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366" r:id="rId6"/>
    <p:sldId id="373" r:id="rId7"/>
    <p:sldId id="374" r:id="rId8"/>
    <p:sldId id="301" r:id="rId9"/>
    <p:sldId id="367" r:id="rId10"/>
    <p:sldId id="376" r:id="rId11"/>
    <p:sldId id="375" r:id="rId12"/>
    <p:sldId id="278" r:id="rId13"/>
    <p:sldId id="279" r:id="rId14"/>
    <p:sldId id="302" r:id="rId15"/>
    <p:sldId id="282" r:id="rId16"/>
    <p:sldId id="281" r:id="rId17"/>
    <p:sldId id="284" r:id="rId18"/>
    <p:sldId id="370" r:id="rId19"/>
    <p:sldId id="285" r:id="rId20"/>
    <p:sldId id="371" r:id="rId21"/>
    <p:sldId id="381" r:id="rId22"/>
    <p:sldId id="378" r:id="rId23"/>
    <p:sldId id="382" r:id="rId24"/>
    <p:sldId id="379" r:id="rId25"/>
    <p:sldId id="380" r:id="rId26"/>
    <p:sldId id="383" r:id="rId27"/>
    <p:sldId id="384" r:id="rId28"/>
    <p:sldId id="386" r:id="rId29"/>
    <p:sldId id="385" r:id="rId30"/>
    <p:sldId id="387" r:id="rId31"/>
    <p:sldId id="388" r:id="rId32"/>
    <p:sldId id="372" r:id="rId33"/>
    <p:sldId id="303" r:id="rId34"/>
    <p:sldId id="288" r:id="rId35"/>
    <p:sldId id="289" r:id="rId36"/>
    <p:sldId id="290" r:id="rId37"/>
    <p:sldId id="291" r:id="rId38"/>
    <p:sldId id="304" r:id="rId39"/>
    <p:sldId id="292" r:id="rId40"/>
    <p:sldId id="293" r:id="rId41"/>
    <p:sldId id="294" r:id="rId42"/>
    <p:sldId id="295" r:id="rId43"/>
    <p:sldId id="296" r:id="rId44"/>
    <p:sldId id="361" r:id="rId45"/>
    <p:sldId id="298" r:id="rId46"/>
    <p:sldId id="297" r:id="rId47"/>
    <p:sldId id="299" r:id="rId48"/>
  </p:sldIdLst>
  <p:sldSz cx="9144000" cy="5143500" type="screen16x9"/>
  <p:notesSz cx="6858000" cy="9144000"/>
  <p:embeddedFontLst>
    <p:embeddedFont>
      <p:font typeface="Raleway"/>
      <p:regular r:id="rId52"/>
    </p:embeddedFont>
    <p:embeddedFont>
      <p:font typeface="Lato" panose="020F0502020204030203"/>
      <p:regular r:id="rId53"/>
      <p:bold r:id="rId54"/>
      <p:italic r:id="rId55"/>
      <p:boldItalic r:id="rId56"/>
    </p:embeddedFont>
    <p:embeddedFont>
      <p:font typeface="Georgia" panose="02040502050405020303"/>
      <p:regular r:id="rId57"/>
    </p:embeddedFont>
    <p:embeddedFont>
      <p:font typeface="Calibri" panose="020F0502020204030204"/>
      <p:regular r:id="rId58"/>
      <p:bold r:id="rId59"/>
      <p:italic r:id="rId60"/>
      <p:boldItalic r:id="rId61"/>
    </p:embeddedFont>
    <p:embeddedFont>
      <p:font typeface="MS PGothic" panose="020B0600070205080204" pitchFamily="34" charset="-128"/>
      <p:regular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50"/>
  </p:normalViewPr>
  <p:slideViewPr>
    <p:cSldViewPr snapToGrid="0">
      <p:cViewPr varScale="1">
        <p:scale>
          <a:sx n="82" d="100"/>
          <a:sy n="82" d="100"/>
        </p:scale>
        <p:origin x="82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2" Type="http://schemas.openxmlformats.org/officeDocument/2006/relationships/font" Target="fonts/font11.fntdata"/><Relationship Id="rId61" Type="http://schemas.openxmlformats.org/officeDocument/2006/relationships/font" Target="fonts/font10.fntdata"/><Relationship Id="rId60" Type="http://schemas.openxmlformats.org/officeDocument/2006/relationships/font" Target="fonts/font9.fntdata"/><Relationship Id="rId6" Type="http://schemas.openxmlformats.org/officeDocument/2006/relationships/slide" Target="slides/slide3.xml"/><Relationship Id="rId59" Type="http://schemas.openxmlformats.org/officeDocument/2006/relationships/font" Target="fonts/font8.fntdata"/><Relationship Id="rId58" Type="http://schemas.openxmlformats.org/officeDocument/2006/relationships/font" Target="fonts/font7.fntdata"/><Relationship Id="rId57" Type="http://schemas.openxmlformats.org/officeDocument/2006/relationships/font" Target="fonts/font6.fntdata"/><Relationship Id="rId56" Type="http://schemas.openxmlformats.org/officeDocument/2006/relationships/font" Target="fonts/font5.fntdata"/><Relationship Id="rId55" Type="http://schemas.openxmlformats.org/officeDocument/2006/relationships/font" Target="fonts/font4.fntdata"/><Relationship Id="rId54" Type="http://schemas.openxmlformats.org/officeDocument/2006/relationships/font" Target="fonts/font3.fntdata"/><Relationship Id="rId53" Type="http://schemas.openxmlformats.org/officeDocument/2006/relationships/font" Target="fonts/font2.fntdata"/><Relationship Id="rId52" Type="http://schemas.openxmlformats.org/officeDocument/2006/relationships/font" Target="fonts/font1.fntdata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2.xml"/><Relationship Id="rId49" Type="http://schemas.openxmlformats.org/officeDocument/2006/relationships/presProps" Target="presProps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69D1C-FACB-4362-A485-23F9AA9CF4C9}" type="slidenum">
              <a:rPr lang="en-AU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AU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b03ddde7f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b03ddde7f9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675" y="25"/>
            <a:ext cx="9144000" cy="73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" name="Google Shape;11;p2"/>
          <p:cNvGrpSpPr/>
          <p:nvPr/>
        </p:nvGrpSpPr>
        <p:grpSpPr>
          <a:xfrm>
            <a:off x="792392" y="882218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Font typeface="Arial" panose="020B0604020202020204"/>
              <a:buNone/>
              <a:defRPr sz="4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 panose="02040502050405020303"/>
              <a:buNone/>
              <a:defRPr sz="2400"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6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2725" cy="6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399927" y="2"/>
            <a:ext cx="745750" cy="682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6" name="Google Shape;76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77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8" name="Google Shape;78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ED2D-A8D6-4CEE-8087-6771087D9D2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9065-699F-419D-975E-222B7DE649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0" name="Google Shape;20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21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6" name="Google Shape;26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7" name="Google Shape;27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8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4" name="Google Shape;34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5" name="Google Shape;35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36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3" name="Google Shape;43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4" name="Google Shape;4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4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0" name="Google Shape;50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1" name="Google Shape;51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52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8" name="Google Shape;58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59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4" name="Google Shape;64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5" name="Google Shape;65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66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 panose="020F0502020204030203"/>
              <a:buChar char="●"/>
              <a:defRPr sz="13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○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■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●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○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■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●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○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■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emf"/><Relationship Id="rId1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emf"/><Relationship Id="rId1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+mj-lt"/>
              </a:rPr>
              <a:t>JOURNAL CLUB</a:t>
            </a:r>
            <a:endParaRPr dirty="0">
              <a:latin typeface="+mj-lt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PRESENTER:</a:t>
            </a: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MAJ SREEJITH P V</a:t>
            </a: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5191932" y="3011165"/>
            <a:ext cx="373871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MODERATOR:</a:t>
            </a: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LT COL BHUPESH GULERIA</a:t>
            </a: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FOLLOW UP</a:t>
            </a:r>
            <a:endParaRPr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chemeClr val="bg2"/>
                </a:solidFill>
                <a:latin typeface="+mj-lt"/>
              </a:rPr>
              <a:t>Tumor assessments (RECIST) </a:t>
            </a:r>
            <a:endParaRPr lang="en-US" sz="1800" b="1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i="0" u="none" strike="noStrike" baseline="0" dirty="0">
                <a:solidFill>
                  <a:schemeClr val="bg2"/>
                </a:solidFill>
                <a:latin typeface="+mj-lt"/>
              </a:rPr>
              <a:t>CT or MRI scans (or both) at screening </a:t>
            </a:r>
            <a:r>
              <a:rPr lang="en-US" sz="1800" i="0" u="none" strike="noStrike" baseline="0" dirty="0">
                <a:solidFill>
                  <a:schemeClr val="bg2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1800" i="0" u="none" strike="noStrike" baseline="0" dirty="0">
                <a:solidFill>
                  <a:schemeClr val="bg2"/>
                </a:solidFill>
                <a:latin typeface="+mj-lt"/>
              </a:rPr>
              <a:t>every 8 weeks for the first 18 months</a:t>
            </a:r>
            <a:r>
              <a:rPr lang="en-US" sz="1800" i="0" u="none" strike="noStrike" baseline="0" dirty="0">
                <a:solidFill>
                  <a:schemeClr val="bg2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1800" i="0" u="none" strike="noStrike" baseline="0" dirty="0">
                <a:solidFill>
                  <a:schemeClr val="bg2"/>
                </a:solidFill>
                <a:latin typeface="+mj-lt"/>
              </a:rPr>
              <a:t>then every 12 weeks until disease progression</a:t>
            </a:r>
            <a:endParaRPr lang="en-US" sz="180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marL="431800" indent="-285750" algn="l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chemeClr val="bg2"/>
                </a:solidFill>
                <a:latin typeface="+mj-lt"/>
              </a:rPr>
              <a:t>Radiographic bone scans</a:t>
            </a:r>
            <a:r>
              <a:rPr lang="en-US" sz="1800" i="0" u="none" strike="noStrike" baseline="0" dirty="0">
                <a:solidFill>
                  <a:schemeClr val="bg2"/>
                </a:solidFill>
                <a:latin typeface="+mj-lt"/>
              </a:rPr>
              <a:t> were performed at screening and as clinically indicated</a:t>
            </a:r>
            <a:endParaRPr lang="en-US" sz="180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chemeClr val="bg2"/>
                </a:solidFill>
                <a:latin typeface="+mj-lt"/>
              </a:rPr>
              <a:t>Biochemical/ hematologic tests/ vital signs: </a:t>
            </a:r>
            <a:r>
              <a:rPr lang="en-US" sz="1800" i="0" u="none" strike="noStrike" baseline="0" dirty="0">
                <a:solidFill>
                  <a:srgbClr val="FF0000"/>
                </a:solidFill>
                <a:latin typeface="+mj-lt"/>
              </a:rPr>
              <a:t>D 1</a:t>
            </a:r>
            <a:r>
              <a:rPr lang="en-US" sz="1800" i="0" u="none" strike="noStrike" baseline="0" dirty="0">
                <a:latin typeface="+mj-lt"/>
              </a:rPr>
              <a:t> </a:t>
            </a:r>
            <a:r>
              <a:rPr lang="en-US" sz="1800" i="0" u="none" strike="noStrike" baseline="0" dirty="0">
                <a:solidFill>
                  <a:schemeClr val="bg2"/>
                </a:solidFill>
                <a:latin typeface="+mj-lt"/>
              </a:rPr>
              <a:t>and</a:t>
            </a:r>
            <a:r>
              <a:rPr lang="en-US" sz="1800" i="0" u="none" strike="noStrike" baseline="0" dirty="0">
                <a:latin typeface="+mj-lt"/>
              </a:rPr>
              <a:t> </a:t>
            </a:r>
            <a:r>
              <a:rPr lang="en-US" sz="1800" i="0" u="none" strike="noStrike" baseline="0" dirty="0">
                <a:solidFill>
                  <a:srgbClr val="FF0000"/>
                </a:solidFill>
                <a:latin typeface="+mj-lt"/>
              </a:rPr>
              <a:t>D15</a:t>
            </a:r>
            <a:r>
              <a:rPr lang="en-US" sz="1800" i="0" u="none" strike="noStrike" baseline="0" dirty="0">
                <a:latin typeface="+mj-lt"/>
              </a:rPr>
              <a:t> </a:t>
            </a:r>
            <a:r>
              <a:rPr lang="en-US" sz="1800" i="0" u="none" strike="noStrike" baseline="0" dirty="0">
                <a:solidFill>
                  <a:schemeClr val="bg2"/>
                </a:solidFill>
                <a:latin typeface="+mj-lt"/>
              </a:rPr>
              <a:t>of the </a:t>
            </a:r>
            <a:r>
              <a:rPr lang="en-US" sz="1800" i="0" u="none" strike="noStrike" baseline="0" dirty="0">
                <a:solidFill>
                  <a:srgbClr val="FF0000"/>
                </a:solidFill>
                <a:latin typeface="+mj-lt"/>
              </a:rPr>
              <a:t>first two cycles </a:t>
            </a:r>
            <a:r>
              <a:rPr lang="en-US" sz="1800" i="0" u="none" strike="noStrike" baseline="0" dirty="0">
                <a:solidFill>
                  <a:schemeClr val="bg2"/>
                </a:solidFill>
                <a:latin typeface="+mj-lt"/>
              </a:rPr>
              <a:t>and on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D </a:t>
            </a:r>
            <a:r>
              <a:rPr lang="en-US" sz="1800" i="0" u="none" strike="noStrike" baseline="0" dirty="0">
                <a:solidFill>
                  <a:srgbClr val="FF0000"/>
                </a:solidFill>
                <a:latin typeface="+mj-lt"/>
              </a:rPr>
              <a:t>1 of subsequent cycles</a:t>
            </a:r>
            <a:endParaRPr lang="en-US" sz="1800" i="0" u="none" strike="noStrike" baseline="0" dirty="0">
              <a:solidFill>
                <a:srgbClr val="FF0000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chemeClr val="bg2"/>
                </a:solidFill>
                <a:latin typeface="+mj-lt"/>
              </a:rPr>
              <a:t>Fasting glucose levels:</a:t>
            </a:r>
            <a:r>
              <a:rPr lang="en-US" sz="1800" i="0" u="none" strike="noStrike" baseline="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1800" i="0" u="none" strike="noStrike" baseline="0" dirty="0">
                <a:solidFill>
                  <a:srgbClr val="FF0000"/>
                </a:solidFill>
                <a:latin typeface="+mj-lt"/>
              </a:rPr>
              <a:t>D 1</a:t>
            </a:r>
            <a:r>
              <a:rPr lang="en-US" sz="1800" i="0" u="none" strike="noStrike" baseline="0" dirty="0">
                <a:latin typeface="+mj-lt"/>
              </a:rPr>
              <a:t> </a:t>
            </a:r>
            <a:r>
              <a:rPr lang="en-US" sz="1800" i="0" u="none" strike="noStrike" baseline="0" dirty="0">
                <a:solidFill>
                  <a:schemeClr val="bg2"/>
                </a:solidFill>
                <a:latin typeface="+mj-lt"/>
              </a:rPr>
              <a:t>and</a:t>
            </a:r>
            <a:r>
              <a:rPr lang="en-US" sz="1800" i="0" u="none" strike="noStrike" baseline="0" dirty="0">
                <a:latin typeface="+mj-lt"/>
              </a:rPr>
              <a:t> </a:t>
            </a:r>
            <a:r>
              <a:rPr lang="en-US" sz="1800" i="0" u="none" strike="noStrike" baseline="0" dirty="0">
                <a:solidFill>
                  <a:srgbClr val="FF0000"/>
                </a:solidFill>
                <a:latin typeface="+mj-lt"/>
              </a:rPr>
              <a:t>D15</a:t>
            </a:r>
            <a:r>
              <a:rPr lang="en-US" sz="1800" i="0" u="none" strike="noStrike" baseline="0" dirty="0">
                <a:latin typeface="+mj-lt"/>
              </a:rPr>
              <a:t> </a:t>
            </a:r>
            <a:r>
              <a:rPr lang="en-US" sz="1800" i="0" u="none" strike="noStrike" baseline="0" dirty="0">
                <a:solidFill>
                  <a:schemeClr val="bg2"/>
                </a:solidFill>
                <a:latin typeface="+mj-lt"/>
              </a:rPr>
              <a:t>of the </a:t>
            </a:r>
            <a:r>
              <a:rPr lang="en-US" sz="1800" i="0" u="none" strike="noStrike" baseline="0" dirty="0">
                <a:solidFill>
                  <a:srgbClr val="FF0000"/>
                </a:solidFill>
                <a:latin typeface="+mj-lt"/>
              </a:rPr>
              <a:t>first cycle</a:t>
            </a:r>
            <a:r>
              <a:rPr lang="en-US" sz="1800" i="0" u="none" strike="noStrike" baseline="0" dirty="0">
                <a:latin typeface="+mj-lt"/>
              </a:rPr>
              <a:t> </a:t>
            </a:r>
            <a:r>
              <a:rPr lang="en-US" sz="1800" i="0" u="none" strike="noStrike" baseline="0" dirty="0">
                <a:solidFill>
                  <a:schemeClr val="bg2"/>
                </a:solidFill>
                <a:latin typeface="+mj-lt"/>
              </a:rPr>
              <a:t>and then </a:t>
            </a:r>
            <a:r>
              <a:rPr lang="en-US" sz="1800" i="0" u="none" strike="noStrike" baseline="0" dirty="0">
                <a:solidFill>
                  <a:srgbClr val="FF0000"/>
                </a:solidFill>
                <a:latin typeface="+mj-lt"/>
              </a:rPr>
              <a:t>every 4 weeks </a:t>
            </a:r>
            <a:r>
              <a:rPr lang="en-US" sz="1800" i="0" u="none" strike="noStrike" baseline="0" dirty="0">
                <a:solidFill>
                  <a:schemeClr val="bg2"/>
                </a:solidFill>
                <a:latin typeface="+mj-lt"/>
              </a:rPr>
              <a:t>until the discontinuation of </a:t>
            </a:r>
            <a:r>
              <a:rPr lang="en-US" sz="1800" i="0" u="none" strike="noStrike" baseline="0" dirty="0" err="1">
                <a:solidFill>
                  <a:schemeClr val="bg2"/>
                </a:solidFill>
                <a:latin typeface="+mj-lt"/>
              </a:rPr>
              <a:t>capivasertib</a:t>
            </a:r>
            <a:r>
              <a:rPr lang="en-US" sz="1800" i="0" u="none" strike="noStrike" baseline="0" dirty="0">
                <a:solidFill>
                  <a:schemeClr val="bg2"/>
                </a:solidFill>
                <a:latin typeface="+mj-lt"/>
              </a:rPr>
              <a:t> or placebo</a:t>
            </a:r>
            <a:endParaRPr lang="en-US" sz="180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chemeClr val="bg2"/>
                </a:solidFill>
                <a:latin typeface="+mj-lt"/>
              </a:rPr>
              <a:t>Adverse effects</a:t>
            </a:r>
            <a:r>
              <a:rPr lang="en-US" sz="1800" i="0" u="none" strike="noStrike" baseline="0" dirty="0">
                <a:solidFill>
                  <a:schemeClr val="bg2"/>
                </a:solidFill>
                <a:latin typeface="+mj-lt"/>
              </a:rPr>
              <a:t> were recorded continuously until 30 days after the discontinuation of medications and were graded according to the </a:t>
            </a:r>
            <a:r>
              <a:rPr lang="en-US" sz="1800" i="0" u="none" strike="noStrike" baseline="0" dirty="0">
                <a:solidFill>
                  <a:srgbClr val="FF0000"/>
                </a:solidFill>
                <a:latin typeface="+mj-lt"/>
              </a:rPr>
              <a:t>National Cancer Institute </a:t>
            </a:r>
            <a:r>
              <a:rPr lang="en-US" sz="1800" i="0" u="none" strike="noStrike" baseline="0" dirty="0" err="1">
                <a:solidFill>
                  <a:srgbClr val="FF0000"/>
                </a:solidFill>
                <a:latin typeface="+mj-lt"/>
              </a:rPr>
              <a:t>CommonTerminology</a:t>
            </a:r>
            <a:r>
              <a:rPr lang="en-US" sz="1800" i="0" u="none" strike="noStrike" baseline="0" dirty="0">
                <a:solidFill>
                  <a:srgbClr val="FF0000"/>
                </a:solidFill>
                <a:latin typeface="+mj-lt"/>
              </a:rPr>
              <a:t> Criteria for Adverse Events (CTCAE),version 5.0.</a:t>
            </a:r>
            <a:endParaRPr lang="en-US" sz="1800" i="0" u="none" strike="noStrike" baseline="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OUTCOMES</a:t>
            </a:r>
            <a:endParaRPr lang="en-US"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/>
                </a:solidFill>
                <a:latin typeface="+mj-lt"/>
              </a:rPr>
              <a:t>Primary End point:  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1485900" lvl="2" indent="-342900"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P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+mj-lt"/>
              </a:rPr>
              <a:t>rogression-free survival 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(assessed according to RECIST, version 1.1) in the overall population and among patients with AKT pathway– altered tumors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/>
                </a:solidFill>
                <a:latin typeface="+mj-lt"/>
              </a:rPr>
              <a:t>Secondary End point: 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1485900" lvl="2" indent="-342900"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O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verall survival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marL="1485900" lvl="2" indent="-342900"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O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bjective response 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- 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European Organization for Research and Treatment of Cancer (EORTC) Core Quality of Life Questionnaire (QLQ-C30) 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+mj-lt"/>
              </a:rPr>
              <a:t>(Scale of 0-100)</a:t>
            </a:r>
            <a:endParaRPr lang="en-US" sz="2000" b="0" i="0" u="none" strike="noStrike" baseline="0" dirty="0">
              <a:solidFill>
                <a:srgbClr val="FF0000"/>
              </a:solidFill>
              <a:latin typeface="+mj-lt"/>
            </a:endParaRPr>
          </a:p>
          <a:p>
            <a:pPr marL="1485900" lvl="2" indent="-342900"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S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afety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040" y="1714500"/>
            <a:ext cx="7917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STATISTICAL ANALYSIS</a:t>
            </a:r>
            <a:endParaRPr lang="en-US" sz="4000" b="1" dirty="0"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STUDY PROFILE</a:t>
            </a:r>
            <a:endParaRPr lang="en-US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DEMOGRAPHIC DATA</a:t>
            </a:r>
            <a:endParaRPr lang="en-US"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396740" y="1074420"/>
            <a:ext cx="10287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21780" y="1074420"/>
            <a:ext cx="106632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38" y="705174"/>
            <a:ext cx="9123361" cy="44383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CLINICAL DATA</a:t>
            </a:r>
            <a:endParaRPr lang="en-US"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38" y="1270861"/>
            <a:ext cx="9123361" cy="38726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8" y="650929"/>
            <a:ext cx="9123360" cy="6199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PREVIOUS TREATMENT</a:t>
            </a:r>
            <a:endParaRPr lang="en-US"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5200"/>
            <a:ext cx="9144000" cy="382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8" y="650928"/>
            <a:ext cx="9123360" cy="6642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1736" y="1906292"/>
            <a:ext cx="8880528" cy="1061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RESULTS</a:t>
            </a:r>
            <a:endParaRPr lang="en-US"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/>
                </a:solidFill>
                <a:latin typeface="+mj-lt"/>
              </a:rPr>
              <a:t>P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+mj-lt"/>
              </a:rPr>
              <a:t>rimary analysis: </a:t>
            </a:r>
            <a:endParaRPr lang="en-US" sz="2000" b="1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C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onducted after the occurrence of 551 events of disease progression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258 events in the </a:t>
            </a:r>
            <a:r>
              <a:rPr lang="en-US" sz="2000" b="0" i="0" u="none" strike="noStrike" baseline="0" dirty="0" err="1">
                <a:solidFill>
                  <a:schemeClr val="bg2"/>
                </a:solidFill>
                <a:latin typeface="+mj-lt"/>
              </a:rPr>
              <a:t>capivasertib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–</a:t>
            </a:r>
            <a:r>
              <a:rPr lang="en-US" sz="2000" b="0" i="0" u="none" strike="noStrike" baseline="0" dirty="0" err="1">
                <a:solidFill>
                  <a:schemeClr val="bg2"/>
                </a:solidFill>
                <a:latin typeface="+mj-lt"/>
              </a:rPr>
              <a:t>fulvestrant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293 in the placebo- </a:t>
            </a:r>
            <a:r>
              <a:rPr lang="en-US" sz="2000" b="0" i="0" u="none" strike="noStrike" baseline="0" dirty="0" err="1">
                <a:solidFill>
                  <a:schemeClr val="bg2"/>
                </a:solidFill>
                <a:latin typeface="+mj-lt"/>
              </a:rPr>
              <a:t>fulvestrant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group</a:t>
            </a:r>
            <a:endParaRPr sz="20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RESULTS</a:t>
            </a:r>
            <a:endParaRPr lang="en-US"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3850" y="1136594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7950" y="2405142"/>
            <a:ext cx="2139236" cy="1038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+mj-lt"/>
              </a:rPr>
              <a:t>Medium Progression Free Survival</a:t>
            </a:r>
            <a:endParaRPr lang="en-US" sz="20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9044" y="1938759"/>
            <a:ext cx="4169044" cy="705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latin typeface="+mj-lt"/>
              </a:rPr>
              <a:t>C</a:t>
            </a:r>
            <a:r>
              <a:rPr lang="en-US" sz="2000" b="0" i="0" u="none" strike="noStrike" baseline="0" dirty="0" err="1">
                <a:latin typeface="+mj-lt"/>
              </a:rPr>
              <a:t>apivasertib</a:t>
            </a:r>
            <a:r>
              <a:rPr lang="en-US" sz="2000" b="0" i="0" u="none" strike="noStrike" baseline="0" dirty="0">
                <a:latin typeface="+mj-lt"/>
              </a:rPr>
              <a:t>–</a:t>
            </a:r>
            <a:r>
              <a:rPr lang="en-US" sz="2000" dirty="0" err="1">
                <a:latin typeface="+mj-lt"/>
              </a:rPr>
              <a:t>F</a:t>
            </a:r>
            <a:r>
              <a:rPr lang="en-US" sz="2000" b="0" i="0" u="none" strike="noStrike" baseline="0" dirty="0" err="1">
                <a:latin typeface="+mj-lt"/>
              </a:rPr>
              <a:t>ulvestrant</a:t>
            </a:r>
            <a:r>
              <a:rPr lang="en-US" sz="2000" b="0" i="0" u="none" strike="noStrike" baseline="0" dirty="0">
                <a:latin typeface="+mj-lt"/>
              </a:rPr>
              <a:t> </a:t>
            </a:r>
            <a:r>
              <a:rPr lang="en-US" sz="20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000" b="0" i="0" u="none" strike="noStrike" baseline="0" dirty="0">
                <a:latin typeface="+mj-lt"/>
              </a:rPr>
              <a:t>7.2 months</a:t>
            </a:r>
            <a:endParaRPr lang="en-US" sz="2000" b="0" i="0" u="none" strike="noStrike" baseline="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69044" y="3050744"/>
            <a:ext cx="4169044" cy="705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+mj-lt"/>
              </a:rPr>
              <a:t>P</a:t>
            </a:r>
            <a:r>
              <a:rPr lang="en-US" sz="2000" b="0" i="0" u="none" strike="noStrike" baseline="0" dirty="0">
                <a:latin typeface="+mj-lt"/>
              </a:rPr>
              <a:t>lacebo–</a:t>
            </a:r>
            <a:r>
              <a:rPr lang="en-US" sz="2000" dirty="0" err="1">
                <a:latin typeface="+mj-lt"/>
              </a:rPr>
              <a:t>F</a:t>
            </a:r>
            <a:r>
              <a:rPr lang="en-US" sz="2000" b="0" i="0" u="none" strike="noStrike" baseline="0" dirty="0" err="1">
                <a:latin typeface="+mj-lt"/>
              </a:rPr>
              <a:t>ulvestrant</a:t>
            </a:r>
            <a:r>
              <a:rPr lang="en-US" sz="2000" b="0" i="0" u="none" strike="noStrike" baseline="0" dirty="0">
                <a:latin typeface="+mj-lt"/>
              </a:rPr>
              <a:t>  </a:t>
            </a:r>
            <a:r>
              <a:rPr lang="en-US" sz="2000" b="0" i="0" u="none" strike="noStrike" baseline="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000" b="0" i="0" u="none" strike="noStrike" baseline="0" dirty="0">
                <a:latin typeface="+mj-lt"/>
              </a:rPr>
              <a:t>3.6 months</a:t>
            </a:r>
            <a:endParaRPr lang="en-US" sz="2000" dirty="0">
              <a:latin typeface="+mj-lt"/>
            </a:endParaRPr>
          </a:p>
        </p:txBody>
      </p:sp>
      <p:cxnSp>
        <p:nvCxnSpPr>
          <p:cNvPr id="7" name="Connector: Elbow 6"/>
          <p:cNvCxnSpPr>
            <a:stCxn id="3" idx="3"/>
          </p:cNvCxnSpPr>
          <p:nvPr/>
        </p:nvCxnSpPr>
        <p:spPr>
          <a:xfrm flipV="1">
            <a:off x="2867186" y="2309640"/>
            <a:ext cx="1301858" cy="614696"/>
          </a:xfrm>
          <a:prstGeom prst="bentConnector3">
            <a:avLst/>
          </a:prstGeom>
          <a:ln>
            <a:solidFill>
              <a:schemeClr val="bg2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Connector: Elbow 7"/>
          <p:cNvCxnSpPr/>
          <p:nvPr/>
        </p:nvCxnSpPr>
        <p:spPr>
          <a:xfrm>
            <a:off x="2867186" y="2910288"/>
            <a:ext cx="1301858" cy="519194"/>
          </a:xfrm>
          <a:prstGeom prst="bentConnector3">
            <a:avLst>
              <a:gd name="adj1" fmla="val 50000"/>
            </a:avLst>
          </a:prstGeom>
          <a:ln>
            <a:solidFill>
              <a:schemeClr val="bg2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27950" y="3882325"/>
            <a:ext cx="7610138" cy="984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H</a:t>
            </a:r>
            <a:r>
              <a:rPr lang="en-US" sz="2000" b="0" i="0" u="none" strike="noStrike" baseline="0" dirty="0">
                <a:latin typeface="+mj-lt"/>
              </a:rPr>
              <a:t>azard ratio for progression or death: 0.60 </a:t>
            </a:r>
            <a:endParaRPr lang="en-US" sz="2000" b="0" i="0" u="none" strike="noStrike" baseline="0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+mj-lt"/>
              </a:rPr>
              <a:t>P&lt;0.001</a:t>
            </a:r>
            <a:endParaRPr lang="en-US" sz="2000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7950" y="1301858"/>
            <a:ext cx="7610137" cy="510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+mj-lt"/>
              </a:rPr>
              <a:t>Overall Population</a:t>
            </a:r>
            <a:endParaRPr lang="en-US" sz="2200" b="1" dirty="0"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5835112" y="4575618"/>
            <a:ext cx="34988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5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en-US" sz="1800" b="1" u="none" strike="noStrike" baseline="0" dirty="0">
                <a:solidFill>
                  <a:srgbClr val="000000"/>
                </a:solidFill>
                <a:latin typeface="+mj-lt"/>
              </a:rPr>
              <a:t>NEJM</a:t>
            </a:r>
            <a:r>
              <a:rPr lang="en-US" sz="1800" b="1" dirty="0">
                <a:latin typeface="+mj-lt"/>
              </a:rPr>
              <a:t>, </a:t>
            </a:r>
            <a:r>
              <a:rPr lang="en-US" sz="1800" b="1" u="none" strike="noStrike" baseline="0" dirty="0">
                <a:solidFill>
                  <a:srgbClr val="000000"/>
                </a:solidFill>
                <a:latin typeface="+mj-lt"/>
              </a:rPr>
              <a:t>01 Jun 2023 </a:t>
            </a:r>
            <a:endParaRPr lang="en-US" sz="1800" b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9" cy="48757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RESULTS</a:t>
            </a:r>
            <a:endParaRPr lang="en-US"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" name="Google Shape;101;p15"/>
          <p:cNvSpPr txBox="1"/>
          <p:nvPr/>
        </p:nvSpPr>
        <p:spPr>
          <a:xfrm>
            <a:off x="727950" y="0"/>
            <a:ext cx="76881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 panose="020B0604020202020204"/>
              <a:buNone/>
              <a:defRPr sz="4000" b="1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>
                <a:latin typeface="+mj-lt"/>
              </a:rPr>
              <a:t>RESULTS</a:t>
            </a:r>
            <a:endParaRPr lang="en-US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0930" y="2405142"/>
            <a:ext cx="2216256" cy="1038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+mj-lt"/>
              </a:rPr>
              <a:t>Medium Progression Free Survival</a:t>
            </a:r>
            <a:endParaRPr lang="en-US" sz="20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9044" y="1938759"/>
            <a:ext cx="4169044" cy="705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latin typeface="+mj-lt"/>
              </a:rPr>
              <a:t>C</a:t>
            </a:r>
            <a:r>
              <a:rPr lang="en-US" sz="2000" b="0" i="0" u="none" strike="noStrike" baseline="0" dirty="0" err="1">
                <a:latin typeface="+mj-lt"/>
              </a:rPr>
              <a:t>apivasertib</a:t>
            </a:r>
            <a:r>
              <a:rPr lang="en-US" sz="2000" b="0" i="0" u="none" strike="noStrike" baseline="0" dirty="0">
                <a:latin typeface="+mj-lt"/>
              </a:rPr>
              <a:t>–</a:t>
            </a:r>
            <a:r>
              <a:rPr lang="en-US" sz="2000" dirty="0" err="1">
                <a:latin typeface="+mj-lt"/>
              </a:rPr>
              <a:t>F</a:t>
            </a:r>
            <a:r>
              <a:rPr lang="en-US" sz="2000" b="0" i="0" u="none" strike="noStrike" baseline="0" dirty="0" err="1">
                <a:latin typeface="+mj-lt"/>
              </a:rPr>
              <a:t>ulvestrant</a:t>
            </a:r>
            <a:r>
              <a:rPr lang="en-US" sz="2000" b="0" i="0" u="none" strike="noStrike" baseline="0" dirty="0">
                <a:latin typeface="+mj-lt"/>
              </a:rPr>
              <a:t> </a:t>
            </a:r>
            <a:r>
              <a:rPr lang="en-US" sz="20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000" b="0" i="0" u="none" strike="noStrike" baseline="0" dirty="0">
                <a:latin typeface="+mj-lt"/>
              </a:rPr>
              <a:t>7.3 months</a:t>
            </a:r>
            <a:endParaRPr lang="en-US" sz="2000" b="0" i="0" u="none" strike="noStrike" baseline="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69044" y="3050744"/>
            <a:ext cx="4169044" cy="705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+mj-lt"/>
              </a:rPr>
              <a:t>P</a:t>
            </a:r>
            <a:r>
              <a:rPr lang="en-US" sz="2000" b="0" i="0" u="none" strike="noStrike" baseline="0" dirty="0">
                <a:latin typeface="+mj-lt"/>
              </a:rPr>
              <a:t>lacebo–</a:t>
            </a:r>
            <a:r>
              <a:rPr lang="en-US" sz="2000" dirty="0" err="1">
                <a:latin typeface="+mj-lt"/>
              </a:rPr>
              <a:t>F</a:t>
            </a:r>
            <a:r>
              <a:rPr lang="en-US" sz="2000" b="0" i="0" u="none" strike="noStrike" baseline="0" dirty="0" err="1">
                <a:latin typeface="+mj-lt"/>
              </a:rPr>
              <a:t>ulvestrant</a:t>
            </a:r>
            <a:r>
              <a:rPr lang="en-US" sz="2000" b="0" i="0" u="none" strike="noStrike" baseline="0" dirty="0">
                <a:latin typeface="+mj-lt"/>
              </a:rPr>
              <a:t>  </a:t>
            </a:r>
            <a:r>
              <a:rPr lang="en-US" sz="2000" b="0" i="0" u="none" strike="noStrike" baseline="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000" b="0" i="0" u="none" strike="noStrike" baseline="0" dirty="0">
                <a:latin typeface="+mj-lt"/>
              </a:rPr>
              <a:t>3.1 months</a:t>
            </a:r>
            <a:endParaRPr lang="en-US" sz="2000" dirty="0">
              <a:latin typeface="+mj-lt"/>
            </a:endParaRPr>
          </a:p>
        </p:txBody>
      </p:sp>
      <p:cxnSp>
        <p:nvCxnSpPr>
          <p:cNvPr id="6" name="Connector: Elbow 5"/>
          <p:cNvCxnSpPr>
            <a:stCxn id="3" idx="3"/>
          </p:cNvCxnSpPr>
          <p:nvPr/>
        </p:nvCxnSpPr>
        <p:spPr>
          <a:xfrm flipV="1">
            <a:off x="2867186" y="2309640"/>
            <a:ext cx="1301858" cy="614696"/>
          </a:xfrm>
          <a:prstGeom prst="bentConnector3">
            <a:avLst/>
          </a:prstGeom>
          <a:ln>
            <a:solidFill>
              <a:schemeClr val="bg2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Connector: Elbow 6"/>
          <p:cNvCxnSpPr/>
          <p:nvPr/>
        </p:nvCxnSpPr>
        <p:spPr>
          <a:xfrm>
            <a:off x="2867186" y="2910288"/>
            <a:ext cx="1301858" cy="519194"/>
          </a:xfrm>
          <a:prstGeom prst="bentConnector3">
            <a:avLst>
              <a:gd name="adj1" fmla="val 50000"/>
            </a:avLst>
          </a:prstGeom>
          <a:ln>
            <a:solidFill>
              <a:schemeClr val="bg2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50930" y="3882325"/>
            <a:ext cx="7687158" cy="984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H</a:t>
            </a:r>
            <a:r>
              <a:rPr lang="en-US" sz="2000" b="0" i="0" u="none" strike="noStrike" baseline="0" dirty="0">
                <a:latin typeface="+mj-lt"/>
              </a:rPr>
              <a:t>azard ratio for progression or death: 0.50 </a:t>
            </a:r>
            <a:endParaRPr lang="en-US" sz="2000" b="0" i="0" u="none" strike="noStrike" baseline="0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+mj-lt"/>
              </a:rPr>
              <a:t>P&lt;0.001</a:t>
            </a:r>
            <a:endParaRPr lang="en-US" sz="20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0930" y="1301858"/>
            <a:ext cx="7687158" cy="510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u="none" strike="noStrike" baseline="0" dirty="0">
                <a:latin typeface="+mj-lt"/>
              </a:rPr>
              <a:t>AKT pathway–altered population</a:t>
            </a:r>
            <a:endParaRPr lang="en-US" sz="2200" b="1" dirty="0">
              <a:latin typeface="+mj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8420"/>
            <a:ext cx="9143999" cy="4486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59079"/>
            <a:ext cx="9144000" cy="70225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23200"/>
            <a:ext cx="9144000" cy="40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59079"/>
            <a:ext cx="9144000" cy="88227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Secondary End Points</a:t>
            </a:r>
            <a:endParaRPr lang="en-US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0930" y="2405142"/>
            <a:ext cx="2216256" cy="1038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+mj-lt"/>
              </a:rPr>
              <a:t>Overall Survival at 18 months</a:t>
            </a:r>
            <a:endParaRPr lang="en-US" sz="20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9044" y="1938759"/>
            <a:ext cx="4169044" cy="705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latin typeface="+mj-lt"/>
              </a:rPr>
              <a:t>C</a:t>
            </a:r>
            <a:r>
              <a:rPr lang="en-US" sz="2000" b="0" i="0" u="none" strike="noStrike" baseline="0" dirty="0" err="1">
                <a:latin typeface="+mj-lt"/>
              </a:rPr>
              <a:t>apivasertib</a:t>
            </a:r>
            <a:r>
              <a:rPr lang="en-US" sz="2000" b="0" i="0" u="none" strike="noStrike" baseline="0" dirty="0">
                <a:latin typeface="+mj-lt"/>
              </a:rPr>
              <a:t>–</a:t>
            </a:r>
            <a:r>
              <a:rPr lang="en-US" sz="2000" dirty="0" err="1">
                <a:latin typeface="+mj-lt"/>
              </a:rPr>
              <a:t>F</a:t>
            </a:r>
            <a:r>
              <a:rPr lang="en-US" sz="2000" b="0" i="0" u="none" strike="noStrike" baseline="0" dirty="0" err="1">
                <a:latin typeface="+mj-lt"/>
              </a:rPr>
              <a:t>ulvestrant</a:t>
            </a:r>
            <a:r>
              <a:rPr lang="en-US" sz="2000" b="0" i="0" u="none" strike="noStrike" baseline="0" dirty="0">
                <a:latin typeface="+mj-lt"/>
              </a:rPr>
              <a:t> </a:t>
            </a:r>
            <a:r>
              <a:rPr lang="en-US" sz="20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000" b="0" i="0" u="none" strike="noStrike" baseline="0" dirty="0">
                <a:latin typeface="+mj-lt"/>
              </a:rPr>
              <a:t>73.9%</a:t>
            </a:r>
            <a:endParaRPr lang="en-US" sz="2000" b="0" i="0" u="none" strike="noStrike" baseline="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69044" y="3050744"/>
            <a:ext cx="4169044" cy="705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+mj-lt"/>
              </a:rPr>
              <a:t>P</a:t>
            </a:r>
            <a:r>
              <a:rPr lang="en-US" sz="2000" b="0" i="0" u="none" strike="noStrike" baseline="0" dirty="0">
                <a:latin typeface="+mj-lt"/>
              </a:rPr>
              <a:t>lacebo–</a:t>
            </a:r>
            <a:r>
              <a:rPr lang="en-US" sz="2000" dirty="0" err="1">
                <a:latin typeface="+mj-lt"/>
              </a:rPr>
              <a:t>F</a:t>
            </a:r>
            <a:r>
              <a:rPr lang="en-US" sz="2000" b="0" i="0" u="none" strike="noStrike" baseline="0" dirty="0" err="1">
                <a:latin typeface="+mj-lt"/>
              </a:rPr>
              <a:t>ulvestrant</a:t>
            </a:r>
            <a:r>
              <a:rPr lang="en-US" sz="2000" b="0" i="0" u="none" strike="noStrike" baseline="0" dirty="0">
                <a:latin typeface="+mj-lt"/>
              </a:rPr>
              <a:t>  </a:t>
            </a:r>
            <a:r>
              <a:rPr lang="en-US" sz="2000" b="0" i="0" u="none" strike="noStrike" baseline="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000" b="0" i="0" u="none" strike="noStrike" baseline="0" dirty="0">
                <a:latin typeface="+mj-lt"/>
              </a:rPr>
              <a:t>65%</a:t>
            </a:r>
            <a:endParaRPr lang="en-US" sz="2000" dirty="0">
              <a:latin typeface="+mj-lt"/>
            </a:endParaRPr>
          </a:p>
        </p:txBody>
      </p:sp>
      <p:cxnSp>
        <p:nvCxnSpPr>
          <p:cNvPr id="8" name="Connector: Elbow 7"/>
          <p:cNvCxnSpPr>
            <a:stCxn id="5" idx="3"/>
          </p:cNvCxnSpPr>
          <p:nvPr/>
        </p:nvCxnSpPr>
        <p:spPr>
          <a:xfrm flipV="1">
            <a:off x="2867186" y="2309640"/>
            <a:ext cx="1301858" cy="614696"/>
          </a:xfrm>
          <a:prstGeom prst="bentConnector3">
            <a:avLst/>
          </a:prstGeom>
          <a:ln>
            <a:solidFill>
              <a:schemeClr val="bg2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Connector: Elbow 8"/>
          <p:cNvCxnSpPr/>
          <p:nvPr/>
        </p:nvCxnSpPr>
        <p:spPr>
          <a:xfrm>
            <a:off x="2867186" y="2910288"/>
            <a:ext cx="1301858" cy="519194"/>
          </a:xfrm>
          <a:prstGeom prst="bentConnector3">
            <a:avLst>
              <a:gd name="adj1" fmla="val 50000"/>
            </a:avLst>
          </a:prstGeom>
          <a:ln>
            <a:solidFill>
              <a:schemeClr val="bg2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50930" y="1301858"/>
            <a:ext cx="7687158" cy="510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+mj-lt"/>
              </a:rPr>
              <a:t>Overall Population</a:t>
            </a:r>
            <a:endParaRPr lang="en-US" sz="2200" b="1" dirty="0">
              <a:latin typeface="+mj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421939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Secondary End Points</a:t>
            </a:r>
            <a:endParaRPr lang="en-US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727950" y="0"/>
            <a:ext cx="76881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 panose="020B0604020202020204"/>
              <a:buNone/>
              <a:defRPr sz="4000" b="1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lang="en-US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7950" y="2405142"/>
            <a:ext cx="2139236" cy="1038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+mj-lt"/>
              </a:rPr>
              <a:t>Overall Survival at 18 months</a:t>
            </a:r>
            <a:endParaRPr lang="en-US" sz="20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9044" y="1938759"/>
            <a:ext cx="4169044" cy="705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latin typeface="+mj-lt"/>
              </a:rPr>
              <a:t>C</a:t>
            </a:r>
            <a:r>
              <a:rPr lang="en-US" sz="2000" b="0" i="0" u="none" strike="noStrike" baseline="0" dirty="0" err="1">
                <a:latin typeface="+mj-lt"/>
              </a:rPr>
              <a:t>apivasertib</a:t>
            </a:r>
            <a:r>
              <a:rPr lang="en-US" sz="2000" b="0" i="0" u="none" strike="noStrike" baseline="0" dirty="0">
                <a:latin typeface="+mj-lt"/>
              </a:rPr>
              <a:t>–</a:t>
            </a:r>
            <a:r>
              <a:rPr lang="en-US" sz="2000" dirty="0" err="1">
                <a:latin typeface="+mj-lt"/>
              </a:rPr>
              <a:t>F</a:t>
            </a:r>
            <a:r>
              <a:rPr lang="en-US" sz="2000" b="0" i="0" u="none" strike="noStrike" baseline="0" dirty="0" err="1">
                <a:latin typeface="+mj-lt"/>
              </a:rPr>
              <a:t>ulvestrant</a:t>
            </a:r>
            <a:r>
              <a:rPr lang="en-US" sz="2000" b="0" i="0" u="none" strike="noStrike" baseline="0" dirty="0">
                <a:latin typeface="+mj-lt"/>
              </a:rPr>
              <a:t> </a:t>
            </a:r>
            <a:r>
              <a:rPr lang="en-US" sz="20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000" b="0" i="0" u="none" strike="noStrike" baseline="0" dirty="0">
                <a:latin typeface="+mj-lt"/>
              </a:rPr>
              <a:t>73.2%</a:t>
            </a:r>
            <a:endParaRPr lang="en-US" sz="2000" b="0" i="0" u="none" strike="noStrike" baseline="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69044" y="3050744"/>
            <a:ext cx="4169044" cy="705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+mj-lt"/>
              </a:rPr>
              <a:t>P</a:t>
            </a:r>
            <a:r>
              <a:rPr lang="en-US" sz="2000" b="0" i="0" u="none" strike="noStrike" baseline="0" dirty="0">
                <a:latin typeface="+mj-lt"/>
              </a:rPr>
              <a:t>lacebo–</a:t>
            </a:r>
            <a:r>
              <a:rPr lang="en-US" sz="2000" dirty="0" err="1">
                <a:latin typeface="+mj-lt"/>
              </a:rPr>
              <a:t>F</a:t>
            </a:r>
            <a:r>
              <a:rPr lang="en-US" sz="2000" b="0" i="0" u="none" strike="noStrike" baseline="0" dirty="0" err="1">
                <a:latin typeface="+mj-lt"/>
              </a:rPr>
              <a:t>ulvestrant</a:t>
            </a:r>
            <a:r>
              <a:rPr lang="en-US" sz="2000" b="0" i="0" u="none" strike="noStrike" baseline="0" dirty="0">
                <a:latin typeface="+mj-lt"/>
              </a:rPr>
              <a:t>  </a:t>
            </a:r>
            <a:r>
              <a:rPr lang="en-US" sz="2000" b="0" i="0" u="none" strike="noStrike" baseline="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000" b="0" i="0" u="none" strike="noStrike" baseline="0" dirty="0">
                <a:latin typeface="+mj-lt"/>
              </a:rPr>
              <a:t>62.9%</a:t>
            </a:r>
            <a:endParaRPr lang="en-US" sz="2000" dirty="0">
              <a:latin typeface="+mj-lt"/>
            </a:endParaRPr>
          </a:p>
        </p:txBody>
      </p:sp>
      <p:cxnSp>
        <p:nvCxnSpPr>
          <p:cNvPr id="8" name="Connector: Elbow 7"/>
          <p:cNvCxnSpPr>
            <a:stCxn id="5" idx="3"/>
          </p:cNvCxnSpPr>
          <p:nvPr/>
        </p:nvCxnSpPr>
        <p:spPr>
          <a:xfrm flipV="1">
            <a:off x="2867186" y="2309640"/>
            <a:ext cx="1301858" cy="614696"/>
          </a:xfrm>
          <a:prstGeom prst="bentConnector3">
            <a:avLst/>
          </a:prstGeom>
          <a:ln>
            <a:solidFill>
              <a:schemeClr val="bg2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Connector: Elbow 8"/>
          <p:cNvCxnSpPr/>
          <p:nvPr/>
        </p:nvCxnSpPr>
        <p:spPr>
          <a:xfrm>
            <a:off x="2867186" y="2910288"/>
            <a:ext cx="1301858" cy="519194"/>
          </a:xfrm>
          <a:prstGeom prst="bentConnector3">
            <a:avLst>
              <a:gd name="adj1" fmla="val 50000"/>
            </a:avLst>
          </a:prstGeom>
          <a:ln>
            <a:solidFill>
              <a:schemeClr val="bg2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27950" y="1301858"/>
            <a:ext cx="7610137" cy="510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u="none" strike="noStrike" baseline="0" dirty="0">
                <a:latin typeface="+mj-lt"/>
              </a:rPr>
              <a:t>AKT pathway–altered population</a:t>
            </a:r>
            <a:endParaRPr lang="en-US" sz="2200" b="1" dirty="0">
              <a:latin typeface="+mj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Secondarr</a:t>
            </a:r>
            <a:r>
              <a:rPr lang="en-US" dirty="0"/>
              <a:t> End Points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+mj-lt"/>
              </a:rPr>
              <a:t>Quality Of Life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QLQ Questionnaire: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 M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edian time to deterioration(defined as a sustained decrease of ≥10 points in the score from baseline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/>
                </a:solidFill>
                <a:latin typeface="+mj-lt"/>
              </a:rPr>
              <a:t>C</a:t>
            </a:r>
            <a:r>
              <a:rPr lang="en-US" sz="2000" b="0" i="0" u="none" strike="noStrike" baseline="0" dirty="0" err="1">
                <a:solidFill>
                  <a:schemeClr val="bg2"/>
                </a:solidFill>
                <a:latin typeface="+mj-lt"/>
              </a:rPr>
              <a:t>apivasertib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–</a:t>
            </a:r>
            <a:r>
              <a:rPr lang="en-US" sz="2000" dirty="0" err="1">
                <a:solidFill>
                  <a:schemeClr val="bg2"/>
                </a:solidFill>
                <a:latin typeface="+mj-lt"/>
              </a:rPr>
              <a:t>F</a:t>
            </a:r>
            <a:r>
              <a:rPr lang="en-US" sz="2000" b="0" i="0" u="none" strike="noStrike" baseline="0" dirty="0" err="1">
                <a:solidFill>
                  <a:schemeClr val="bg2"/>
                </a:solidFill>
                <a:latin typeface="+mj-lt"/>
              </a:rPr>
              <a:t>ulvestrant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 group 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24.9 months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P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lacebo-</a:t>
            </a:r>
            <a:r>
              <a:rPr lang="en-US" sz="2000" dirty="0" err="1">
                <a:solidFill>
                  <a:schemeClr val="bg2"/>
                </a:solidFill>
                <a:latin typeface="+mj-lt"/>
              </a:rPr>
              <a:t>F</a:t>
            </a:r>
            <a:r>
              <a:rPr lang="en-US" sz="2000" b="0" i="0" u="none" strike="noStrike" baseline="0" dirty="0" err="1">
                <a:solidFill>
                  <a:schemeClr val="bg2"/>
                </a:solidFill>
                <a:latin typeface="+mj-lt"/>
              </a:rPr>
              <a:t>ulvestrant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 group 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12.0 months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AKT altered population- Similar results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algn="l"/>
            <a:endParaRPr lang="en-US" sz="2000" b="0" i="0" u="none" strike="noStrike" baseline="0" dirty="0">
              <a:latin typeface="OTNEJMQuadra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BACKGROUND</a:t>
            </a:r>
            <a:endParaRPr lang="en-US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200" b="1" i="0" u="none" strike="noStrike" baseline="0" dirty="0">
                <a:solidFill>
                  <a:schemeClr val="bg2"/>
                </a:solidFill>
                <a:latin typeface="+mj-lt"/>
              </a:rPr>
              <a:t>SOLAR-1 (Clinical Studies of </a:t>
            </a:r>
            <a:r>
              <a:rPr lang="en-US" sz="2200" b="1" i="0" u="none" strike="noStrike" baseline="0" dirty="0" err="1">
                <a:solidFill>
                  <a:schemeClr val="bg2"/>
                </a:solidFill>
                <a:latin typeface="+mj-lt"/>
              </a:rPr>
              <a:t>Alpelisib</a:t>
            </a:r>
            <a:r>
              <a:rPr lang="en-US" sz="2200" b="1" i="0" u="none" strike="noStrike" baseline="0" dirty="0">
                <a:solidFill>
                  <a:schemeClr val="bg2"/>
                </a:solidFill>
                <a:latin typeface="+mj-lt"/>
              </a:rPr>
              <a:t> in Breast Cancer 1) trial</a:t>
            </a:r>
            <a:endParaRPr lang="en-US" sz="2200" b="1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2"/>
                </a:solidFill>
                <a:latin typeface="+mj-lt"/>
              </a:rPr>
              <a:t>A</a:t>
            </a:r>
            <a:r>
              <a:rPr lang="en-US" sz="2200" b="0" i="0" u="none" strike="noStrike" baseline="0" dirty="0" err="1">
                <a:solidFill>
                  <a:schemeClr val="bg2"/>
                </a:solidFill>
                <a:latin typeface="+mj-lt"/>
              </a:rPr>
              <a:t>lpelisib</a:t>
            </a:r>
            <a:r>
              <a:rPr lang="en-US" sz="2200" b="0" i="0" u="none" strike="noStrike" baseline="0" dirty="0">
                <a:solidFill>
                  <a:schemeClr val="bg2"/>
                </a:solidFill>
                <a:latin typeface="+mj-lt"/>
              </a:rPr>
              <a:t> (PI3K</a:t>
            </a:r>
            <a:r>
              <a:rPr lang="en-US" sz="22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200" b="0" i="0" u="none" strike="noStrike" baseline="0" dirty="0">
                <a:solidFill>
                  <a:schemeClr val="bg2"/>
                </a:solidFill>
                <a:latin typeface="+mj-lt"/>
              </a:rPr>
              <a:t>α-selective inhibitor ) + </a:t>
            </a:r>
            <a:r>
              <a:rPr lang="en-US" sz="2200" dirty="0" err="1">
                <a:solidFill>
                  <a:schemeClr val="bg2"/>
                </a:solidFill>
                <a:latin typeface="+mj-lt"/>
              </a:rPr>
              <a:t>F</a:t>
            </a:r>
            <a:r>
              <a:rPr lang="en-US" sz="2200" b="0" i="0" u="none" strike="noStrike" baseline="0" dirty="0" err="1">
                <a:solidFill>
                  <a:schemeClr val="bg2"/>
                </a:solidFill>
                <a:latin typeface="+mj-lt"/>
              </a:rPr>
              <a:t>ulvestrant</a:t>
            </a:r>
            <a:r>
              <a:rPr lang="en-US" sz="2200" b="0" i="0" u="none" strike="noStrike" baseline="0" dirty="0">
                <a:solidFill>
                  <a:schemeClr val="bg2"/>
                </a:solidFill>
                <a:latin typeface="+mj-lt"/>
              </a:rPr>
              <a:t>, in </a:t>
            </a:r>
            <a:r>
              <a:rPr lang="en-US" sz="2200" b="0" i="1" u="none" strike="noStrike" baseline="0" dirty="0">
                <a:solidFill>
                  <a:schemeClr val="bg2"/>
                </a:solidFill>
                <a:latin typeface="+mj-lt"/>
              </a:rPr>
              <a:t>PIK3CA</a:t>
            </a:r>
            <a:r>
              <a:rPr lang="en-US" sz="2200" b="0" i="0" u="none" strike="noStrike" baseline="0" dirty="0">
                <a:solidFill>
                  <a:schemeClr val="bg2"/>
                </a:solidFill>
                <a:latin typeface="+mj-lt"/>
              </a:rPr>
              <a:t>-mutant tumors</a:t>
            </a:r>
            <a:endParaRPr lang="en-US" sz="22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2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00" b="1" i="0" u="none" strike="noStrike" baseline="0" dirty="0">
                <a:solidFill>
                  <a:schemeClr val="bg2"/>
                </a:solidFill>
                <a:latin typeface="+mj-lt"/>
              </a:rPr>
              <a:t>BOLERO-2 (Breast Cancer Trials of Oral Everolimus-2) trial </a:t>
            </a:r>
            <a:endParaRPr lang="en-US" sz="2200" b="1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 err="1">
                <a:solidFill>
                  <a:schemeClr val="bg2"/>
                </a:solidFill>
                <a:latin typeface="+mj-lt"/>
              </a:rPr>
              <a:t>Everolimus</a:t>
            </a:r>
            <a:r>
              <a:rPr lang="en-US" sz="2200" b="0" i="0" u="none" strike="noStrike" baseline="0" dirty="0">
                <a:solidFill>
                  <a:schemeClr val="bg2"/>
                </a:solidFill>
                <a:latin typeface="+mj-lt"/>
              </a:rPr>
              <a:t> (mTOR inhibitor) + Exemestane</a:t>
            </a:r>
            <a:endParaRPr lang="en-US" sz="22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2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+mj-lt"/>
              </a:rPr>
              <a:t>Both r</a:t>
            </a:r>
            <a:r>
              <a:rPr lang="en-US" sz="2200" b="0" i="0" u="none" strike="noStrike" baseline="0" dirty="0">
                <a:solidFill>
                  <a:schemeClr val="bg2"/>
                </a:solidFill>
                <a:latin typeface="+mj-lt"/>
              </a:rPr>
              <a:t>andomized trials</a:t>
            </a:r>
            <a:endParaRPr lang="en-US" sz="2200" dirty="0">
              <a:solidFill>
                <a:schemeClr val="bg2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+mj-lt"/>
              </a:rPr>
              <a:t>C</a:t>
            </a:r>
            <a:r>
              <a:rPr lang="en-US" sz="2200" b="0" i="0" u="none" strike="noStrike" baseline="0" dirty="0">
                <a:solidFill>
                  <a:schemeClr val="bg2"/>
                </a:solidFill>
                <a:latin typeface="+mj-lt"/>
              </a:rPr>
              <a:t>onducted before the availability of CDK4/6 inhibitors</a:t>
            </a:r>
            <a:endParaRPr lang="en-US" sz="22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200" b="1" i="0" u="none" strike="noStrike" baseline="0" dirty="0">
              <a:solidFill>
                <a:srgbClr val="FF0000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00" b="1" i="0" u="none" strike="noStrike" baseline="0" dirty="0">
                <a:solidFill>
                  <a:srgbClr val="FF0000"/>
                </a:solidFill>
                <a:latin typeface="+mj-lt"/>
              </a:rPr>
              <a:t>Result:</a:t>
            </a:r>
            <a:r>
              <a:rPr lang="en-US" sz="2200" i="0" u="none" strike="noStrike" baseline="0" dirty="0">
                <a:solidFill>
                  <a:srgbClr val="FF0000"/>
                </a:solidFill>
                <a:latin typeface="+mj-lt"/>
              </a:rPr>
              <a:t> Combination has greater efficacy than endocrine therapy alone</a:t>
            </a:r>
            <a:endParaRPr lang="en-US" sz="2200" i="0" u="none" strike="noStrike" baseline="0" dirty="0">
              <a:solidFill>
                <a:srgbClr val="FF0000"/>
              </a:solidFill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ADVERSE EVENTS</a:t>
            </a:r>
            <a:endParaRPr lang="en-US"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380026" y="1020196"/>
          <a:ext cx="8376300" cy="3998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2100"/>
                <a:gridCol w="2792100"/>
                <a:gridCol w="2792100"/>
              </a:tblGrid>
              <a:tr h="993256">
                <a:tc>
                  <a:txBody>
                    <a:bodyPr/>
                    <a:lstStyle/>
                    <a:p>
                      <a:r>
                        <a:rPr lang="en-US" sz="1750" b="1" dirty="0"/>
                        <a:t>Adverse Effect</a:t>
                      </a:r>
                      <a:endParaRPr lang="en-US" sz="17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50" b="1" i="0" u="none" strike="noStrike" cap="none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C</a:t>
                      </a:r>
                      <a:r>
                        <a:rPr lang="en-US" sz="1750" b="1" i="0" u="none" strike="noStrike" cap="none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apivasertib</a:t>
                      </a:r>
                      <a:r>
                        <a:rPr lang="en-US" sz="1750" b="1" i="0" u="none" strike="noStrike" cap="none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–</a:t>
                      </a:r>
                      <a:r>
                        <a:rPr lang="en-US" sz="1750" b="1" i="0" u="none" strike="noStrike" cap="none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F</a:t>
                      </a:r>
                      <a:r>
                        <a:rPr lang="en-US" sz="1750" b="1" i="0" u="none" strike="noStrike" cap="none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ulvestrant</a:t>
                      </a:r>
                      <a:r>
                        <a:rPr lang="en-US" sz="1750" b="1" i="0" u="none" strike="noStrike" cap="none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 </a:t>
                      </a:r>
                      <a:endParaRPr lang="en-US" sz="1750" b="1" i="0" u="none" strike="noStrike" cap="none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Arial" panose="020B0604020202020204"/>
                      </a:endParaRPr>
                    </a:p>
                    <a:p>
                      <a:r>
                        <a:rPr lang="en-US" sz="1750" b="1" i="0" u="none" strike="noStrike" cap="none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(N= 335)</a:t>
                      </a:r>
                      <a:endParaRPr lang="en-US" sz="17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750" b="1" i="0" u="none" strike="noStrike" cap="none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P</a:t>
                      </a:r>
                      <a:r>
                        <a:rPr lang="en-US" sz="1750" b="1" i="0" u="none" strike="noStrike" cap="none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lacebo–</a:t>
                      </a:r>
                      <a:r>
                        <a:rPr lang="en-US" sz="1750" b="1" i="0" u="none" strike="noStrike" cap="none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F</a:t>
                      </a:r>
                      <a:r>
                        <a:rPr lang="en-US" sz="1750" b="1" i="0" u="none" strike="noStrike" cap="none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ulvestrant</a:t>
                      </a:r>
                      <a:endParaRPr lang="en-US" sz="1750" b="1" i="0" u="none" strike="noStrike" cap="none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Arial" panose="020B060402020202020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750" b="1" i="0" u="none" strike="noStrike" cap="none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(N= 350)</a:t>
                      </a:r>
                      <a:endParaRPr lang="en-US" sz="1750" b="1" dirty="0"/>
                    </a:p>
                  </a:txBody>
                  <a:tcPr/>
                </a:tc>
              </a:tr>
              <a:tr h="403273">
                <a:tc>
                  <a:txBody>
                    <a:bodyPr/>
                    <a:lstStyle/>
                    <a:p>
                      <a:r>
                        <a:rPr lang="en-US" sz="1750" b="1" dirty="0" err="1">
                          <a:solidFill>
                            <a:schemeClr val="bg2"/>
                          </a:solidFill>
                        </a:rPr>
                        <a:t>Diarrhoea</a:t>
                      </a:r>
                      <a:endParaRPr lang="en-US" sz="175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50" dirty="0">
                          <a:solidFill>
                            <a:schemeClr val="bg2"/>
                          </a:solidFill>
                        </a:rPr>
                        <a:t>72.4%</a:t>
                      </a:r>
                      <a:endParaRPr lang="en-US" sz="175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50" dirty="0">
                          <a:solidFill>
                            <a:schemeClr val="bg2"/>
                          </a:solidFill>
                        </a:rPr>
                        <a:t>20%</a:t>
                      </a:r>
                      <a:endParaRPr lang="en-US" sz="175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03273">
                <a:tc>
                  <a:txBody>
                    <a:bodyPr/>
                    <a:lstStyle/>
                    <a:p>
                      <a:r>
                        <a:rPr lang="en-US" sz="1750" b="1" dirty="0">
                          <a:solidFill>
                            <a:schemeClr val="bg2"/>
                          </a:solidFill>
                        </a:rPr>
                        <a:t>Rashes</a:t>
                      </a:r>
                      <a:endParaRPr lang="en-US" sz="175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50" dirty="0">
                          <a:solidFill>
                            <a:schemeClr val="bg2"/>
                          </a:solidFill>
                        </a:rPr>
                        <a:t>38%</a:t>
                      </a:r>
                      <a:endParaRPr lang="en-US" sz="175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50" dirty="0">
                          <a:solidFill>
                            <a:schemeClr val="bg2"/>
                          </a:solidFill>
                        </a:rPr>
                        <a:t>7.1%</a:t>
                      </a:r>
                      <a:endParaRPr lang="en-US" sz="175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03273">
                <a:tc>
                  <a:txBody>
                    <a:bodyPr/>
                    <a:lstStyle/>
                    <a:p>
                      <a:r>
                        <a:rPr lang="en-US" sz="1750" b="1" dirty="0">
                          <a:solidFill>
                            <a:schemeClr val="bg2"/>
                          </a:solidFill>
                        </a:rPr>
                        <a:t>Hyperglycemia</a:t>
                      </a:r>
                      <a:endParaRPr lang="en-US" sz="175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50" dirty="0">
                          <a:solidFill>
                            <a:schemeClr val="bg2"/>
                          </a:solidFill>
                        </a:rPr>
                        <a:t>16.3%</a:t>
                      </a:r>
                      <a:endParaRPr lang="en-US" sz="175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50" dirty="0">
                          <a:solidFill>
                            <a:schemeClr val="bg2"/>
                          </a:solidFill>
                        </a:rPr>
                        <a:t>3.7%</a:t>
                      </a:r>
                      <a:endParaRPr lang="en-US" sz="175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696128">
                <a:tc>
                  <a:txBody>
                    <a:bodyPr/>
                    <a:lstStyle/>
                    <a:p>
                      <a:r>
                        <a:rPr lang="en-US" sz="1750" b="1" dirty="0">
                          <a:solidFill>
                            <a:schemeClr val="bg2"/>
                          </a:solidFill>
                        </a:rPr>
                        <a:t>Serious Adverse events</a:t>
                      </a:r>
                      <a:endParaRPr lang="en-US" sz="175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50" dirty="0">
                          <a:solidFill>
                            <a:schemeClr val="bg2"/>
                          </a:solidFill>
                        </a:rPr>
                        <a:t>16.1%</a:t>
                      </a:r>
                      <a:endParaRPr lang="en-US" sz="175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50" dirty="0">
                          <a:solidFill>
                            <a:schemeClr val="bg2"/>
                          </a:solidFill>
                        </a:rPr>
                        <a:t>8%</a:t>
                      </a:r>
                      <a:endParaRPr lang="en-US" sz="175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03273">
                <a:tc>
                  <a:txBody>
                    <a:bodyPr/>
                    <a:lstStyle/>
                    <a:p>
                      <a:r>
                        <a:rPr lang="en-US" sz="1750" b="1" dirty="0">
                          <a:solidFill>
                            <a:schemeClr val="bg2"/>
                          </a:solidFill>
                        </a:rPr>
                        <a:t>Death</a:t>
                      </a:r>
                      <a:endParaRPr lang="en-US" sz="175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50" dirty="0">
                          <a:solidFill>
                            <a:schemeClr val="bg2"/>
                          </a:solidFill>
                        </a:rPr>
                        <a:t>4 patients</a:t>
                      </a:r>
                      <a:endParaRPr lang="en-US" sz="175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50" dirty="0">
                          <a:solidFill>
                            <a:schemeClr val="bg2"/>
                          </a:solidFill>
                        </a:rPr>
                        <a:t>1 patient</a:t>
                      </a:r>
                      <a:endParaRPr lang="en-US" sz="175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696128">
                <a:tc>
                  <a:txBody>
                    <a:bodyPr/>
                    <a:lstStyle/>
                    <a:p>
                      <a:r>
                        <a:rPr lang="en-US" sz="1750" b="1" dirty="0">
                          <a:solidFill>
                            <a:schemeClr val="bg2"/>
                          </a:solidFill>
                        </a:rPr>
                        <a:t>Adverse event leading to dose interruption</a:t>
                      </a:r>
                      <a:endParaRPr lang="en-US" sz="175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50" dirty="0">
                          <a:solidFill>
                            <a:srgbClr val="FF0000"/>
                          </a:solidFill>
                        </a:rPr>
                        <a:t>34.9%</a:t>
                      </a:r>
                      <a:endParaRPr lang="en-US" sz="17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50" dirty="0">
                          <a:solidFill>
                            <a:srgbClr val="FF0000"/>
                          </a:solidFill>
                        </a:rPr>
                        <a:t>10.3%</a:t>
                      </a:r>
                      <a:endParaRPr lang="en-US" sz="17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737360"/>
            <a:ext cx="7993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+mj-lt"/>
              </a:rPr>
              <a:t>CRITICAL APPRAISAL</a:t>
            </a:r>
            <a:endParaRPr lang="en-US" sz="4400" b="1" dirty="0">
              <a:latin typeface="+mj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CRITICAL APPRAISAL</a:t>
            </a:r>
            <a:endParaRPr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/>
                </a:solidFill>
                <a:latin typeface="+mj-lt"/>
              </a:rPr>
              <a:t>TITLE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Is it interesting?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/>
                </a:solidFill>
                <a:latin typeface="+mj-lt"/>
              </a:rPr>
              <a:t>ABSTRACT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Will the conclusions (if valid), likely to be useful to you, in your area of clinical practice or research?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Whether the settings in the material methods are similar to our own settings? 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335915" indent="-335915" defTabSz="895985">
              <a:spcBef>
                <a:spcPts val="500"/>
              </a:spcBef>
              <a:buNone/>
              <a:defRPr sz="245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sz="20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REFERENCE QUESTION</a:t>
            </a:r>
            <a:endParaRPr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Is there a clear cut / specific research question? 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Was it feasible for the authors to study this question given  there technical expertise and available facilities?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Does the research question has some element of novelty? 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 	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VALIDITY</a:t>
            </a:r>
            <a:endParaRPr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2"/>
                </a:solidFill>
                <a:latin typeface="+mj-lt"/>
              </a:rPr>
              <a:t>Have the authors made a mention of  Actual / Study Population ? </a:t>
            </a:r>
            <a:r>
              <a:rPr lang="en-US" sz="1900" b="1" dirty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1900" dirty="0">
                <a:solidFill>
                  <a:schemeClr val="bg2"/>
                </a:solidFill>
                <a:latin typeface="+mj-lt"/>
              </a:rPr>
              <a:t> </a:t>
            </a:r>
            <a:endParaRPr lang="en-US" sz="1900" dirty="0">
              <a:solidFill>
                <a:schemeClr val="bg2"/>
              </a:solidFill>
              <a:latin typeface="+mj-lt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2"/>
              </a:solidFill>
              <a:latin typeface="+mj-lt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2"/>
                </a:solidFill>
                <a:latin typeface="+mj-lt"/>
              </a:rPr>
              <a:t>Is the method of sampling been described? </a:t>
            </a:r>
            <a:r>
              <a:rPr lang="en-US" sz="1900" b="1" dirty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1900" dirty="0">
                <a:solidFill>
                  <a:schemeClr val="bg2"/>
                </a:solidFill>
                <a:latin typeface="+mj-lt"/>
              </a:rPr>
              <a:t>   </a:t>
            </a:r>
            <a:endParaRPr lang="en-US" sz="1900" dirty="0">
              <a:solidFill>
                <a:schemeClr val="bg2"/>
              </a:solidFill>
              <a:latin typeface="+mj-lt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2"/>
              </a:solidFill>
              <a:latin typeface="+mj-lt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2"/>
                </a:solidFill>
                <a:latin typeface="+mj-lt"/>
              </a:rPr>
              <a:t>Whether a mention of all the potential confounding  factors been made? </a:t>
            </a:r>
            <a:r>
              <a:rPr lang="en-US" sz="1900" b="1" dirty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1900" dirty="0">
                <a:solidFill>
                  <a:schemeClr val="bg2"/>
                </a:solidFill>
                <a:latin typeface="+mj-lt"/>
              </a:rPr>
              <a:t>	 	 </a:t>
            </a:r>
            <a:endParaRPr lang="en-US" sz="1900" dirty="0">
              <a:solidFill>
                <a:schemeClr val="bg2"/>
              </a:solidFill>
              <a:latin typeface="+mj-lt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2"/>
              </a:solidFill>
              <a:latin typeface="+mj-lt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2"/>
                </a:solidFill>
                <a:latin typeface="+mj-lt"/>
              </a:rPr>
              <a:t>Any selection or information bias could have occurred? NO						            </a:t>
            </a:r>
            <a:endParaRPr lang="en-US" sz="19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sz="19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+mj-lt"/>
              </a:rPr>
              <a:t>GATE Framework Assessment : PECOT</a:t>
            </a:r>
            <a:endParaRPr sz="3000"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875" y="1177314"/>
            <a:ext cx="1661600" cy="91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9" y="2288646"/>
            <a:ext cx="134970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ctangle 1029"/>
          <p:cNvSpPr>
            <a:spLocks noChangeArrowheads="1"/>
          </p:cNvSpPr>
          <p:nvPr/>
        </p:nvSpPr>
        <p:spPr bwMode="auto">
          <a:xfrm>
            <a:off x="3886200" y="3615425"/>
            <a:ext cx="1296988" cy="944563"/>
          </a:xfrm>
          <a:prstGeom prst="rect">
            <a:avLst/>
          </a:prstGeom>
          <a:noFill/>
          <a:ln w="38100">
            <a:solidFill>
              <a:sysClr val="windowText" lastClr="000000"/>
            </a:solidFill>
            <a:miter lim="800000"/>
          </a:ln>
        </p:spPr>
        <p:txBody>
          <a:bodyPr lIns="71323" tIns="35662" rIns="71323" bIns="35662"/>
          <a:lstStyle/>
          <a:p>
            <a:pPr defTabSz="713105" eaLnBrk="0" hangingPunct="0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01637"/>
            <a:ext cx="1371600" cy="71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 Box 1037"/>
          <p:cNvSpPr txBox="1">
            <a:spLocks noChangeArrowheads="1"/>
          </p:cNvSpPr>
          <p:nvPr/>
        </p:nvSpPr>
        <p:spPr bwMode="auto">
          <a:xfrm>
            <a:off x="1115617" y="1177314"/>
            <a:ext cx="1963448" cy="8106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1600" b="1" dirty="0">
                <a:solidFill>
                  <a:prstClr val="black"/>
                </a:solidFill>
                <a:latin typeface="+mj-lt"/>
              </a:rPr>
              <a:t>Participants: 708</a:t>
            </a:r>
            <a:endParaRPr lang="en-AU" sz="1600" dirty="0">
              <a:solidFill>
                <a:prstClr val="black"/>
              </a:solidFill>
              <a:latin typeface="+mj-lt"/>
            </a:endParaRPr>
          </a:p>
          <a:p>
            <a:pPr defTabSz="713105" eaLnBrk="0" hangingPunct="0">
              <a:defRPr/>
            </a:pPr>
            <a:r>
              <a:rPr lang="en-AU" sz="1600" dirty="0">
                <a:latin typeface="Calibri" panose="020F0502020204030204"/>
              </a:rPr>
              <a:t> </a:t>
            </a:r>
            <a:endParaRPr lang="en-AU" sz="1600" dirty="0">
              <a:latin typeface="Calibri" panose="020F0502020204030204"/>
            </a:endParaRPr>
          </a:p>
          <a:p>
            <a:pPr defTabSz="713105" eaLnBrk="0" hangingPunct="0">
              <a:defRPr/>
            </a:pPr>
            <a:endParaRPr lang="en-AU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Text Box 1038"/>
          <p:cNvSpPr txBox="1">
            <a:spLocks noChangeArrowheads="1"/>
          </p:cNvSpPr>
          <p:nvPr/>
        </p:nvSpPr>
        <p:spPr bwMode="auto">
          <a:xfrm>
            <a:off x="727950" y="2719176"/>
            <a:ext cx="2948221" cy="8106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US" sz="1600" b="1" i="0" u="none" strike="noStrike" cap="none" dirty="0" err="1">
                <a:solidFill>
                  <a:schemeClr val="bg2"/>
                </a:solidFill>
                <a:latin typeface="+mn-lt"/>
                <a:ea typeface="+mn-ea"/>
                <a:cs typeface="+mn-cs"/>
                <a:sym typeface="Arial" panose="020B0604020202020204"/>
              </a:rPr>
              <a:t>C</a:t>
            </a:r>
            <a:r>
              <a:rPr lang="en-US" sz="1600" b="1" i="0" u="none" strike="noStrike" cap="none" baseline="0" dirty="0" err="1">
                <a:solidFill>
                  <a:schemeClr val="bg2"/>
                </a:solidFill>
                <a:latin typeface="+mn-lt"/>
                <a:ea typeface="+mn-ea"/>
                <a:cs typeface="+mn-cs"/>
                <a:sym typeface="Arial" panose="020B0604020202020204"/>
              </a:rPr>
              <a:t>apivasertib</a:t>
            </a:r>
            <a:r>
              <a:rPr lang="en-US" sz="1600" b="1" i="0" u="none" strike="noStrike" cap="none" baseline="0" dirty="0">
                <a:solidFill>
                  <a:schemeClr val="bg2"/>
                </a:solidFill>
                <a:latin typeface="+mn-lt"/>
                <a:ea typeface="+mn-ea"/>
                <a:cs typeface="+mn-cs"/>
                <a:sym typeface="Arial" panose="020B0604020202020204"/>
              </a:rPr>
              <a:t>–</a:t>
            </a:r>
            <a:r>
              <a:rPr lang="en-US" sz="1600" b="1" i="0" u="none" strike="noStrike" cap="none" dirty="0" err="1">
                <a:solidFill>
                  <a:schemeClr val="bg2"/>
                </a:solidFill>
                <a:latin typeface="+mn-lt"/>
                <a:ea typeface="+mn-ea"/>
                <a:cs typeface="+mn-cs"/>
                <a:sym typeface="Arial" panose="020B0604020202020204"/>
              </a:rPr>
              <a:t>F</a:t>
            </a:r>
            <a:r>
              <a:rPr lang="en-US" sz="1600" b="1" i="0" u="none" strike="noStrike" cap="none" baseline="0" dirty="0" err="1">
                <a:solidFill>
                  <a:schemeClr val="bg2"/>
                </a:solidFill>
                <a:latin typeface="+mn-lt"/>
                <a:ea typeface="+mn-ea"/>
                <a:cs typeface="+mn-cs"/>
                <a:sym typeface="Arial" panose="020B0604020202020204"/>
              </a:rPr>
              <a:t>ulvestrant</a:t>
            </a:r>
            <a:r>
              <a:rPr lang="en-US" sz="1600" b="1" i="0" u="none" strike="noStrike" cap="none" baseline="0" dirty="0">
                <a:solidFill>
                  <a:schemeClr val="bg2"/>
                </a:solidFill>
                <a:latin typeface="+mn-lt"/>
                <a:ea typeface="+mn-ea"/>
                <a:cs typeface="+mn-cs"/>
                <a:sym typeface="Arial" panose="020B0604020202020204"/>
              </a:rPr>
              <a:t> </a:t>
            </a:r>
            <a:endParaRPr lang="en-US" sz="1600" b="1" i="0" u="none" strike="noStrike" cap="none" baseline="0" dirty="0">
              <a:solidFill>
                <a:schemeClr val="bg2"/>
              </a:solidFill>
              <a:latin typeface="+mn-lt"/>
              <a:ea typeface="+mn-ea"/>
              <a:cs typeface="+mn-cs"/>
              <a:sym typeface="Arial" panose="020B0604020202020204"/>
            </a:endParaRPr>
          </a:p>
          <a:p>
            <a:pPr defTabSz="713105" eaLnBrk="0" hangingPunct="0">
              <a:defRPr/>
            </a:pPr>
            <a:r>
              <a:rPr lang="en-AU" sz="1600" b="1" dirty="0">
                <a:solidFill>
                  <a:prstClr val="black"/>
                </a:solidFill>
                <a:latin typeface="+mj-lt"/>
              </a:rPr>
              <a:t>: 355</a:t>
            </a:r>
            <a:endParaRPr lang="en-AU" sz="1600" dirty="0">
              <a:solidFill>
                <a:prstClr val="black"/>
              </a:solidFill>
              <a:latin typeface="+mj-lt"/>
            </a:endParaRPr>
          </a:p>
          <a:p>
            <a:pPr defTabSz="713105" eaLnBrk="0" hangingPunct="0">
              <a:defRPr/>
            </a:pPr>
            <a:endParaRPr lang="en-AU" sz="1600" dirty="0">
              <a:latin typeface="Calibri" panose="020F0502020204030204"/>
            </a:endParaRPr>
          </a:p>
        </p:txBody>
      </p:sp>
      <p:sp>
        <p:nvSpPr>
          <p:cNvPr id="46" name="Text Box 1039"/>
          <p:cNvSpPr txBox="1">
            <a:spLocks noChangeArrowheads="1"/>
          </p:cNvSpPr>
          <p:nvPr/>
        </p:nvSpPr>
        <p:spPr bwMode="auto">
          <a:xfrm>
            <a:off x="5786446" y="2666448"/>
            <a:ext cx="3040036" cy="6567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1600" b="1" dirty="0">
                <a:solidFill>
                  <a:prstClr val="black"/>
                </a:solidFill>
                <a:latin typeface="+mj-lt"/>
              </a:rPr>
              <a:t>Placebo-</a:t>
            </a:r>
            <a:r>
              <a:rPr lang="en-US" sz="1600" b="1" i="0" u="none" strike="noStrike" cap="none" dirty="0" err="1">
                <a:solidFill>
                  <a:schemeClr val="bg2"/>
                </a:solidFill>
                <a:latin typeface="+mn-lt"/>
                <a:ea typeface="+mn-ea"/>
                <a:cs typeface="+mn-cs"/>
                <a:sym typeface="Arial" panose="020B0604020202020204"/>
              </a:rPr>
              <a:t>F</a:t>
            </a:r>
            <a:r>
              <a:rPr lang="en-US" sz="1600" b="1" i="0" u="none" strike="noStrike" cap="none" baseline="0" dirty="0" err="1">
                <a:solidFill>
                  <a:schemeClr val="bg2"/>
                </a:solidFill>
                <a:latin typeface="+mn-lt"/>
                <a:ea typeface="+mn-ea"/>
                <a:cs typeface="+mn-cs"/>
                <a:sym typeface="Arial" panose="020B0604020202020204"/>
              </a:rPr>
              <a:t>ulvestrant</a:t>
            </a:r>
            <a:r>
              <a:rPr lang="en-US" sz="1600" b="1" i="0" u="none" strike="noStrike" cap="none" baseline="0" dirty="0">
                <a:solidFill>
                  <a:schemeClr val="bg2"/>
                </a:solidFill>
                <a:latin typeface="+mn-lt"/>
                <a:ea typeface="+mn-ea"/>
                <a:cs typeface="+mn-cs"/>
                <a:sym typeface="Arial" panose="020B0604020202020204"/>
              </a:rPr>
              <a:t> </a:t>
            </a:r>
            <a:r>
              <a:rPr lang="en-AU" sz="1600" dirty="0">
                <a:solidFill>
                  <a:prstClr val="black"/>
                </a:solidFill>
                <a:latin typeface="+mj-lt"/>
              </a:rPr>
              <a:t>: 353</a:t>
            </a:r>
            <a:endParaRPr lang="en-AU" sz="1600" dirty="0">
              <a:latin typeface="+mj-lt"/>
            </a:endParaRPr>
          </a:p>
          <a:p>
            <a:pPr defTabSz="713105" eaLnBrk="0" hangingPunct="0">
              <a:defRPr/>
            </a:pPr>
            <a:endParaRPr lang="en-AU" sz="2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Text Box 1041"/>
          <p:cNvSpPr txBox="1">
            <a:spLocks noChangeArrowheads="1"/>
          </p:cNvSpPr>
          <p:nvPr/>
        </p:nvSpPr>
        <p:spPr bwMode="auto">
          <a:xfrm>
            <a:off x="5786527" y="3863048"/>
            <a:ext cx="2791636" cy="564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1600" b="1" dirty="0">
                <a:solidFill>
                  <a:prstClr val="black"/>
                </a:solidFill>
                <a:latin typeface="+mj-lt"/>
              </a:rPr>
              <a:t>DURATION : </a:t>
            </a:r>
            <a:r>
              <a:rPr lang="en-GB" sz="1600" dirty="0">
                <a:solidFill>
                  <a:schemeClr val="bg2"/>
                </a:solidFill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Jun 2020 – Oct 2021</a:t>
            </a:r>
            <a:endParaRPr lang="en-AU" sz="16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8" name="Line 1033"/>
          <p:cNvSpPr>
            <a:spLocks noChangeShapeType="1"/>
          </p:cNvSpPr>
          <p:nvPr/>
        </p:nvSpPr>
        <p:spPr bwMode="auto">
          <a:xfrm rot="10800000">
            <a:off x="5216647" y="4151095"/>
            <a:ext cx="624563" cy="19925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pPr defTabSz="713105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Line 1027"/>
          <p:cNvSpPr>
            <a:spLocks noChangeShapeType="1"/>
          </p:cNvSpPr>
          <p:nvPr/>
        </p:nvSpPr>
        <p:spPr bwMode="auto">
          <a:xfrm rot="-5400000" flipH="1" flipV="1">
            <a:off x="5340220" y="4321090"/>
            <a:ext cx="58472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pPr defTabSz="713105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Text Box 1045"/>
          <p:cNvSpPr txBox="1">
            <a:spLocks noChangeArrowheads="1"/>
          </p:cNvSpPr>
          <p:nvPr/>
        </p:nvSpPr>
        <p:spPr bwMode="auto">
          <a:xfrm>
            <a:off x="5283689" y="4177414"/>
            <a:ext cx="299531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2500" dirty="0">
                <a:solidFill>
                  <a:prstClr val="black"/>
                </a:solidFill>
                <a:latin typeface="Calibri" panose="020F0502020204030204"/>
              </a:rPr>
              <a:t>T</a:t>
            </a:r>
            <a:endParaRPr lang="en-AU" sz="2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" name="Text Box 1044"/>
          <p:cNvSpPr txBox="1">
            <a:spLocks noChangeArrowheads="1"/>
          </p:cNvSpPr>
          <p:nvPr/>
        </p:nvSpPr>
        <p:spPr bwMode="auto">
          <a:xfrm>
            <a:off x="4351862" y="3884363"/>
            <a:ext cx="355635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2500" dirty="0">
                <a:solidFill>
                  <a:prstClr val="black"/>
                </a:solidFill>
                <a:latin typeface="Calibri" panose="020F0502020204030204"/>
              </a:rPr>
              <a:t>O</a:t>
            </a:r>
            <a:endParaRPr lang="en-AU" sz="2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Line 10"/>
          <p:cNvSpPr>
            <a:spLocks noChangeShapeType="1"/>
          </p:cNvSpPr>
          <p:nvPr/>
        </p:nvSpPr>
        <p:spPr bwMode="auto">
          <a:xfrm>
            <a:off x="4497467" y="2262849"/>
            <a:ext cx="0" cy="2337594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53" name="Line 12"/>
          <p:cNvSpPr>
            <a:spLocks noChangeShapeType="1"/>
          </p:cNvSpPr>
          <p:nvPr/>
        </p:nvSpPr>
        <p:spPr bwMode="black">
          <a:xfrm>
            <a:off x="3886200" y="4107180"/>
            <a:ext cx="1226820" cy="381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squar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351862" y="1390295"/>
            <a:ext cx="34657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/>
              <a:t>P</a:t>
            </a:r>
            <a:endParaRPr lang="en-US" sz="19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83882" y="3650939"/>
            <a:ext cx="2624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OUTCOME: Progression free Survival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140" y="1905000"/>
            <a:ext cx="768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ASSESSING VALIDITY</a:t>
            </a:r>
            <a:endParaRPr lang="en-US" sz="4000" b="1" dirty="0">
              <a:latin typeface="+mj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 dirty="0">
                <a:latin typeface="+mj-lt"/>
              </a:rPr>
              <a:t>The </a:t>
            </a:r>
            <a:r>
              <a:rPr lang="en-US" sz="2600" dirty="0" err="1">
                <a:latin typeface="+mj-lt"/>
              </a:rPr>
              <a:t>RAMMbo</a:t>
            </a:r>
            <a:r>
              <a:rPr lang="en-US" sz="2600" dirty="0">
                <a:latin typeface="+mj-lt"/>
              </a:rPr>
              <a:t> acronym : Assessing study bias</a:t>
            </a:r>
            <a:br>
              <a:rPr lang="en-US" sz="2600" dirty="0">
                <a:latin typeface="+mj-lt"/>
              </a:rPr>
            </a:br>
            <a:endParaRPr sz="2600"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614738" y="1460500"/>
            <a:ext cx="342900" cy="50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70581" tIns="34671" rIns="70581" bIns="34671" anchor="ctr"/>
          <a:lstStyle/>
          <a:p>
            <a:r>
              <a:rPr lang="en-US" sz="2200" b="1" dirty="0"/>
              <a:t>P</a:t>
            </a:r>
            <a:endParaRPr lang="en-US" sz="2200" b="1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253979" y="2794000"/>
            <a:ext cx="342900" cy="50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70581" tIns="34671" rIns="70581" bIns="34671" anchor="ctr"/>
          <a:lstStyle/>
          <a:p>
            <a:r>
              <a:rPr lang="en-US" sz="2200" b="1" dirty="0"/>
              <a:t>E</a:t>
            </a:r>
            <a:endParaRPr lang="en-US" sz="2200" b="1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939779" y="2794000"/>
            <a:ext cx="341709" cy="50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70581" tIns="34671" rIns="70581" bIns="34671" anchor="ctr"/>
          <a:lstStyle/>
          <a:p>
            <a:r>
              <a:rPr lang="en-US" sz="2200" b="1" dirty="0"/>
              <a:t>C</a:t>
            </a:r>
            <a:endParaRPr lang="en-US" sz="2200" b="1" dirty="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582591" y="4064000"/>
            <a:ext cx="342900" cy="50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70581" tIns="34671" rIns="70581" bIns="34671" anchor="ctr"/>
          <a:lstStyle/>
          <a:p>
            <a:r>
              <a:rPr lang="en-US" sz="2200" b="1" dirty="0"/>
              <a:t>O</a:t>
            </a:r>
            <a:endParaRPr lang="en-US" sz="2200" b="1" dirty="0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719388" y="4381500"/>
            <a:ext cx="342900" cy="50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70581" tIns="34671" rIns="70581" bIns="34671" anchor="ctr"/>
          <a:lstStyle/>
          <a:p>
            <a:r>
              <a:rPr lang="en-US" sz="2200" b="1" dirty="0"/>
              <a:t>T</a:t>
            </a:r>
            <a:endParaRPr lang="en-US" sz="2200" b="1" dirty="0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rot="-5400000" flipH="1" flipV="1">
            <a:off x="2300818" y="4483365"/>
            <a:ext cx="58472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3176587" y="2480471"/>
            <a:ext cx="1101329" cy="1108604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3240881" y="3881439"/>
            <a:ext cx="972741" cy="94456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>
            <a:off x="3727847" y="2468564"/>
            <a:ext cx="0" cy="2337594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 rot="10800000">
            <a:off x="3086100" y="1397001"/>
            <a:ext cx="1309688" cy="877094"/>
          </a:xfrm>
          <a:prstGeom prst="triangle">
            <a:avLst>
              <a:gd name="adj" fmla="val 47819"/>
            </a:avLst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black">
          <a:xfrm>
            <a:off x="3253978" y="4318000"/>
            <a:ext cx="947738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 rot="10800000" flipH="1">
            <a:off x="2457451" y="4336521"/>
            <a:ext cx="54173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black">
          <a:xfrm>
            <a:off x="1714500" y="1524000"/>
            <a:ext cx="500063" cy="2557316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lIns="71323" tIns="35662" rIns="71323" bIns="35662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1900" b="1" dirty="0"/>
              <a:t>P</a:t>
            </a:r>
            <a:endParaRPr lang="en-US" sz="1900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1900" b="1" dirty="0"/>
              <a:t>E</a:t>
            </a:r>
            <a:endParaRPr lang="en-US" sz="1900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1900" b="1" dirty="0"/>
              <a:t>C</a:t>
            </a:r>
            <a:endParaRPr lang="en-US" sz="1900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1900" b="1" dirty="0"/>
              <a:t>O</a:t>
            </a:r>
            <a:endParaRPr lang="en-US" sz="1900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1900" b="1" dirty="0"/>
              <a:t>T</a:t>
            </a:r>
            <a:endParaRPr lang="en-US" sz="1900" dirty="0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black">
          <a:xfrm>
            <a:off x="4914900" y="1463146"/>
            <a:ext cx="2971800" cy="2264929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lIns="71323" tIns="35662" rIns="71323" bIns="35662">
            <a:spAutoFit/>
          </a:bodyPr>
          <a:lstStyle/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900" b="1" dirty="0">
                <a:latin typeface="+mj-lt"/>
              </a:rPr>
              <a:t>R</a:t>
            </a:r>
            <a:r>
              <a:rPr lang="en-US" sz="1900" dirty="0">
                <a:latin typeface="+mj-lt"/>
              </a:rPr>
              <a:t>ecruitment</a:t>
            </a:r>
            <a:endParaRPr lang="en-US" sz="1900" dirty="0">
              <a:latin typeface="+mj-lt"/>
            </a:endParaRPr>
          </a:p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900" b="1" dirty="0">
                <a:latin typeface="+mj-lt"/>
              </a:rPr>
              <a:t>A</a:t>
            </a:r>
            <a:r>
              <a:rPr lang="en-US" sz="1900" dirty="0">
                <a:latin typeface="+mj-lt"/>
              </a:rPr>
              <a:t>llocation</a:t>
            </a:r>
            <a:endParaRPr lang="en-US" sz="1900" dirty="0">
              <a:latin typeface="+mj-lt"/>
            </a:endParaRPr>
          </a:p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900" b="1" dirty="0">
                <a:latin typeface="+mj-lt"/>
              </a:rPr>
              <a:t>M</a:t>
            </a:r>
            <a:r>
              <a:rPr lang="en-US" sz="1900" dirty="0">
                <a:latin typeface="+mj-lt"/>
              </a:rPr>
              <a:t>aintenance</a:t>
            </a:r>
            <a:endParaRPr lang="en-US" sz="1900" dirty="0">
              <a:latin typeface="+mj-lt"/>
            </a:endParaRPr>
          </a:p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900" b="1" dirty="0">
                <a:latin typeface="+mj-lt"/>
              </a:rPr>
              <a:t>M</a:t>
            </a:r>
            <a:r>
              <a:rPr lang="en-US" sz="1900" dirty="0">
                <a:latin typeface="+mj-lt"/>
              </a:rPr>
              <a:t>easurement of outcome </a:t>
            </a:r>
            <a:endParaRPr lang="en-US" sz="1900" dirty="0">
              <a:latin typeface="+mj-lt"/>
            </a:endParaRPr>
          </a:p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900" b="1" dirty="0">
                <a:latin typeface="+mj-lt"/>
              </a:rPr>
              <a:t>B</a:t>
            </a:r>
            <a:r>
              <a:rPr lang="en-US" sz="1900" dirty="0">
                <a:latin typeface="+mj-lt"/>
              </a:rPr>
              <a:t>lind or </a:t>
            </a:r>
            <a:r>
              <a:rPr lang="en-US" sz="1900" b="1" dirty="0">
                <a:latin typeface="+mj-lt"/>
              </a:rPr>
              <a:t>O</a:t>
            </a:r>
            <a:r>
              <a:rPr lang="en-US" sz="1900" dirty="0">
                <a:latin typeface="+mj-lt"/>
              </a:rPr>
              <a:t>bjective</a:t>
            </a:r>
            <a:endParaRPr lang="en-US" sz="1900" dirty="0">
              <a:latin typeface="+mj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 dirty="0" err="1">
                <a:latin typeface="+mj-lt"/>
              </a:rPr>
              <a:t>R</a:t>
            </a:r>
            <a:r>
              <a:rPr lang="en-AU" dirty="0" err="1">
                <a:latin typeface="+mj-lt"/>
              </a:rPr>
              <a:t>AMMbo</a:t>
            </a:r>
            <a:r>
              <a:rPr lang="en-AU" dirty="0">
                <a:latin typeface="+mj-lt"/>
              </a:rPr>
              <a:t> : Recruitment</a:t>
            </a:r>
            <a:endParaRPr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Study setting &amp; eligibility criteria well described 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 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                             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Participants  representative  of  eligible 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Prognostic/risk profile appropriate to study question?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Randomization process described adequately?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</a:t>
            </a:r>
            <a:endParaRPr lang="en-IN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+mj-lt"/>
              </a:rPr>
              <a:t>R</a:t>
            </a:r>
            <a:r>
              <a:rPr lang="en-US" sz="5400" dirty="0" err="1">
                <a:latin typeface="+mj-lt"/>
              </a:rPr>
              <a:t>A</a:t>
            </a:r>
            <a:r>
              <a:rPr lang="en-US" dirty="0" err="1">
                <a:latin typeface="+mj-lt"/>
              </a:rPr>
              <a:t>MMbo</a:t>
            </a:r>
            <a:r>
              <a:rPr lang="en-US" dirty="0">
                <a:latin typeface="+mj-lt"/>
              </a:rPr>
              <a:t>: A is for Allocation</a:t>
            </a:r>
            <a:endParaRPr dirty="0">
              <a:latin typeface="+mj-lt"/>
            </a:endParaRPr>
          </a:p>
        </p:txBody>
      </p:sp>
      <p:sp>
        <p:nvSpPr>
          <p:cNvPr id="60" name="Line 1027"/>
          <p:cNvSpPr>
            <a:spLocks noChangeShapeType="1"/>
          </p:cNvSpPr>
          <p:nvPr/>
        </p:nvSpPr>
        <p:spPr bwMode="auto">
          <a:xfrm rot="-5400000" flipH="1" flipV="1">
            <a:off x="3213075" y="4458153"/>
            <a:ext cx="58472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61" name="Oval 1028"/>
          <p:cNvSpPr>
            <a:spLocks noChangeArrowheads="1"/>
          </p:cNvSpPr>
          <p:nvPr/>
        </p:nvSpPr>
        <p:spPr bwMode="auto">
          <a:xfrm>
            <a:off x="3774012" y="2470204"/>
            <a:ext cx="1278731" cy="1287198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62" name="Rectangle 1029"/>
          <p:cNvSpPr>
            <a:spLocks noChangeArrowheads="1"/>
          </p:cNvSpPr>
          <p:nvPr/>
        </p:nvSpPr>
        <p:spPr bwMode="auto">
          <a:xfrm>
            <a:off x="3976506" y="3880443"/>
            <a:ext cx="972741" cy="94456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63" name="Line 1030"/>
          <p:cNvSpPr>
            <a:spLocks noChangeShapeType="1"/>
          </p:cNvSpPr>
          <p:nvPr/>
        </p:nvSpPr>
        <p:spPr bwMode="auto">
          <a:xfrm>
            <a:off x="4462877" y="2491415"/>
            <a:ext cx="0" cy="230849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64" name="Line 1031"/>
          <p:cNvSpPr>
            <a:spLocks noChangeShapeType="1"/>
          </p:cNvSpPr>
          <p:nvPr/>
        </p:nvSpPr>
        <p:spPr bwMode="black">
          <a:xfrm>
            <a:off x="3939508" y="4297443"/>
            <a:ext cx="947738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65" name="Line 1032"/>
          <p:cNvSpPr>
            <a:spLocks noChangeShapeType="1"/>
          </p:cNvSpPr>
          <p:nvPr/>
        </p:nvSpPr>
        <p:spPr bwMode="auto">
          <a:xfrm rot="10800000" flipH="1">
            <a:off x="3356906" y="4297443"/>
            <a:ext cx="541734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66" name="Text Box 1033"/>
          <p:cNvSpPr txBox="1">
            <a:spLocks noChangeArrowheads="1"/>
          </p:cNvSpPr>
          <p:nvPr/>
        </p:nvSpPr>
        <p:spPr bwMode="auto">
          <a:xfrm>
            <a:off x="201481" y="2751351"/>
            <a:ext cx="8818531" cy="7645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US" sz="1500" b="1" i="0" u="none" strike="noStrike" cap="none" dirty="0" err="1">
                <a:solidFill>
                  <a:schemeClr val="bg2"/>
                </a:solidFill>
                <a:latin typeface="+mn-lt"/>
                <a:ea typeface="+mn-ea"/>
                <a:cs typeface="+mn-cs"/>
                <a:sym typeface="Arial" panose="020B0604020202020204"/>
              </a:rPr>
              <a:t>C</a:t>
            </a:r>
            <a:r>
              <a:rPr lang="en-US" sz="1500" b="1" i="0" u="none" strike="noStrike" cap="none" baseline="0" dirty="0" err="1">
                <a:solidFill>
                  <a:schemeClr val="bg2"/>
                </a:solidFill>
                <a:latin typeface="+mn-lt"/>
                <a:ea typeface="+mn-ea"/>
                <a:cs typeface="+mn-cs"/>
                <a:sym typeface="Arial" panose="020B0604020202020204"/>
              </a:rPr>
              <a:t>apivasertib</a:t>
            </a:r>
            <a:r>
              <a:rPr lang="en-US" sz="1500" b="1" i="0" u="none" strike="noStrike" cap="none" baseline="0" dirty="0">
                <a:solidFill>
                  <a:schemeClr val="bg2"/>
                </a:solidFill>
                <a:latin typeface="+mn-lt"/>
                <a:ea typeface="+mn-ea"/>
                <a:cs typeface="+mn-cs"/>
                <a:sym typeface="Arial" panose="020B0604020202020204"/>
              </a:rPr>
              <a:t>–</a:t>
            </a:r>
            <a:r>
              <a:rPr lang="en-US" sz="1500" b="1" i="0" u="none" strike="noStrike" cap="none" dirty="0" err="1">
                <a:solidFill>
                  <a:schemeClr val="bg2"/>
                </a:solidFill>
                <a:latin typeface="+mn-lt"/>
                <a:ea typeface="+mn-ea"/>
                <a:cs typeface="+mn-cs"/>
                <a:sym typeface="Arial" panose="020B0604020202020204"/>
              </a:rPr>
              <a:t>F</a:t>
            </a:r>
            <a:r>
              <a:rPr lang="en-US" sz="1500" b="1" i="0" u="none" strike="noStrike" cap="none" baseline="0" dirty="0" err="1">
                <a:solidFill>
                  <a:schemeClr val="bg2"/>
                </a:solidFill>
                <a:latin typeface="+mn-lt"/>
                <a:ea typeface="+mn-ea"/>
                <a:cs typeface="+mn-cs"/>
                <a:sym typeface="Arial" panose="020B0604020202020204"/>
              </a:rPr>
              <a:t>ulvestrant</a:t>
            </a:r>
            <a:r>
              <a:rPr lang="en-US" sz="1500" b="1" i="0" u="none" strike="noStrike" cap="none" baseline="0" dirty="0">
                <a:solidFill>
                  <a:schemeClr val="bg2"/>
                </a:solidFill>
                <a:latin typeface="+mn-lt"/>
                <a:ea typeface="+mn-ea"/>
                <a:cs typeface="+mn-cs"/>
                <a:sym typeface="Arial" panose="020B0604020202020204"/>
              </a:rPr>
              <a:t> </a:t>
            </a:r>
            <a:r>
              <a:rPr lang="en-AU" sz="1500" b="1" dirty="0">
                <a:solidFill>
                  <a:prstClr val="black"/>
                </a:solidFill>
                <a:latin typeface="+mj-lt"/>
              </a:rPr>
              <a:t>: 355                                               </a:t>
            </a:r>
            <a:r>
              <a:rPr lang="en-AU" sz="1400" b="1" dirty="0">
                <a:solidFill>
                  <a:prstClr val="black"/>
                </a:solidFill>
                <a:latin typeface="+mj-lt"/>
              </a:rPr>
              <a:t>Placebo-</a:t>
            </a:r>
            <a:r>
              <a:rPr lang="en-US" sz="1400" b="1" i="0" u="none" strike="noStrike" cap="none" dirty="0" err="1">
                <a:solidFill>
                  <a:schemeClr val="bg2"/>
                </a:solidFill>
                <a:latin typeface="+mn-lt"/>
                <a:ea typeface="+mn-ea"/>
                <a:cs typeface="+mn-cs"/>
                <a:sym typeface="Arial" panose="020B0604020202020204"/>
              </a:rPr>
              <a:t>F</a:t>
            </a:r>
            <a:r>
              <a:rPr lang="en-US" sz="1400" b="1" i="0" u="none" strike="noStrike" cap="none" baseline="0" dirty="0" err="1">
                <a:solidFill>
                  <a:schemeClr val="bg2"/>
                </a:solidFill>
                <a:latin typeface="+mn-lt"/>
                <a:ea typeface="+mn-ea"/>
                <a:cs typeface="+mn-cs"/>
                <a:sym typeface="Arial" panose="020B0604020202020204"/>
              </a:rPr>
              <a:t>ulvestrant</a:t>
            </a:r>
            <a:r>
              <a:rPr lang="en-US" sz="1400" b="1" i="0" u="none" strike="noStrike" cap="none" baseline="0" dirty="0">
                <a:solidFill>
                  <a:schemeClr val="bg2"/>
                </a:solidFill>
                <a:latin typeface="+mn-lt"/>
                <a:ea typeface="+mn-ea"/>
                <a:cs typeface="+mn-cs"/>
                <a:sym typeface="Arial" panose="020B0604020202020204"/>
              </a:rPr>
              <a:t> </a:t>
            </a:r>
            <a:r>
              <a:rPr lang="en-AU" sz="1400" dirty="0">
                <a:solidFill>
                  <a:prstClr val="black"/>
                </a:solidFill>
                <a:latin typeface="+mj-lt"/>
              </a:rPr>
              <a:t>: 353</a:t>
            </a:r>
            <a:endParaRPr lang="en-AU" sz="1400" dirty="0">
              <a:latin typeface="+mj-lt"/>
            </a:endParaRPr>
          </a:p>
          <a:p>
            <a:pPr defTabSz="713105" eaLnBrk="0" hangingPunct="0">
              <a:defRPr/>
            </a:pPr>
            <a:endParaRPr lang="en-AU" sz="1500" dirty="0">
              <a:latin typeface="+mj-lt"/>
            </a:endParaRPr>
          </a:p>
          <a:p>
            <a:pPr eaLnBrk="0" hangingPunct="0"/>
            <a:r>
              <a:rPr lang="en-AU" sz="1500" dirty="0">
                <a:latin typeface="+mj-lt"/>
              </a:rPr>
              <a:t> </a:t>
            </a:r>
            <a:endParaRPr lang="en-AU" sz="1500" dirty="0">
              <a:latin typeface="+mj-lt"/>
            </a:endParaRPr>
          </a:p>
        </p:txBody>
      </p:sp>
      <p:sp>
        <p:nvSpPr>
          <p:cNvPr id="67" name="Text Box 1034"/>
          <p:cNvSpPr txBox="1">
            <a:spLocks noChangeArrowheads="1"/>
          </p:cNvSpPr>
          <p:nvPr/>
        </p:nvSpPr>
        <p:spPr bwMode="auto">
          <a:xfrm>
            <a:off x="4285058" y="4069072"/>
            <a:ext cx="355635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500" dirty="0">
                <a:solidFill>
                  <a:schemeClr val="bg2"/>
                </a:solidFill>
              </a:rPr>
              <a:t>O</a:t>
            </a:r>
            <a:endParaRPr lang="en-AU" sz="2500" dirty="0">
              <a:solidFill>
                <a:schemeClr val="bg2"/>
              </a:solidFill>
            </a:endParaRPr>
          </a:p>
        </p:txBody>
      </p:sp>
      <p:sp>
        <p:nvSpPr>
          <p:cNvPr id="68" name="AutoShape 1037"/>
          <p:cNvSpPr>
            <a:spLocks noChangeArrowheads="1"/>
          </p:cNvSpPr>
          <p:nvPr/>
        </p:nvSpPr>
        <p:spPr bwMode="auto">
          <a:xfrm rot="10800000">
            <a:off x="3829051" y="747526"/>
            <a:ext cx="1309688" cy="877093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 dirty="0"/>
          </a:p>
        </p:txBody>
      </p:sp>
      <p:sp>
        <p:nvSpPr>
          <p:cNvPr id="69" name="Text Box 1038"/>
          <p:cNvSpPr txBox="1">
            <a:spLocks noChangeArrowheads="1"/>
          </p:cNvSpPr>
          <p:nvPr/>
        </p:nvSpPr>
        <p:spPr bwMode="auto">
          <a:xfrm>
            <a:off x="4291427" y="841285"/>
            <a:ext cx="538378" cy="3490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1800" dirty="0">
                <a:latin typeface="+mj-lt"/>
              </a:rPr>
              <a:t>708</a:t>
            </a:r>
            <a:endParaRPr lang="en-AU" sz="1800" dirty="0">
              <a:latin typeface="+mj-lt"/>
            </a:endParaRPr>
          </a:p>
        </p:txBody>
      </p:sp>
      <p:sp>
        <p:nvSpPr>
          <p:cNvPr id="70" name="Line 1040"/>
          <p:cNvSpPr>
            <a:spLocks noChangeShapeType="1"/>
          </p:cNvSpPr>
          <p:nvPr/>
        </p:nvSpPr>
        <p:spPr bwMode="auto">
          <a:xfrm flipH="1">
            <a:off x="4291427" y="1557409"/>
            <a:ext cx="171450" cy="698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71" name="Line 1041"/>
          <p:cNvSpPr>
            <a:spLocks noChangeShapeType="1"/>
          </p:cNvSpPr>
          <p:nvPr/>
        </p:nvSpPr>
        <p:spPr bwMode="auto">
          <a:xfrm>
            <a:off x="4486275" y="1600916"/>
            <a:ext cx="171450" cy="698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72" name="Text Box 1042"/>
          <p:cNvSpPr txBox="1">
            <a:spLocks noChangeArrowheads="1"/>
          </p:cNvSpPr>
          <p:nvPr/>
        </p:nvSpPr>
        <p:spPr bwMode="auto">
          <a:xfrm>
            <a:off x="1350647" y="2173173"/>
            <a:ext cx="6343650" cy="3490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algn="ctr" eaLnBrk="0" hangingPunct="0"/>
            <a:r>
              <a:rPr lang="en-AU" sz="1800" dirty="0">
                <a:latin typeface="+mj-lt"/>
              </a:rPr>
              <a:t>Randomization</a:t>
            </a:r>
            <a:endParaRPr lang="en-AU" sz="1800" dirty="0">
              <a:latin typeface="+mj-lt"/>
            </a:endParaRPr>
          </a:p>
        </p:txBody>
      </p:sp>
      <p:sp>
        <p:nvSpPr>
          <p:cNvPr id="73" name="Text Box 1057"/>
          <p:cNvSpPr txBox="1">
            <a:spLocks noChangeArrowheads="1"/>
          </p:cNvSpPr>
          <p:nvPr/>
        </p:nvSpPr>
        <p:spPr bwMode="auto">
          <a:xfrm>
            <a:off x="5408297" y="2010754"/>
            <a:ext cx="2286000" cy="6260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1323" tIns="35662" rIns="71323" bIns="35662">
            <a:spAutoFit/>
          </a:bodyPr>
          <a:lstStyle/>
          <a:p>
            <a:pPr algn="ctr" eaLnBrk="0" hangingPunct="0"/>
            <a:r>
              <a:rPr lang="en-AU" sz="1800" dirty="0">
                <a:latin typeface="+mj-lt"/>
              </a:rPr>
              <a:t>1:1 ratio for baseline randomization</a:t>
            </a:r>
            <a:endParaRPr lang="en-AU" sz="1800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BACKGROUND</a:t>
            </a:r>
            <a:endParaRPr lang="en-US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950" b="1" i="0" u="none" strike="noStrike" baseline="0" dirty="0" err="1">
                <a:solidFill>
                  <a:schemeClr val="bg2"/>
                </a:solidFill>
                <a:latin typeface="+mj-lt"/>
              </a:rPr>
              <a:t>Capivasertib</a:t>
            </a:r>
            <a:r>
              <a:rPr lang="en-US" sz="1950" b="1" dirty="0">
                <a:solidFill>
                  <a:schemeClr val="bg2"/>
                </a:solidFill>
                <a:latin typeface="+mj-lt"/>
              </a:rPr>
              <a:t>: </a:t>
            </a:r>
            <a:endParaRPr lang="en-US" sz="1950" b="1" dirty="0">
              <a:solidFill>
                <a:schemeClr val="bg2"/>
              </a:solidFill>
              <a:latin typeface="+mj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50" b="0" i="0" u="none" strike="noStrike" baseline="0" dirty="0">
                <a:solidFill>
                  <a:schemeClr val="bg2"/>
                </a:solidFill>
                <a:latin typeface="+mj-lt"/>
              </a:rPr>
              <a:t>orally bioavailable</a:t>
            </a:r>
            <a:r>
              <a:rPr lang="en-US" sz="195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1950" b="0" i="0" u="none" strike="noStrike" baseline="0" dirty="0">
                <a:solidFill>
                  <a:schemeClr val="bg2"/>
                </a:solidFill>
                <a:latin typeface="+mj-lt"/>
              </a:rPr>
              <a:t>inhibitor of all three AKT isoforms</a:t>
            </a:r>
            <a:endParaRPr lang="en-US" sz="195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chemeClr val="bg2"/>
                </a:solidFill>
                <a:latin typeface="+mj-lt"/>
              </a:rPr>
              <a:t>D</a:t>
            </a:r>
            <a:r>
              <a:rPr lang="en-US" sz="1950" b="0" i="0" u="none" strike="noStrike" baseline="0" dirty="0">
                <a:solidFill>
                  <a:schemeClr val="bg2"/>
                </a:solidFill>
                <a:latin typeface="+mj-lt"/>
              </a:rPr>
              <a:t>ephosphorylation of key downstream targets</a:t>
            </a:r>
            <a:endParaRPr lang="en-US" sz="195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50" b="0" i="0" u="none" strike="noStrike" baseline="0" dirty="0">
                <a:solidFill>
                  <a:schemeClr val="bg2"/>
                </a:solidFill>
                <a:latin typeface="+mj-lt"/>
              </a:rPr>
              <a:t>Antiproliferative</a:t>
            </a:r>
            <a:r>
              <a:rPr lang="en-US" sz="195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1950" b="0" i="0" u="none" strike="noStrike" baseline="0" dirty="0">
                <a:solidFill>
                  <a:schemeClr val="bg2"/>
                </a:solidFill>
                <a:latin typeface="+mj-lt"/>
              </a:rPr>
              <a:t>activity in breast-cancer cell lines</a:t>
            </a:r>
            <a:endParaRPr lang="en-US" sz="195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chemeClr val="bg2"/>
                </a:solidFill>
                <a:latin typeface="+mj-lt"/>
              </a:rPr>
              <a:t>S</a:t>
            </a:r>
            <a:r>
              <a:rPr lang="en-US" sz="1950" b="0" i="0" u="none" strike="noStrike" baseline="0" dirty="0">
                <a:solidFill>
                  <a:schemeClr val="bg2"/>
                </a:solidFill>
                <a:latin typeface="+mj-lt"/>
              </a:rPr>
              <a:t>ynergistic antitumor activity in combination with endocrine therapy in preclinical models</a:t>
            </a:r>
            <a:endParaRPr lang="en-US" sz="195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195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950" b="1" i="0" u="none" strike="noStrike" baseline="0" dirty="0">
                <a:solidFill>
                  <a:schemeClr val="bg2"/>
                </a:solidFill>
                <a:latin typeface="+mj-lt"/>
              </a:rPr>
              <a:t>FAKTION trial: </a:t>
            </a:r>
            <a:endParaRPr lang="en-US" sz="1950" b="1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50" dirty="0" err="1">
                <a:solidFill>
                  <a:schemeClr val="bg2"/>
                </a:solidFill>
                <a:latin typeface="+mj-lt"/>
              </a:rPr>
              <a:t>C</a:t>
            </a:r>
            <a:r>
              <a:rPr lang="en-US" sz="1950" b="0" i="0" u="none" strike="noStrike" baseline="0" dirty="0" err="1">
                <a:solidFill>
                  <a:schemeClr val="bg2"/>
                </a:solidFill>
                <a:latin typeface="+mj-lt"/>
              </a:rPr>
              <a:t>apivasertib</a:t>
            </a:r>
            <a:r>
              <a:rPr lang="en-US" sz="1950" b="0" i="0" u="none" strike="noStrike" baseline="0" dirty="0">
                <a:solidFill>
                  <a:schemeClr val="bg2"/>
                </a:solidFill>
                <a:latin typeface="+mj-lt"/>
              </a:rPr>
              <a:t> + </a:t>
            </a:r>
            <a:r>
              <a:rPr lang="en-US" sz="1950" dirty="0" err="1">
                <a:solidFill>
                  <a:schemeClr val="bg2"/>
                </a:solidFill>
                <a:latin typeface="+mj-lt"/>
              </a:rPr>
              <a:t>F</a:t>
            </a:r>
            <a:r>
              <a:rPr lang="en-US" sz="1950" b="0" i="0" u="none" strike="noStrike" baseline="0" dirty="0" err="1">
                <a:solidFill>
                  <a:schemeClr val="bg2"/>
                </a:solidFill>
                <a:latin typeface="+mj-lt"/>
              </a:rPr>
              <a:t>ulvestrant</a:t>
            </a:r>
            <a:endParaRPr lang="en-US" sz="1950" dirty="0">
              <a:solidFill>
                <a:schemeClr val="bg2"/>
              </a:solidFill>
              <a:latin typeface="+mj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50" b="1" i="0" u="none" strike="noStrike" baseline="0" dirty="0">
                <a:solidFill>
                  <a:srgbClr val="FF0000"/>
                </a:solidFill>
                <a:latin typeface="+mj-lt"/>
              </a:rPr>
              <a:t>Result:</a:t>
            </a:r>
            <a:r>
              <a:rPr lang="en-US" sz="1950" b="0" i="0" u="none" strike="noStrike" baseline="0" dirty="0">
                <a:solidFill>
                  <a:srgbClr val="FF0000"/>
                </a:solidFill>
                <a:latin typeface="+mj-lt"/>
              </a:rPr>
              <a:t> Improved progression-free and overall survival as compared with </a:t>
            </a:r>
            <a:r>
              <a:rPr lang="en-US" sz="1950" b="0" i="0" u="none" strike="noStrike" baseline="0" dirty="0" err="1">
                <a:solidFill>
                  <a:srgbClr val="FF0000"/>
                </a:solidFill>
                <a:latin typeface="+mj-lt"/>
              </a:rPr>
              <a:t>fulvestrant</a:t>
            </a:r>
            <a:r>
              <a:rPr lang="en-US" sz="1950" b="0" i="0" u="none" strike="noStrike" baseline="0" dirty="0">
                <a:solidFill>
                  <a:srgbClr val="FF0000"/>
                </a:solidFill>
                <a:latin typeface="+mj-lt"/>
              </a:rPr>
              <a:t> alone in postmenopausal woman.</a:t>
            </a:r>
            <a:endParaRPr lang="en-US" sz="195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err="1">
                <a:latin typeface="+mj-lt"/>
              </a:rPr>
              <a:t>RA</a:t>
            </a:r>
            <a:r>
              <a:rPr lang="en-AU" sz="4800" dirty="0" err="1">
                <a:latin typeface="+mj-lt"/>
              </a:rPr>
              <a:t>M</a:t>
            </a:r>
            <a:r>
              <a:rPr lang="en-AU" dirty="0" err="1">
                <a:latin typeface="+mj-lt"/>
              </a:rPr>
              <a:t>Mbo</a:t>
            </a:r>
            <a:endParaRPr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 rot="-5400000" flipH="1" flipV="1">
            <a:off x="75274" y="3279637"/>
            <a:ext cx="310224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1725034" y="1681172"/>
            <a:ext cx="1382316" cy="1905000"/>
          </a:xfrm>
          <a:prstGeom prst="ellipse">
            <a:avLst/>
          </a:prstGeom>
          <a:noFill/>
          <a:ln w="76200">
            <a:solidFill>
              <a:schemeClr val="bg2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2408699" y="1760267"/>
            <a:ext cx="0" cy="307049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black">
          <a:xfrm>
            <a:off x="1914709" y="4515625"/>
            <a:ext cx="947738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1828800" y="2286000"/>
            <a:ext cx="1200150" cy="3182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1600" dirty="0"/>
              <a:t>        </a:t>
            </a:r>
            <a:endParaRPr lang="en-AU" sz="1600" dirty="0"/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2196436" y="4269315"/>
            <a:ext cx="355635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500" dirty="0">
                <a:solidFill>
                  <a:schemeClr val="bg2"/>
                </a:solidFill>
              </a:rPr>
              <a:t>O</a:t>
            </a:r>
            <a:endParaRPr lang="en-AU" sz="2500" dirty="0">
              <a:solidFill>
                <a:schemeClr val="bg2"/>
              </a:solidFill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4114800" y="1162729"/>
            <a:ext cx="4373880" cy="9030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AU" sz="1800" dirty="0">
                <a:latin typeface="+mj-lt"/>
              </a:rPr>
              <a:t>Good </a:t>
            </a:r>
            <a:r>
              <a:rPr lang="en-AU" sz="1800" b="1" dirty="0">
                <a:latin typeface="+mj-lt"/>
              </a:rPr>
              <a:t>Maintenance </a:t>
            </a:r>
            <a:r>
              <a:rPr lang="en-AU" sz="1800" dirty="0">
                <a:latin typeface="+mj-lt"/>
              </a:rPr>
              <a:t>? </a:t>
            </a:r>
            <a:endParaRPr lang="en-AU" sz="1800" dirty="0">
              <a:latin typeface="+mj-lt"/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AU" sz="1800" dirty="0">
                <a:latin typeface="+mj-lt"/>
              </a:rPr>
              <a:t>Did most participants remain in allocated groups  ?  </a:t>
            </a:r>
            <a:r>
              <a:rPr lang="en-AU" sz="1800" b="1" dirty="0">
                <a:solidFill>
                  <a:srgbClr val="FF0000"/>
                </a:solidFill>
                <a:latin typeface="+mj-lt"/>
              </a:rPr>
              <a:t>NO</a:t>
            </a:r>
            <a:endParaRPr lang="en-AU" sz="1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14800" y="2080260"/>
            <a:ext cx="47372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Participants &amp;/or investigators blind to exposure (and comparison exposure)?  </a:t>
            </a:r>
            <a:r>
              <a:rPr lang="en-AU" sz="1800" b="1" dirty="0">
                <a:solidFill>
                  <a:schemeClr val="bg2"/>
                </a:solidFill>
                <a:latin typeface="+mj-lt"/>
              </a:rPr>
              <a:t>YES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                         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285750" indent="-285750" algn="just" eaLnBrk="0" hangingPunct="0">
              <a:buClrTx/>
              <a:buFont typeface="Arial" panose="020B0604020202020204" pitchFamily="34" charset="0"/>
              <a:buChar char="•"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Compliance high &amp; similar in EG &amp;CG? </a:t>
            </a: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NO</a:t>
            </a:r>
            <a:endParaRPr kumimoji="0" lang="en-AU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Completeness of follow-up high &amp; similar in EG &amp;CG? </a:t>
            </a: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NO</a:t>
            </a:r>
            <a:endParaRPr kumimoji="0" lang="en-AU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err="1">
                <a:latin typeface="+mj-lt"/>
              </a:rPr>
              <a:t>RAM</a:t>
            </a:r>
            <a:r>
              <a:rPr lang="en-AU" sz="4800" dirty="0" err="1">
                <a:latin typeface="+mj-lt"/>
              </a:rPr>
              <a:t>Mbo</a:t>
            </a:r>
            <a:endParaRPr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sp>
        <p:nvSpPr>
          <p:cNvPr id="2" name="Line 3"/>
          <p:cNvSpPr>
            <a:spLocks noChangeShapeType="1"/>
          </p:cNvSpPr>
          <p:nvPr/>
        </p:nvSpPr>
        <p:spPr bwMode="auto">
          <a:xfrm rot="-5400000" flipH="1">
            <a:off x="1222112" y="4380708"/>
            <a:ext cx="613040" cy="5024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2609850" y="1651000"/>
            <a:ext cx="0" cy="336550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981201" y="2366462"/>
            <a:ext cx="1039092" cy="410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200" dirty="0"/>
              <a:t>EG    CG</a:t>
            </a:r>
            <a:endParaRPr lang="en-AU" sz="2200" dirty="0"/>
          </a:p>
        </p:txBody>
      </p:sp>
      <p:sp>
        <p:nvSpPr>
          <p:cNvPr id="6" name="Rectangle 5"/>
          <p:cNvSpPr>
            <a:spLocks noChangeAspect="1" noChangeArrowheads="1"/>
          </p:cNvSpPr>
          <p:nvPr/>
        </p:nvSpPr>
        <p:spPr bwMode="auto">
          <a:xfrm>
            <a:off x="1964533" y="3817939"/>
            <a:ext cx="1289447" cy="1251479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7" name="Line 7"/>
          <p:cNvSpPr>
            <a:spLocks noChangeAspect="1" noChangeShapeType="1"/>
          </p:cNvSpPr>
          <p:nvPr/>
        </p:nvSpPr>
        <p:spPr bwMode="black">
          <a:xfrm>
            <a:off x="1981201" y="4443679"/>
            <a:ext cx="1256110" cy="1323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spect="1" noChangeArrowheads="1"/>
          </p:cNvSpPr>
          <p:nvPr/>
        </p:nvSpPr>
        <p:spPr bwMode="auto">
          <a:xfrm>
            <a:off x="2391967" y="4151313"/>
            <a:ext cx="406932" cy="5490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3100" dirty="0"/>
              <a:t>O</a:t>
            </a:r>
            <a:endParaRPr lang="en-AU" sz="3100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539407" y="4260777"/>
            <a:ext cx="299531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500" dirty="0">
                <a:solidFill>
                  <a:schemeClr val="bg2"/>
                </a:solidFill>
              </a:rPr>
              <a:t>T</a:t>
            </a:r>
            <a:endParaRPr lang="en-AU" sz="2500" dirty="0">
              <a:solidFill>
                <a:schemeClr val="bg2"/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10800000">
            <a:off x="1952417" y="823200"/>
            <a:ext cx="1284893" cy="706864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452686" y="798271"/>
            <a:ext cx="309149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500" dirty="0">
                <a:solidFill>
                  <a:schemeClr val="bg2"/>
                </a:solidFill>
              </a:rPr>
              <a:t>P</a:t>
            </a:r>
            <a:endParaRPr lang="en-AU" sz="2500" dirty="0">
              <a:solidFill>
                <a:schemeClr val="bg2"/>
              </a:solidFill>
            </a:endParaRP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1952417" y="1801873"/>
            <a:ext cx="1382315" cy="1391708"/>
          </a:xfrm>
          <a:prstGeom prst="ellipse">
            <a:avLst/>
          </a:prstGeom>
          <a:noFill/>
          <a:ln w="57150">
            <a:solidFill>
              <a:schemeClr val="bg2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89781" y="1498277"/>
            <a:ext cx="4190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Measurement 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of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outcomes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blind 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or </a:t>
            </a: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objective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?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5052060" y="310465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89781" y="2380278"/>
            <a:ext cx="43233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Outcome measurements were   </a:t>
            </a: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</a:rPr>
              <a:t>YES</a:t>
            </a:r>
            <a:endParaRPr kumimoji="0" lang="en-AU" sz="18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Authors reviewed all results        </a:t>
            </a: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YES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1074" y="39530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Oval 4"/>
          <p:cNvSpPr>
            <a:spLocks noChangeArrowheads="1"/>
          </p:cNvSpPr>
          <p:nvPr/>
        </p:nvSpPr>
        <p:spPr bwMode="auto">
          <a:xfrm>
            <a:off x="4087654" y="2228851"/>
            <a:ext cx="991196" cy="997744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</a:ln>
        </p:spPr>
        <p:txBody>
          <a:bodyPr lIns="64191" tIns="32096" rIns="64191" bIns="32096"/>
          <a:lstStyle/>
          <a:p>
            <a:pPr eaLnBrk="0" hangingPunct="0"/>
            <a:endParaRPr lang="en-US" sz="1260"/>
          </a:p>
        </p:txBody>
      </p:sp>
      <p:sp>
        <p:nvSpPr>
          <p:cNvPr id="61443" name="Rectangle 5"/>
          <p:cNvSpPr>
            <a:spLocks noChangeArrowheads="1"/>
          </p:cNvSpPr>
          <p:nvPr/>
        </p:nvSpPr>
        <p:spPr bwMode="auto">
          <a:xfrm>
            <a:off x="4145518" y="3701654"/>
            <a:ext cx="875467" cy="85010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64191" tIns="32096" rIns="64191" bIns="32096"/>
          <a:lstStyle/>
          <a:p>
            <a:pPr eaLnBrk="0" hangingPunct="0"/>
            <a:endParaRPr lang="en-US" sz="1260"/>
          </a:p>
        </p:txBody>
      </p:sp>
      <p:sp>
        <p:nvSpPr>
          <p:cNvPr id="61444" name="Line 6"/>
          <p:cNvSpPr>
            <a:spLocks noChangeShapeType="1"/>
          </p:cNvSpPr>
          <p:nvPr/>
        </p:nvSpPr>
        <p:spPr bwMode="auto">
          <a:xfrm>
            <a:off x="4583787" y="2296717"/>
            <a:ext cx="0" cy="2218134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64191" tIns="32096" rIns="64191" bIns="32096"/>
          <a:lstStyle/>
          <a:p>
            <a:endParaRPr lang="en-US" sz="1260"/>
          </a:p>
        </p:txBody>
      </p:sp>
      <p:sp>
        <p:nvSpPr>
          <p:cNvPr id="61445" name="AutoShape 7"/>
          <p:cNvSpPr>
            <a:spLocks noChangeArrowheads="1"/>
          </p:cNvSpPr>
          <p:nvPr/>
        </p:nvSpPr>
        <p:spPr bwMode="auto">
          <a:xfrm rot="10800000">
            <a:off x="4006215" y="857251"/>
            <a:ext cx="1178719" cy="789385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64191" tIns="32096" rIns="64191" bIns="32096"/>
          <a:lstStyle/>
          <a:p>
            <a:pPr eaLnBrk="0" hangingPunct="0"/>
            <a:endParaRPr lang="en-US" sz="1260"/>
          </a:p>
        </p:txBody>
      </p:sp>
      <p:sp>
        <p:nvSpPr>
          <p:cNvPr id="61446" name="Line 8"/>
          <p:cNvSpPr>
            <a:spLocks noChangeShapeType="1"/>
          </p:cNvSpPr>
          <p:nvPr/>
        </p:nvSpPr>
        <p:spPr bwMode="black">
          <a:xfrm>
            <a:off x="4157305" y="4126706"/>
            <a:ext cx="852964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none" lIns="64191" tIns="32096" rIns="64191" bIns="32096" anchor="ctr">
            <a:spAutoFit/>
          </a:bodyPr>
          <a:lstStyle/>
          <a:p>
            <a:endParaRPr lang="en-US" sz="1260"/>
          </a:p>
        </p:txBody>
      </p:sp>
      <p:sp>
        <p:nvSpPr>
          <p:cNvPr id="61447" name="Line 9"/>
          <p:cNvSpPr>
            <a:spLocks noChangeShapeType="1"/>
          </p:cNvSpPr>
          <p:nvPr/>
        </p:nvSpPr>
        <p:spPr bwMode="auto">
          <a:xfrm rot="10800000" flipH="1" flipV="1">
            <a:off x="3713919" y="3999613"/>
            <a:ext cx="0" cy="511969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</p:spPr>
        <p:txBody>
          <a:bodyPr lIns="64191" tIns="32096" rIns="64191" bIns="32096"/>
          <a:lstStyle/>
          <a:p>
            <a:endParaRPr lang="en-US" sz="1260"/>
          </a:p>
        </p:txBody>
      </p:sp>
      <p:sp>
        <p:nvSpPr>
          <p:cNvPr id="61448" name="Text Box 10"/>
          <p:cNvSpPr txBox="1">
            <a:spLocks noChangeArrowheads="1"/>
          </p:cNvSpPr>
          <p:nvPr/>
        </p:nvSpPr>
        <p:spPr bwMode="auto">
          <a:xfrm>
            <a:off x="4464844" y="935833"/>
            <a:ext cx="321996" cy="4110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191" tIns="32096" rIns="64191" bIns="32096">
            <a:spAutoFit/>
          </a:bodyPr>
          <a:lstStyle/>
          <a:p>
            <a:pPr eaLnBrk="0" hangingPunct="0"/>
            <a:r>
              <a:rPr lang="en-AU" sz="2250" dirty="0">
                <a:solidFill>
                  <a:schemeClr val="bg2"/>
                </a:solidFill>
              </a:rPr>
              <a:t>P</a:t>
            </a:r>
            <a:endParaRPr lang="en-AU" sz="2250" dirty="0">
              <a:solidFill>
                <a:schemeClr val="bg2"/>
              </a:solidFill>
            </a:endParaRPr>
          </a:p>
        </p:txBody>
      </p:sp>
      <p:sp>
        <p:nvSpPr>
          <p:cNvPr id="61449" name="Text Box 11"/>
          <p:cNvSpPr txBox="1">
            <a:spLocks noChangeArrowheads="1"/>
          </p:cNvSpPr>
          <p:nvPr/>
        </p:nvSpPr>
        <p:spPr bwMode="auto">
          <a:xfrm>
            <a:off x="4178738" y="2496743"/>
            <a:ext cx="850987" cy="4110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191" tIns="32096" rIns="64191" bIns="32096">
            <a:spAutoFit/>
          </a:bodyPr>
          <a:lstStyle/>
          <a:p>
            <a:pPr eaLnBrk="0" hangingPunct="0"/>
            <a:r>
              <a:rPr lang="en-AU" sz="2250" dirty="0">
                <a:solidFill>
                  <a:schemeClr val="bg2"/>
                </a:solidFill>
              </a:rPr>
              <a:t>E    C</a:t>
            </a:r>
            <a:endParaRPr lang="en-AU" sz="2250" dirty="0">
              <a:solidFill>
                <a:schemeClr val="bg2"/>
              </a:solidFill>
            </a:endParaRPr>
          </a:p>
        </p:txBody>
      </p:sp>
      <p:sp>
        <p:nvSpPr>
          <p:cNvPr id="61450" name="Text Box 12"/>
          <p:cNvSpPr txBox="1">
            <a:spLocks noChangeArrowheads="1"/>
          </p:cNvSpPr>
          <p:nvPr/>
        </p:nvSpPr>
        <p:spPr bwMode="auto">
          <a:xfrm>
            <a:off x="4414482" y="3908824"/>
            <a:ext cx="354056" cy="4110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191" tIns="32096" rIns="64191" bIns="32096">
            <a:spAutoFit/>
          </a:bodyPr>
          <a:lstStyle/>
          <a:p>
            <a:pPr eaLnBrk="0" hangingPunct="0"/>
            <a:r>
              <a:rPr lang="en-AU" sz="2250" dirty="0">
                <a:solidFill>
                  <a:schemeClr val="bg2"/>
                </a:solidFill>
              </a:rPr>
              <a:t>O</a:t>
            </a:r>
            <a:endParaRPr lang="en-AU" sz="2250" dirty="0">
              <a:solidFill>
                <a:schemeClr val="bg2"/>
              </a:solidFill>
            </a:endParaRPr>
          </a:p>
        </p:txBody>
      </p:sp>
      <p:sp>
        <p:nvSpPr>
          <p:cNvPr id="61451" name="Text Box 13"/>
          <p:cNvSpPr txBox="1">
            <a:spLocks noChangeArrowheads="1"/>
          </p:cNvSpPr>
          <p:nvPr/>
        </p:nvSpPr>
        <p:spPr bwMode="auto">
          <a:xfrm>
            <a:off x="3384709" y="4100514"/>
            <a:ext cx="305966" cy="4110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191" tIns="32096" rIns="64191" bIns="32096">
            <a:spAutoFit/>
          </a:bodyPr>
          <a:lstStyle/>
          <a:p>
            <a:pPr eaLnBrk="0" hangingPunct="0"/>
            <a:r>
              <a:rPr lang="en-AU" sz="2250" dirty="0">
                <a:solidFill>
                  <a:schemeClr val="bg2"/>
                </a:solidFill>
              </a:rPr>
              <a:t>T</a:t>
            </a:r>
            <a:endParaRPr lang="en-AU" sz="2250" dirty="0">
              <a:solidFill>
                <a:schemeClr val="bg2"/>
              </a:solidFill>
            </a:endParaRPr>
          </a:p>
        </p:txBody>
      </p:sp>
      <p:sp>
        <p:nvSpPr>
          <p:cNvPr id="61453" name="Text Box 15"/>
          <p:cNvSpPr txBox="1">
            <a:spLocks noChangeArrowheads="1"/>
          </p:cNvSpPr>
          <p:nvPr/>
        </p:nvSpPr>
        <p:spPr bwMode="auto">
          <a:xfrm>
            <a:off x="5222702" y="1646636"/>
            <a:ext cx="2496357" cy="591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4191" tIns="32096" rIns="64191" bIns="32096">
            <a:spAutoFit/>
          </a:bodyPr>
          <a:lstStyle/>
          <a:p>
            <a:pPr eaLnBrk="0" hangingPunct="0"/>
            <a:r>
              <a:rPr lang="en-AU" sz="1710" b="1" dirty="0">
                <a:latin typeface="+mj-lt"/>
              </a:rPr>
              <a:t>A</a:t>
            </a:r>
            <a:r>
              <a:rPr lang="en-AU" sz="1710" dirty="0">
                <a:latin typeface="+mj-lt"/>
              </a:rPr>
              <a:t>llocation : </a:t>
            </a:r>
            <a:r>
              <a:rPr lang="en-AU" sz="1710" b="1" dirty="0">
                <a:latin typeface="+mj-lt"/>
              </a:rPr>
              <a:t>Adequate</a:t>
            </a:r>
            <a:r>
              <a:rPr lang="en-AU" sz="1710" dirty="0">
                <a:latin typeface="+mj-lt"/>
              </a:rPr>
              <a:t> 	 </a:t>
            </a:r>
            <a:endParaRPr lang="en-AU" sz="1710" dirty="0">
              <a:solidFill>
                <a:srgbClr val="333399"/>
              </a:solidFill>
              <a:latin typeface="+mj-lt"/>
            </a:endParaRPr>
          </a:p>
        </p:txBody>
      </p:sp>
      <p:sp>
        <p:nvSpPr>
          <p:cNvPr id="61454" name="Text Box 16"/>
          <p:cNvSpPr txBox="1">
            <a:spLocks noChangeArrowheads="1"/>
          </p:cNvSpPr>
          <p:nvPr/>
        </p:nvSpPr>
        <p:spPr bwMode="auto">
          <a:xfrm>
            <a:off x="5240655" y="2514602"/>
            <a:ext cx="2962142" cy="8542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191" tIns="32096" rIns="64191" bIns="32096">
            <a:spAutoFit/>
          </a:bodyPr>
          <a:lstStyle/>
          <a:p>
            <a:pPr eaLnBrk="0" hangingPunct="0"/>
            <a:r>
              <a:rPr lang="en-AU" sz="1710" b="1" dirty="0">
                <a:latin typeface="+mj-lt"/>
              </a:rPr>
              <a:t>M</a:t>
            </a:r>
            <a:r>
              <a:rPr lang="en-AU" sz="1710" dirty="0">
                <a:latin typeface="+mj-lt"/>
              </a:rPr>
              <a:t>aintenance: </a:t>
            </a:r>
            <a:r>
              <a:rPr lang="en-AU" sz="1710" dirty="0">
                <a:solidFill>
                  <a:srgbClr val="FF0000"/>
                </a:solidFill>
                <a:latin typeface="+mj-lt"/>
              </a:rPr>
              <a:t>Low Retention</a:t>
            </a:r>
            <a:endParaRPr lang="en-AU" sz="1710" dirty="0">
              <a:solidFill>
                <a:srgbClr val="FF0000"/>
              </a:solidFill>
              <a:latin typeface="+mj-lt"/>
            </a:endParaRPr>
          </a:p>
          <a:p>
            <a:pPr eaLnBrk="0" hangingPunct="0"/>
            <a:r>
              <a:rPr lang="en-AU" sz="1710" dirty="0">
                <a:latin typeface="+mj-lt"/>
              </a:rPr>
              <a:t>    </a:t>
            </a:r>
            <a:endParaRPr lang="en-AU" sz="1710" dirty="0">
              <a:latin typeface="+mj-lt"/>
            </a:endParaRPr>
          </a:p>
          <a:p>
            <a:pPr eaLnBrk="0" hangingPunct="0"/>
            <a:endParaRPr lang="en-AU" sz="1710" dirty="0">
              <a:solidFill>
                <a:srgbClr val="333399"/>
              </a:solidFill>
              <a:latin typeface="+mj-lt"/>
            </a:endParaRPr>
          </a:p>
        </p:txBody>
      </p:sp>
      <p:sp>
        <p:nvSpPr>
          <p:cNvPr id="61455" name="Text Box 18"/>
          <p:cNvSpPr txBox="1">
            <a:spLocks noChangeArrowheads="1"/>
          </p:cNvSpPr>
          <p:nvPr/>
        </p:nvSpPr>
        <p:spPr bwMode="auto">
          <a:xfrm>
            <a:off x="5189220" y="3792288"/>
            <a:ext cx="3433730" cy="591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4191" tIns="32096" rIns="64191" bIns="32096">
            <a:spAutoFit/>
          </a:bodyPr>
          <a:lstStyle/>
          <a:p>
            <a:pPr eaLnBrk="0" hangingPunct="0"/>
            <a:r>
              <a:rPr lang="en-AU" sz="1710" b="1" dirty="0">
                <a:latin typeface="+mj-lt"/>
              </a:rPr>
              <a:t>M</a:t>
            </a:r>
            <a:r>
              <a:rPr lang="en-AU" sz="1710" dirty="0">
                <a:latin typeface="+mj-lt"/>
              </a:rPr>
              <a:t>easurement : </a:t>
            </a:r>
            <a:r>
              <a:rPr lang="en-AU" sz="1710" b="1" dirty="0">
                <a:latin typeface="+mj-lt"/>
              </a:rPr>
              <a:t>Right Statistical tools </a:t>
            </a:r>
            <a:r>
              <a:rPr lang="en-AU" sz="1710" dirty="0">
                <a:latin typeface="+mj-lt"/>
              </a:rPr>
              <a:t>(of outcomes)</a:t>
            </a:r>
            <a:endParaRPr lang="en-AU" sz="1710" dirty="0">
              <a:latin typeface="+mj-lt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92090" y="372321"/>
            <a:ext cx="2366010" cy="591117"/>
          </a:xfrm>
          <a:prstGeom prst="rect">
            <a:avLst/>
          </a:prstGeom>
          <a:noFill/>
        </p:spPr>
        <p:txBody>
          <a:bodyPr wrap="square" lIns="64191" tIns="32096" rIns="64191" bIns="32096" rtlCol="0">
            <a:spAutoFit/>
          </a:bodyPr>
          <a:lstStyle/>
          <a:p>
            <a:r>
              <a:rPr lang="en-US" sz="1710" b="1" dirty="0">
                <a:latin typeface="+mj-lt"/>
              </a:rPr>
              <a:t>R</a:t>
            </a:r>
            <a:r>
              <a:rPr lang="en-US" sz="1710" dirty="0">
                <a:latin typeface="+mj-lt"/>
              </a:rPr>
              <a:t>ecruitment </a:t>
            </a:r>
            <a:endParaRPr lang="en-US" sz="1710" dirty="0">
              <a:latin typeface="+mj-lt"/>
            </a:endParaRPr>
          </a:p>
          <a:p>
            <a:r>
              <a:rPr lang="en-US" sz="1710" dirty="0">
                <a:latin typeface="+mj-lt"/>
              </a:rPr>
              <a:t>Bias: No  bias </a:t>
            </a:r>
            <a:endParaRPr lang="en-US" sz="171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STRENGTHS</a:t>
            </a:r>
            <a:endParaRPr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2"/>
                </a:solidFill>
                <a:latin typeface="+mj-lt"/>
              </a:rPr>
              <a:t>Large scale study compared to previous studies.</a:t>
            </a:r>
            <a:endParaRPr lang="en-US" sz="19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2"/>
                </a:solidFill>
                <a:latin typeface="+mj-lt"/>
              </a:rPr>
              <a:t>R</a:t>
            </a:r>
            <a:r>
              <a:rPr lang="en-US" sz="1900" b="0" i="0" u="none" strike="noStrike" baseline="0" dirty="0">
                <a:solidFill>
                  <a:schemeClr val="bg2"/>
                </a:solidFill>
                <a:latin typeface="+mj-lt"/>
              </a:rPr>
              <a:t>andomization was not stratified according to AKT pathway alteration</a:t>
            </a:r>
            <a:r>
              <a:rPr lang="en-US" sz="1900" b="0" i="0" u="none" strike="noStrike" baseline="0" dirty="0">
                <a:solidFill>
                  <a:schemeClr val="bg2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1900" b="0" i="0" u="none" strike="noStrike" baseline="0" dirty="0">
                <a:solidFill>
                  <a:schemeClr val="bg2"/>
                </a:solidFill>
                <a:latin typeface="+mj-lt"/>
              </a:rPr>
              <a:t>allowed for the inclusion of patients with more aggressive disease </a:t>
            </a:r>
            <a:r>
              <a:rPr lang="en-US" sz="1900" b="0" i="0" u="none" strike="noStrike" baseline="0" dirty="0">
                <a:solidFill>
                  <a:schemeClr val="bg2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1900" b="0" i="0" u="none" strike="noStrike" baseline="0" dirty="0">
                <a:solidFill>
                  <a:schemeClr val="bg2"/>
                </a:solidFill>
                <a:latin typeface="+mj-lt"/>
              </a:rPr>
              <a:t>reflects the clinical heterogeneity seen in routine practice.</a:t>
            </a:r>
            <a:endParaRPr lang="en-US" sz="19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2"/>
                </a:solidFill>
                <a:latin typeface="+mj-lt"/>
              </a:rPr>
              <a:t>S</a:t>
            </a:r>
            <a:r>
              <a:rPr lang="en-US" sz="1900" b="0" i="0" u="none" strike="noStrike" baseline="0" dirty="0">
                <a:solidFill>
                  <a:schemeClr val="bg2"/>
                </a:solidFill>
                <a:latin typeface="+mj-lt"/>
              </a:rPr>
              <a:t>afety profile of </a:t>
            </a:r>
            <a:r>
              <a:rPr lang="en-US" sz="1900" b="0" i="0" u="none" strike="noStrike" baseline="0" dirty="0" err="1">
                <a:solidFill>
                  <a:schemeClr val="bg2"/>
                </a:solidFill>
                <a:latin typeface="+mj-lt"/>
              </a:rPr>
              <a:t>capivasertib</a:t>
            </a:r>
            <a:r>
              <a:rPr lang="en-US" sz="1900" b="0" i="0" u="none" strike="noStrike" baseline="0" dirty="0">
                <a:solidFill>
                  <a:schemeClr val="bg2"/>
                </a:solidFill>
                <a:latin typeface="+mj-lt"/>
              </a:rPr>
              <a:t> compared favorably with that of other agents targeting the PI3K–AKT–PTEN pathway.</a:t>
            </a:r>
            <a:endParaRPr lang="en-US" sz="19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2"/>
                </a:solidFill>
                <a:latin typeface="+mj-lt"/>
              </a:rPr>
              <a:t>I</a:t>
            </a:r>
            <a:r>
              <a:rPr lang="en-US" sz="1900" b="0" i="0" u="none" strike="noStrike" baseline="0" dirty="0">
                <a:solidFill>
                  <a:schemeClr val="bg2"/>
                </a:solidFill>
                <a:latin typeface="+mj-lt"/>
              </a:rPr>
              <a:t>ntermittent administration schedule of </a:t>
            </a:r>
            <a:r>
              <a:rPr lang="en-US" sz="1900" b="0" i="0" u="none" strike="noStrike" baseline="0" dirty="0" err="1">
                <a:solidFill>
                  <a:schemeClr val="bg2"/>
                </a:solidFill>
                <a:latin typeface="+mj-lt"/>
              </a:rPr>
              <a:t>capivasertib</a:t>
            </a:r>
            <a:r>
              <a:rPr lang="en-US" sz="19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1900" dirty="0">
                <a:solidFill>
                  <a:schemeClr val="bg2"/>
                </a:solidFill>
                <a:latin typeface="+mj-lt"/>
                <a:sym typeface="Wingdings" panose="05000000000000000000" pitchFamily="2" charset="2"/>
              </a:rPr>
              <a:t> Reduced incidence of adverse effects. </a:t>
            </a:r>
            <a:endParaRPr lang="en-US" sz="19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sz="19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LIMITATIONS</a:t>
            </a:r>
            <a:endParaRPr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Dose reduction and dose interruptions was done in the </a:t>
            </a:r>
            <a:r>
              <a:rPr lang="en-US" sz="2000" i="0" u="none" strike="noStrike" cap="none" dirty="0" err="1">
                <a:solidFill>
                  <a:schemeClr val="bg2"/>
                </a:solidFill>
                <a:latin typeface="+mj-lt"/>
                <a:ea typeface="+mn-ea"/>
                <a:cs typeface="+mn-cs"/>
                <a:sym typeface="Arial" panose="020B0604020202020204"/>
              </a:rPr>
              <a:t>C</a:t>
            </a:r>
            <a:r>
              <a:rPr lang="en-US" sz="2000" i="0" u="none" strike="noStrike" cap="none" baseline="0" dirty="0" err="1">
                <a:solidFill>
                  <a:schemeClr val="bg2"/>
                </a:solidFill>
                <a:latin typeface="+mj-lt"/>
                <a:ea typeface="+mn-ea"/>
                <a:cs typeface="+mn-cs"/>
                <a:sym typeface="Arial" panose="020B0604020202020204"/>
              </a:rPr>
              <a:t>apivasertib</a:t>
            </a:r>
            <a:r>
              <a:rPr lang="en-US" sz="2000" i="0" u="none" strike="noStrike" cap="none" baseline="0" dirty="0">
                <a:solidFill>
                  <a:schemeClr val="bg2"/>
                </a:solidFill>
                <a:latin typeface="+mj-lt"/>
                <a:ea typeface="+mn-ea"/>
                <a:cs typeface="+mn-cs"/>
                <a:sym typeface="Arial" panose="020B0604020202020204"/>
              </a:rPr>
              <a:t>–</a:t>
            </a:r>
            <a:r>
              <a:rPr lang="en-US" sz="2000" i="0" u="none" strike="noStrike" cap="none" dirty="0" err="1">
                <a:solidFill>
                  <a:schemeClr val="bg2"/>
                </a:solidFill>
                <a:latin typeface="+mj-lt"/>
                <a:ea typeface="+mn-ea"/>
                <a:cs typeface="+mn-cs"/>
                <a:sym typeface="Arial" panose="020B0604020202020204"/>
              </a:rPr>
              <a:t>F</a:t>
            </a:r>
            <a:r>
              <a:rPr lang="en-US" sz="2000" i="0" u="none" strike="noStrike" cap="none" baseline="0" dirty="0" err="1">
                <a:solidFill>
                  <a:schemeClr val="bg2"/>
                </a:solidFill>
                <a:latin typeface="+mj-lt"/>
                <a:ea typeface="+mn-ea"/>
                <a:cs typeface="+mn-cs"/>
                <a:sym typeface="Arial" panose="020B0604020202020204"/>
              </a:rPr>
              <a:t>ulvestrant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group which might have affected the results.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Patients who discontinued the </a:t>
            </a:r>
            <a:r>
              <a:rPr lang="en-US" sz="2000" dirty="0" err="1">
                <a:solidFill>
                  <a:schemeClr val="bg2"/>
                </a:solidFill>
                <a:latin typeface="+mj-lt"/>
              </a:rPr>
              <a:t>Capivasertib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/ </a:t>
            </a:r>
            <a:r>
              <a:rPr lang="en-US" sz="2000" dirty="0" err="1">
                <a:solidFill>
                  <a:schemeClr val="bg2"/>
                </a:solidFill>
                <a:latin typeface="+mj-lt"/>
              </a:rPr>
              <a:t>Fluvestrant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where allowed to continue the rest and included in the analysis.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Patient who were previously treated with other drugs were included.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CONCLUSION</a:t>
            </a:r>
            <a:endParaRPr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2"/>
                </a:solidFill>
                <a:latin typeface="+mj-lt"/>
              </a:rPr>
              <a:t>A</a:t>
            </a:r>
            <a:r>
              <a:rPr lang="en-US" sz="2100" b="0" i="0" u="none" strike="noStrike" baseline="0" dirty="0">
                <a:solidFill>
                  <a:schemeClr val="bg2"/>
                </a:solidFill>
                <a:latin typeface="+mj-lt"/>
              </a:rPr>
              <a:t>ddition of </a:t>
            </a:r>
            <a:r>
              <a:rPr lang="en-US" sz="2100" b="1" i="0" u="none" strike="noStrike" baseline="0" dirty="0" err="1">
                <a:solidFill>
                  <a:schemeClr val="bg2"/>
                </a:solidFill>
                <a:latin typeface="+mj-lt"/>
              </a:rPr>
              <a:t>capivasertib</a:t>
            </a:r>
            <a:r>
              <a:rPr lang="en-US" sz="2100" b="1" i="0" u="none" strike="noStrike" baseline="0" dirty="0">
                <a:solidFill>
                  <a:schemeClr val="bg2"/>
                </a:solidFill>
                <a:latin typeface="+mj-lt"/>
              </a:rPr>
              <a:t> to </a:t>
            </a:r>
            <a:r>
              <a:rPr lang="en-US" sz="2100" b="1" i="0" u="none" strike="noStrike" baseline="0" dirty="0" err="1">
                <a:solidFill>
                  <a:schemeClr val="bg2"/>
                </a:solidFill>
                <a:latin typeface="+mj-lt"/>
              </a:rPr>
              <a:t>fulvestrant</a:t>
            </a:r>
            <a:r>
              <a:rPr lang="en-US" sz="2100" b="1" i="0" u="none" strike="noStrike" baseline="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100" b="0" i="0" u="none" strike="noStrike" baseline="0" dirty="0">
                <a:solidFill>
                  <a:schemeClr val="bg2"/>
                </a:solidFill>
                <a:latin typeface="+mj-lt"/>
              </a:rPr>
              <a:t>treatment led to a </a:t>
            </a:r>
            <a:r>
              <a:rPr lang="en-US" sz="2100" b="1" i="0" u="none" strike="noStrike" baseline="0" dirty="0">
                <a:solidFill>
                  <a:schemeClr val="bg2"/>
                </a:solidFill>
                <a:latin typeface="+mj-lt"/>
              </a:rPr>
              <a:t>significant improvement</a:t>
            </a:r>
            <a:r>
              <a:rPr lang="en-US" sz="2100" b="0" i="0" u="none" strike="noStrike" baseline="0" dirty="0">
                <a:solidFill>
                  <a:schemeClr val="bg2"/>
                </a:solidFill>
                <a:latin typeface="+mj-lt"/>
              </a:rPr>
              <a:t>, as compared with </a:t>
            </a:r>
            <a:r>
              <a:rPr lang="en-US" sz="2100" b="1" i="0" u="none" strike="noStrike" baseline="0" dirty="0" err="1">
                <a:solidFill>
                  <a:schemeClr val="bg2"/>
                </a:solidFill>
                <a:latin typeface="+mj-lt"/>
              </a:rPr>
              <a:t>fulvestrant</a:t>
            </a:r>
            <a:r>
              <a:rPr lang="en-US" sz="2100" b="1" i="0" u="none" strike="noStrike" baseline="0" dirty="0">
                <a:solidFill>
                  <a:schemeClr val="bg2"/>
                </a:solidFill>
                <a:latin typeface="+mj-lt"/>
              </a:rPr>
              <a:t> alone</a:t>
            </a:r>
            <a:r>
              <a:rPr lang="en-US" sz="2100" b="0" i="0" u="none" strike="noStrike" baseline="0" dirty="0">
                <a:solidFill>
                  <a:schemeClr val="bg2"/>
                </a:solidFill>
                <a:latin typeface="+mj-lt"/>
              </a:rPr>
              <a:t>, in </a:t>
            </a:r>
            <a:r>
              <a:rPr lang="en-US" sz="2100" b="1" i="0" u="none" strike="noStrike" baseline="0" dirty="0">
                <a:solidFill>
                  <a:schemeClr val="bg2"/>
                </a:solidFill>
                <a:latin typeface="+mj-lt"/>
              </a:rPr>
              <a:t>progression-free survival </a:t>
            </a:r>
            <a:r>
              <a:rPr lang="en-US" sz="2100" b="0" i="0" u="none" strike="noStrike" baseline="0" dirty="0">
                <a:solidFill>
                  <a:schemeClr val="bg2"/>
                </a:solidFill>
                <a:latin typeface="+mj-lt"/>
              </a:rPr>
              <a:t>among patients with </a:t>
            </a:r>
            <a:r>
              <a:rPr lang="en-US" sz="2100" b="1" i="0" u="none" strike="noStrike" baseline="0" dirty="0">
                <a:solidFill>
                  <a:schemeClr val="bg2"/>
                </a:solidFill>
                <a:latin typeface="+mj-lt"/>
              </a:rPr>
              <a:t>hormone receptor–positive, advanced breast cancer </a:t>
            </a:r>
            <a:r>
              <a:rPr lang="en-US" sz="2100" b="0" i="0" u="none" strike="noStrike" baseline="0" dirty="0">
                <a:solidFill>
                  <a:schemeClr val="bg2"/>
                </a:solidFill>
                <a:latin typeface="+mj-lt"/>
              </a:rPr>
              <a:t>who </a:t>
            </a:r>
            <a:r>
              <a:rPr lang="en-US" sz="2100" b="1" i="0" u="none" strike="noStrike" baseline="0" dirty="0">
                <a:solidFill>
                  <a:schemeClr val="bg2"/>
                </a:solidFill>
                <a:latin typeface="+mj-lt"/>
              </a:rPr>
              <a:t>had disease progression during or after previous endocrine therapy, with or without a CDK4/6 inhibitor.</a:t>
            </a:r>
            <a:endParaRPr lang="en-US" sz="2100" b="1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2"/>
              </a:solidFill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100" b="1" i="0" u="none" strike="noStrike" baseline="0" dirty="0">
                <a:solidFill>
                  <a:schemeClr val="bg2"/>
                </a:solidFill>
                <a:latin typeface="+mj-lt"/>
              </a:rPr>
              <a:t>Diarrhea</a:t>
            </a:r>
            <a:r>
              <a:rPr lang="en-US" sz="2100" b="0" i="0" u="none" strike="noStrike" baseline="0" dirty="0">
                <a:solidFill>
                  <a:schemeClr val="bg2"/>
                </a:solidFill>
                <a:latin typeface="+mj-lt"/>
              </a:rPr>
              <a:t> and </a:t>
            </a:r>
            <a:r>
              <a:rPr lang="en-US" sz="2100" b="1" i="0" u="none" strike="noStrike" baseline="0" dirty="0">
                <a:solidFill>
                  <a:schemeClr val="bg2"/>
                </a:solidFill>
                <a:latin typeface="+mj-lt"/>
              </a:rPr>
              <a:t>rash</a:t>
            </a:r>
            <a:r>
              <a:rPr lang="en-US" sz="2100" b="0" i="0" u="none" strike="noStrike" baseline="0" dirty="0">
                <a:solidFill>
                  <a:schemeClr val="bg2"/>
                </a:solidFill>
                <a:latin typeface="+mj-lt"/>
              </a:rPr>
              <a:t> were the main adverse events in patients treated with </a:t>
            </a:r>
            <a:r>
              <a:rPr lang="en-US" sz="2100" b="0" i="0" u="none" strike="noStrike" baseline="0" dirty="0" err="1">
                <a:solidFill>
                  <a:schemeClr val="bg2"/>
                </a:solidFill>
                <a:latin typeface="+mj-lt"/>
              </a:rPr>
              <a:t>capivasertib</a:t>
            </a:r>
            <a:r>
              <a:rPr lang="en-US" sz="2100" b="0" i="0" u="none" strike="noStrike" baseline="0" dirty="0">
                <a:solidFill>
                  <a:schemeClr val="bg2"/>
                </a:solidFill>
                <a:latin typeface="+mj-lt"/>
              </a:rPr>
              <a:t>.</a:t>
            </a:r>
            <a:endParaRPr sz="21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AIM</a:t>
            </a:r>
            <a:endParaRPr lang="en-US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+mj-lt"/>
              </a:rPr>
              <a:t>CAPItello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P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+mj-lt"/>
              </a:rPr>
              <a:t>hase 3 Trial: </a:t>
            </a:r>
            <a:endParaRPr lang="en-US" sz="2000" b="1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2" algn="just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latin typeface="+mj-lt"/>
            </a:endParaRP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Study efficacy and safety of </a:t>
            </a:r>
            <a:r>
              <a:rPr lang="en-US" sz="2000" b="1" i="0" u="none" strike="noStrike" baseline="0" dirty="0" err="1">
                <a:solidFill>
                  <a:srgbClr val="FF0000"/>
                </a:solidFill>
                <a:latin typeface="+mj-lt"/>
              </a:rPr>
              <a:t>capivasertib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+mj-lt"/>
              </a:rPr>
              <a:t>–</a:t>
            </a:r>
            <a:r>
              <a:rPr lang="en-US" sz="2000" b="1" i="0" u="none" strike="noStrike" baseline="0" dirty="0" err="1">
                <a:solidFill>
                  <a:srgbClr val="FF0000"/>
                </a:solidFill>
                <a:latin typeface="+mj-lt"/>
              </a:rPr>
              <a:t>fulvestrant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+mj-lt"/>
              </a:rPr>
              <a:t> therapy 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in patients with 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+mj-lt"/>
              </a:rPr>
              <a:t>hormone receptor–positive, HER2- negative advanced breast cancer</a:t>
            </a:r>
            <a:r>
              <a:rPr lang="en-US" sz="2000" b="0" i="0" u="none" strike="noStrike" baseline="0" dirty="0">
                <a:latin typeface="+mj-lt"/>
              </a:rPr>
              <a:t> 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whose had 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+mj-lt"/>
              </a:rPr>
              <a:t>disease progression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 during or after aromatase inhibitor therapy, with or without a CDK4/6 inhibitor.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+mj-lt"/>
              </a:rPr>
              <a:t>METHODS</a:t>
            </a:r>
            <a:endParaRPr dirty="0">
              <a:latin typeface="+mj-lt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279000" y="979439"/>
            <a:ext cx="8586000" cy="720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000" dirty="0">
                <a:latin typeface="+mj-lt"/>
              </a:rPr>
              <a:t>R</a:t>
            </a:r>
            <a:r>
              <a:rPr lang="en-US" sz="2000" b="0" i="0" u="none" strike="noStrike" baseline="0" dirty="0">
                <a:latin typeface="+mj-lt"/>
              </a:rPr>
              <a:t>andomized, Double-blind, Placebo-controlled, Phase 3 trial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1822200" y="1750977"/>
            <a:ext cx="5499600" cy="331451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bg2"/>
                </a:solidFill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Recruitment: Jun 2020 – Oct 2021</a:t>
            </a:r>
            <a:endParaRPr sz="1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279000" y="2145948"/>
            <a:ext cx="4293000" cy="299755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Inclusion Criteria:</a:t>
            </a:r>
            <a:endParaRPr sz="1800" b="1" u="sng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b="0" i="0" u="none" strike="noStrike" baseline="0" dirty="0">
                <a:latin typeface="+mj-lt"/>
              </a:rPr>
              <a:t>Premenopausal, perimenopausal, or postmenopausal women or men</a:t>
            </a:r>
            <a:r>
              <a:rPr lang="en-GB" sz="1700" dirty="0">
                <a:latin typeface="+mj-lt"/>
              </a:rPr>
              <a:t> </a:t>
            </a:r>
            <a:r>
              <a:rPr lang="en-US" sz="1700" dirty="0">
                <a:latin typeface="+mj-lt"/>
              </a:rPr>
              <a:t>, </a:t>
            </a:r>
            <a:r>
              <a:rPr lang="en-US" sz="1700" b="0" i="0" u="none" strike="noStrike" baseline="0" dirty="0">
                <a:latin typeface="+mj-lt"/>
              </a:rPr>
              <a:t>≥18 years with </a:t>
            </a:r>
            <a:r>
              <a:rPr lang="en-US" sz="1700" b="0" i="0" u="none" strike="noStrike" baseline="0" dirty="0">
                <a:solidFill>
                  <a:srgbClr val="FF0000"/>
                </a:solidFill>
                <a:latin typeface="+mj-lt"/>
              </a:rPr>
              <a:t>hormone receptor– positive*</a:t>
            </a:r>
            <a:r>
              <a:rPr lang="en-US" sz="1700" b="0" i="0" u="none" strike="noStrike" baseline="0" dirty="0">
                <a:latin typeface="+mj-lt"/>
              </a:rPr>
              <a:t>, HER2-negative, locally advanced or metastatic breast cancer</a:t>
            </a:r>
            <a:endParaRPr lang="en-US" sz="1700" b="0" i="0" u="none" strike="noStrike" baseline="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>
                <a:latin typeface="+mj-lt"/>
              </a:rPr>
              <a:t>Disease progression during previous therapy.</a:t>
            </a:r>
            <a:endParaRPr lang="en-US" sz="17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b="0" i="0" u="none" strike="noStrike" baseline="0" dirty="0">
                <a:latin typeface="+mj-lt"/>
              </a:rPr>
              <a:t>Measurable disease (RECIST)</a:t>
            </a:r>
            <a:endParaRPr lang="en-US" sz="1700" b="0" i="0" u="none" strike="noStrike" baseline="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b="0" i="0" u="none" strike="noStrike" baseline="0" dirty="0">
                <a:latin typeface="+mj-lt"/>
              </a:rPr>
              <a:t>ECOG 0/1</a:t>
            </a:r>
            <a:endParaRPr lang="en-US" sz="1700" b="0" i="0" u="none" strike="noStrike" baseline="0" dirty="0">
              <a:latin typeface="+mj-lt"/>
            </a:endParaRPr>
          </a:p>
          <a:p>
            <a:pPr algn="just"/>
            <a:endParaRPr sz="1700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+mj-lt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4754880" y="2133066"/>
            <a:ext cx="4110120" cy="299755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Exclusion Criteria:</a:t>
            </a:r>
            <a:endParaRPr sz="1800" b="1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P</a:t>
            </a:r>
            <a:r>
              <a:rPr lang="en-US" sz="1800" b="0" i="0" u="none" strike="noStrike" baseline="0" dirty="0">
                <a:latin typeface="+mj-lt"/>
              </a:rPr>
              <a:t>revious exposure to </a:t>
            </a:r>
            <a:r>
              <a:rPr lang="en-US" sz="1800" b="0" i="0" u="none" strike="noStrike" baseline="0" dirty="0" err="1">
                <a:latin typeface="+mj-lt"/>
              </a:rPr>
              <a:t>fulvestrant</a:t>
            </a:r>
            <a:r>
              <a:rPr lang="en-US" sz="1800" dirty="0">
                <a:latin typeface="+mj-lt"/>
              </a:rPr>
              <a:t> </a:t>
            </a:r>
            <a:r>
              <a:rPr lang="en-US" sz="1800" b="0" i="0" u="none" strike="noStrike" baseline="0" dirty="0">
                <a:latin typeface="+mj-lt"/>
              </a:rPr>
              <a:t>or another selective estrogen-receptor</a:t>
            </a:r>
            <a:endParaRPr lang="en-US" sz="1800" b="0" i="0" u="none" strike="noStrike" baseline="0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j-lt"/>
              </a:rPr>
              <a:t>degrader or to AKT, PI3K, or mTOR inhibitors</a:t>
            </a:r>
            <a:endParaRPr lang="en-US" sz="1800" b="0" i="0" u="none" strike="noStrike" baseline="0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j-lt"/>
              </a:rPr>
              <a:t>Diabetes who were receiving insulin baseline</a:t>
            </a:r>
            <a:r>
              <a:rPr lang="en-US" sz="1800" dirty="0">
                <a:latin typeface="+mj-lt"/>
              </a:rPr>
              <a:t> </a:t>
            </a:r>
            <a:r>
              <a:rPr lang="en-US" sz="1800" b="0" i="0" u="none" strike="noStrike" baseline="0" dirty="0">
                <a:latin typeface="+mj-lt"/>
              </a:rPr>
              <a:t>glycated hemoglobin level of at least 8.0%</a:t>
            </a:r>
            <a:endParaRPr lang="en-US" sz="1800" b="0" i="0" u="none" strike="noStrike" baseline="0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PROCEDURE</a:t>
            </a:r>
            <a:endParaRPr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/>
                </a:solidFill>
                <a:latin typeface="+mj-lt"/>
              </a:rPr>
              <a:t>Randomization: 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i="0" u="none" strike="noStrike" baseline="0" dirty="0">
                <a:solidFill>
                  <a:schemeClr val="bg2"/>
                </a:solidFill>
                <a:latin typeface="+mj-lt"/>
              </a:rPr>
              <a:t>Stratification: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  presence or absence of liver metastases, previous use of CDK4/6 inhibitor (yes or no), and geographic region.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146050" indent="0" algn="l"/>
            <a:endParaRPr lang="en-US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9943" y="3076414"/>
            <a:ext cx="2751419" cy="736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+mj-lt"/>
              </a:rPr>
              <a:t>1:1 Randomization</a:t>
            </a:r>
            <a:endParaRPr lang="en-US" sz="2000" dirty="0"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4726667" y="2386739"/>
            <a:ext cx="4076054" cy="884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+mj-lt"/>
              </a:rPr>
              <a:t>C</a:t>
            </a:r>
            <a:r>
              <a:rPr lang="en-US" sz="1800" b="0" i="0" u="none" strike="noStrike" baseline="0" dirty="0" err="1">
                <a:latin typeface="+mj-lt"/>
              </a:rPr>
              <a:t>apivasertib</a:t>
            </a:r>
            <a:r>
              <a:rPr lang="en-US" sz="1800" b="0" i="0" u="none" strike="noStrike" baseline="0" dirty="0">
                <a:latin typeface="+mj-lt"/>
              </a:rPr>
              <a:t> + </a:t>
            </a:r>
            <a:r>
              <a:rPr lang="en-US" sz="1800" dirty="0" err="1">
                <a:latin typeface="+mj-lt"/>
              </a:rPr>
              <a:t>F</a:t>
            </a:r>
            <a:r>
              <a:rPr lang="en-US" sz="1800" b="0" i="0" u="none" strike="noStrike" baseline="0" dirty="0" err="1">
                <a:latin typeface="+mj-lt"/>
              </a:rPr>
              <a:t>ulvestrant</a:t>
            </a:r>
            <a:endParaRPr lang="en-US" sz="1800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4726667" y="3812584"/>
            <a:ext cx="4076054" cy="9686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+mj-lt"/>
              </a:rPr>
              <a:t>P</a:t>
            </a:r>
            <a:r>
              <a:rPr lang="en-US" sz="1800" b="0" i="0" u="none" strike="noStrike" baseline="0" dirty="0">
                <a:latin typeface="+mj-lt"/>
              </a:rPr>
              <a:t>lacebo </a:t>
            </a:r>
            <a:r>
              <a:rPr lang="en-US" sz="1800" dirty="0">
                <a:latin typeface="+mj-lt"/>
              </a:rPr>
              <a:t>+ </a:t>
            </a:r>
            <a:r>
              <a:rPr lang="en-US" sz="1800" dirty="0" err="1">
                <a:latin typeface="+mj-lt"/>
              </a:rPr>
              <a:t>F</a:t>
            </a:r>
            <a:r>
              <a:rPr lang="en-US" sz="1800" b="0" i="0" u="none" strike="noStrike" baseline="0" dirty="0" err="1">
                <a:latin typeface="+mj-lt"/>
              </a:rPr>
              <a:t>ulvestrant</a:t>
            </a:r>
            <a:endParaRPr lang="en-US" dirty="0">
              <a:latin typeface="+mj-lt"/>
            </a:endParaRPr>
          </a:p>
        </p:txBody>
      </p:sp>
      <p:cxnSp>
        <p:nvCxnSpPr>
          <p:cNvPr id="10" name="Connector: Elbow 9"/>
          <p:cNvCxnSpPr/>
          <p:nvPr/>
        </p:nvCxnSpPr>
        <p:spPr>
          <a:xfrm>
            <a:off x="3560734" y="3443714"/>
            <a:ext cx="1146559" cy="864031"/>
          </a:xfrm>
          <a:prstGeom prst="bentConnector3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/>
          <p:cNvCxnSpPr/>
          <p:nvPr/>
        </p:nvCxnSpPr>
        <p:spPr>
          <a:xfrm flipV="1">
            <a:off x="3560735" y="2831047"/>
            <a:ext cx="1146559" cy="612667"/>
          </a:xfrm>
          <a:prstGeom prst="bentConnector3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PROCEDURE</a:t>
            </a:r>
            <a:endParaRPr lang="en-US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Activating mutations in 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+mj-lt"/>
              </a:rPr>
              <a:t>PIK3CA</a:t>
            </a:r>
            <a:r>
              <a:rPr lang="en-US" sz="2000" b="0" i="1" u="none" strike="noStrike" baseline="0" dirty="0">
                <a:solidFill>
                  <a:schemeClr val="bg2"/>
                </a:solidFill>
                <a:latin typeface="+mj-lt"/>
              </a:rPr>
              <a:t> or 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+mj-lt"/>
              </a:rPr>
              <a:t>AKT1</a:t>
            </a:r>
            <a:r>
              <a:rPr lang="en-US" sz="2000" b="0" i="1" u="none" strike="noStrike" baseline="0" dirty="0">
                <a:solidFill>
                  <a:schemeClr val="bg2"/>
                </a:solidFill>
                <a:latin typeface="+mj-lt"/>
              </a:rPr>
              <a:t> or 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inactivating alterations in 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+mj-lt"/>
              </a:rPr>
              <a:t>PTEN 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+mj-lt"/>
              </a:rPr>
              <a:t>genes 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were determined after randomization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by means of next-generation sequencing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140335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A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t least one qualifying alteration in these three genes 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+mj-lt"/>
              </a:rPr>
              <a:t>AKT pathway–altered population</a:t>
            </a:r>
            <a:endParaRPr lang="en-US" sz="2000" b="0" i="0" u="none" strike="noStrike" baseline="0" dirty="0">
              <a:solidFill>
                <a:srgbClr val="FF0000"/>
              </a:solidFill>
              <a:latin typeface="+mj-lt"/>
            </a:endParaRPr>
          </a:p>
          <a:p>
            <a:pPr marL="1403350" lvl="2" indent="-342900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latin typeface="+mj-lt"/>
            </a:endParaRPr>
          </a:p>
          <a:p>
            <a:pPr marL="1403350" lvl="2" indent="-34290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No qualifying alteration in any of these three genes or with an unknown test result 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2000" b="0" i="0" u="none" strike="noStrike" baseline="0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+mj-lt"/>
              </a:rPr>
              <a:t>AKT pathway–no altered population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PROCEDURE</a:t>
            </a:r>
            <a:endParaRPr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u="none" strike="noStrike" baseline="0" dirty="0" err="1">
                <a:solidFill>
                  <a:schemeClr val="bg2"/>
                </a:solidFill>
                <a:latin typeface="+mj-lt"/>
              </a:rPr>
              <a:t>Capivasertib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+mj-lt"/>
              </a:rPr>
              <a:t>: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 400 mg twice daily for 4 days, followed by 3 days off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u="none" strike="noStrike" baseline="0" dirty="0" err="1">
                <a:solidFill>
                  <a:schemeClr val="bg2"/>
                </a:solidFill>
                <a:latin typeface="+mj-lt"/>
              </a:rPr>
              <a:t>Fulvestrant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: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500 mg IM every 14 days for the first three injections and every 28 days thereafter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u="none" strike="noStrike" baseline="0" dirty="0">
                <a:solidFill>
                  <a:schemeClr val="bg2"/>
                </a:solidFill>
                <a:latin typeface="+mj-lt"/>
              </a:rPr>
              <a:t>One cycle: 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4 weeks of </a:t>
            </a:r>
            <a:r>
              <a:rPr lang="en-US" sz="2000" dirty="0" err="1">
                <a:solidFill>
                  <a:schemeClr val="bg2"/>
                </a:solidFill>
                <a:latin typeface="+mj-lt"/>
              </a:rPr>
              <a:t>C</a:t>
            </a:r>
            <a:r>
              <a:rPr lang="en-US" sz="2000" b="0" i="0" u="none" strike="noStrike" baseline="0" dirty="0" err="1">
                <a:solidFill>
                  <a:schemeClr val="bg2"/>
                </a:solidFill>
                <a:latin typeface="+mj-lt"/>
              </a:rPr>
              <a:t>apivasertib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 or Placebo receipt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u="none" strike="noStrike" baseline="0" dirty="0">
                <a:solidFill>
                  <a:schemeClr val="bg2"/>
                </a:solidFill>
                <a:latin typeface="+mj-lt"/>
              </a:rPr>
              <a:t>Treatment continued until:</a:t>
            </a:r>
            <a:endParaRPr lang="en-US" sz="2000" b="1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D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isease progression (Response Evaluation Criteria in Solid Tumors [RECIST], version 1.1)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O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ccurrence of unacceptable toxic effects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W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ithdrawal of consent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D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eath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8568</Words>
  <Application>WPS Presentation</Application>
  <PresentationFormat>On-screen Show (16:9)</PresentationFormat>
  <Paragraphs>436</Paragraphs>
  <Slides>45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60" baseType="lpstr">
      <vt:lpstr>Arial</vt:lpstr>
      <vt:lpstr>SimSun</vt:lpstr>
      <vt:lpstr>Wingdings</vt:lpstr>
      <vt:lpstr>Arial</vt:lpstr>
      <vt:lpstr>Raleway</vt:lpstr>
      <vt:lpstr>Lato</vt:lpstr>
      <vt:lpstr>Georgia</vt:lpstr>
      <vt:lpstr>Microsoft YaHei</vt:lpstr>
      <vt:lpstr>Arial Unicode MS</vt:lpstr>
      <vt:lpstr>OTNEJMQuadraat</vt:lpstr>
      <vt:lpstr>Helvetica Neue</vt:lpstr>
      <vt:lpstr>Calibri</vt:lpstr>
      <vt:lpstr>MS PGothic</vt:lpstr>
      <vt:lpstr>Segoe Print</vt:lpstr>
      <vt:lpstr>Streamline</vt:lpstr>
      <vt:lpstr>JOURNAL CLUB</vt:lpstr>
      <vt:lpstr>PowerPoint 演示文稿</vt:lpstr>
      <vt:lpstr>BACKGROUND</vt:lpstr>
      <vt:lpstr>BACKGROUND</vt:lpstr>
      <vt:lpstr>AIM</vt:lpstr>
      <vt:lpstr>METHODS</vt:lpstr>
      <vt:lpstr>PROCEDURE</vt:lpstr>
      <vt:lpstr>PROCEDURE</vt:lpstr>
      <vt:lpstr>PROCEDURE</vt:lpstr>
      <vt:lpstr>FOLLOW UP</vt:lpstr>
      <vt:lpstr>OUTCOMES</vt:lpstr>
      <vt:lpstr>PowerPoint 演示文稿</vt:lpstr>
      <vt:lpstr>STUDY PROFILE</vt:lpstr>
      <vt:lpstr>DEMOGRAPHIC DATA</vt:lpstr>
      <vt:lpstr>CLINICAL DATA</vt:lpstr>
      <vt:lpstr>PREVIOUS TREATMENT</vt:lpstr>
      <vt:lpstr>RESULTS</vt:lpstr>
      <vt:lpstr>RESULTS</vt:lpstr>
      <vt:lpstr>PowerPoint 演示文稿</vt:lpstr>
      <vt:lpstr>RESULTS</vt:lpstr>
      <vt:lpstr>PowerPoint 演示文稿</vt:lpstr>
      <vt:lpstr>PowerPoint 演示文稿</vt:lpstr>
      <vt:lpstr>PowerPoint 演示文稿</vt:lpstr>
      <vt:lpstr>PowerPoint 演示文稿</vt:lpstr>
      <vt:lpstr>Secondary End Points</vt:lpstr>
      <vt:lpstr>PowerPoint 演示文稿</vt:lpstr>
      <vt:lpstr>Secondary End Points</vt:lpstr>
      <vt:lpstr>PowerPoint 演示文稿</vt:lpstr>
      <vt:lpstr>Secondarr End Points</vt:lpstr>
      <vt:lpstr>ADVERSE EVENTS</vt:lpstr>
      <vt:lpstr>PowerPoint 演示文稿</vt:lpstr>
      <vt:lpstr>CRITICAL APPRAISAL</vt:lpstr>
      <vt:lpstr>REFERENCE QUESTION</vt:lpstr>
      <vt:lpstr>VALIDITY</vt:lpstr>
      <vt:lpstr>GATE Framework Assessment : PECOT</vt:lpstr>
      <vt:lpstr>PowerPoint 演示文稿</vt:lpstr>
      <vt:lpstr>The RAMMbo acronym : Assessing study bias </vt:lpstr>
      <vt:lpstr>RAMMbo : Recruitment</vt:lpstr>
      <vt:lpstr>RAMMbo: A is for Allocation</vt:lpstr>
      <vt:lpstr>RAMMbo</vt:lpstr>
      <vt:lpstr>RAMMbo</vt:lpstr>
      <vt:lpstr>PowerPoint 演示文稿</vt:lpstr>
      <vt:lpstr>STRENGTHS</vt:lpstr>
      <vt:lpstr>LIMITATIONS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SCAN</dc:title>
  <dc:creator/>
  <cp:lastModifiedBy>Dr. Prince Manchanda</cp:lastModifiedBy>
  <cp:revision>149</cp:revision>
  <dcterms:created xsi:type="dcterms:W3CDTF">2023-08-21T07:42:00Z</dcterms:created>
  <dcterms:modified xsi:type="dcterms:W3CDTF">2023-08-21T07:44:43Z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FE58CFF05BC247338807FCE5015A267A</vt:lpwstr>
  </property>
  <property fmtid="{D5CDD505-2E9C-101B-9397-08002B2CF9AE}" pid="3" name="KSOProductBuildVer">
    <vt:lpwstr>1033-11.2.0.11537</vt:lpwstr>
  </property>
</Properties>
</file>