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366" r:id="rId6"/>
    <p:sldId id="258" r:id="rId7"/>
    <p:sldId id="424" r:id="rId8"/>
    <p:sldId id="418" r:id="rId9"/>
    <p:sldId id="417" r:id="rId10"/>
    <p:sldId id="419" r:id="rId11"/>
    <p:sldId id="420" r:id="rId12"/>
    <p:sldId id="415" r:id="rId13"/>
    <p:sldId id="421" r:id="rId14"/>
    <p:sldId id="455" r:id="rId15"/>
    <p:sldId id="456" r:id="rId16"/>
    <p:sldId id="423" r:id="rId17"/>
    <p:sldId id="422" r:id="rId18"/>
    <p:sldId id="374" r:id="rId19"/>
    <p:sldId id="301" r:id="rId20"/>
    <p:sldId id="428" r:id="rId21"/>
    <p:sldId id="429" r:id="rId22"/>
    <p:sldId id="430" r:id="rId23"/>
    <p:sldId id="465" r:id="rId24"/>
    <p:sldId id="431" r:id="rId25"/>
    <p:sldId id="367" r:id="rId26"/>
    <p:sldId id="460" r:id="rId27"/>
    <p:sldId id="443" r:id="rId28"/>
    <p:sldId id="376" r:id="rId29"/>
    <p:sldId id="279" r:id="rId30"/>
    <p:sldId id="462" r:id="rId31"/>
    <p:sldId id="433" r:id="rId32"/>
    <p:sldId id="463" r:id="rId33"/>
    <p:sldId id="464" r:id="rId34"/>
    <p:sldId id="434" r:id="rId35"/>
    <p:sldId id="435" r:id="rId36"/>
    <p:sldId id="461" r:id="rId37"/>
    <p:sldId id="302" r:id="rId38"/>
    <p:sldId id="282" r:id="rId39"/>
    <p:sldId id="436" r:id="rId40"/>
    <p:sldId id="281" r:id="rId41"/>
    <p:sldId id="437" r:id="rId42"/>
    <p:sldId id="438" r:id="rId43"/>
    <p:sldId id="440" r:id="rId44"/>
    <p:sldId id="441" r:id="rId45"/>
    <p:sldId id="285" r:id="rId46"/>
    <p:sldId id="439" r:id="rId47"/>
    <p:sldId id="444" r:id="rId48"/>
    <p:sldId id="303" r:id="rId49"/>
    <p:sldId id="288" r:id="rId50"/>
    <p:sldId id="289" r:id="rId51"/>
    <p:sldId id="290" r:id="rId52"/>
    <p:sldId id="291" r:id="rId53"/>
    <p:sldId id="304" r:id="rId54"/>
    <p:sldId id="292" r:id="rId55"/>
    <p:sldId id="293" r:id="rId56"/>
    <p:sldId id="294" r:id="rId57"/>
    <p:sldId id="295" r:id="rId58"/>
    <p:sldId id="296" r:id="rId59"/>
    <p:sldId id="361" r:id="rId60"/>
    <p:sldId id="298" r:id="rId61"/>
    <p:sldId id="297" r:id="rId62"/>
    <p:sldId id="299" r:id="rId63"/>
  </p:sldIdLst>
  <p:sldSz cx="9144000" cy="5143500" type="screen16x9"/>
  <p:notesSz cx="6858000" cy="9144000"/>
  <p:embeddedFontLst>
    <p:embeddedFont>
      <p:font typeface="Raleway"/>
      <p:regular r:id="rId67"/>
    </p:embeddedFont>
    <p:embeddedFont>
      <p:font typeface="Lato" panose="020F0502020204030203"/>
      <p:regular r:id="rId68"/>
    </p:embeddedFont>
    <p:embeddedFont>
      <p:font typeface="Georgia" panose="02040502050405020303"/>
      <p:regular r:id="rId69"/>
    </p:embeddedFont>
    <p:embeddedFont>
      <p:font typeface="Calibri" panose="020F0502020204030204"/>
      <p:regular r:id="rId70"/>
      <p:bold r:id="rId71"/>
      <p:italic r:id="rId72"/>
      <p:boldItalic r:id="rId73"/>
    </p:embeddedFont>
    <p:embeddedFont>
      <p:font typeface="MS PGothic" panose="020B0600070205080204" pitchFamily="34" charset="-128"/>
      <p:regular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2182" autoAdjust="0"/>
  </p:normalViewPr>
  <p:slideViewPr>
    <p:cSldViewPr snapToGrid="0">
      <p:cViewPr varScale="1">
        <p:scale>
          <a:sx n="85" d="100"/>
          <a:sy n="85" d="100"/>
        </p:scale>
        <p:origin x="88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4" Type="http://schemas.openxmlformats.org/officeDocument/2006/relationships/font" Target="fonts/font8.fntdata"/><Relationship Id="rId73" Type="http://schemas.openxmlformats.org/officeDocument/2006/relationships/font" Target="fonts/font7.fntdata"/><Relationship Id="rId72" Type="http://schemas.openxmlformats.org/officeDocument/2006/relationships/font" Target="fonts/font6.fntdata"/><Relationship Id="rId71" Type="http://schemas.openxmlformats.org/officeDocument/2006/relationships/font" Target="fonts/font5.fntdata"/><Relationship Id="rId70" Type="http://schemas.openxmlformats.org/officeDocument/2006/relationships/font" Target="fonts/font4.fntdata"/><Relationship Id="rId7" Type="http://schemas.openxmlformats.org/officeDocument/2006/relationships/slide" Target="slides/slide4.xml"/><Relationship Id="rId69" Type="http://schemas.openxmlformats.org/officeDocument/2006/relationships/font" Target="fonts/font3.fntdata"/><Relationship Id="rId68" Type="http://schemas.openxmlformats.org/officeDocument/2006/relationships/font" Target="fonts/font2.fntdata"/><Relationship Id="rId67" Type="http://schemas.openxmlformats.org/officeDocument/2006/relationships/font" Target="fonts/font1.fntdata"/><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ubmed.ncbi.nlm.nih.gov/24283521/" TargetMode="External"/><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3"/>
        <p:cNvGrpSpPr/>
        <p:nvPr/>
      </p:nvGrpSpPr>
      <p:grpSpPr>
        <a:xfrm>
          <a:off x="0" y="0"/>
          <a:ext cx="0" cy="0"/>
          <a:chOff x="0" y="0"/>
          <a:chExt cx="0" cy="0"/>
        </a:xfrm>
      </p:grpSpPr>
      <p:sp>
        <p:nvSpPr>
          <p:cNvPr id="84" name="Google Shape;84;g1b03ddde7f9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b03ddde7f9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1b03ddde7f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b03ddde7f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20000"/>
              </a:lnSpc>
              <a:buClr>
                <a:srgbClr val="000000"/>
              </a:buClr>
              <a:buFont typeface="Arial" panose="020B0604020202020204"/>
            </a:pPr>
            <a:r>
              <a:rPr lang="en-US" sz="1100" dirty="0" smtClean="0">
                <a:solidFill>
                  <a:srgbClr val="000000"/>
                </a:solidFill>
                <a:latin typeface="Arial" panose="020B0604020202020204"/>
                <a:ea typeface="Arial" panose="020B0604020202020204"/>
                <a:cs typeface="Arial" panose="020B0604020202020204"/>
                <a:sym typeface="Arial" panose="020B0604020202020204"/>
              </a:rPr>
              <a:t>[worsening of ≥ 2 points on the National Institutes of Health Stroke</a:t>
            </a:r>
            <a:endParaRPr lang="en-US" sz="1100" dirty="0" smtClean="0">
              <a:solidFill>
                <a:srgbClr val="000000"/>
              </a:solidFill>
              <a:latin typeface="Arial" panose="020B0604020202020204"/>
              <a:ea typeface="Arial" panose="020B0604020202020204"/>
              <a:cs typeface="Arial" panose="020B0604020202020204"/>
              <a:sym typeface="Arial" panose="020B0604020202020204"/>
            </a:endParaRPr>
          </a:p>
          <a:p>
            <a:pPr>
              <a:lnSpc>
                <a:spcPct val="120000"/>
              </a:lnSpc>
              <a:buClr>
                <a:srgbClr val="000000"/>
              </a:buClr>
              <a:buFont typeface="Arial" panose="020B0604020202020204"/>
            </a:pPr>
            <a:r>
              <a:rPr lang="en-US" sz="1100" dirty="0" smtClean="0">
                <a:solidFill>
                  <a:srgbClr val="000000"/>
                </a:solidFill>
                <a:latin typeface="Arial" panose="020B0604020202020204"/>
                <a:ea typeface="Arial" panose="020B0604020202020204"/>
                <a:cs typeface="Arial" panose="020B0604020202020204"/>
                <a:sym typeface="Arial" panose="020B0604020202020204"/>
              </a:rPr>
              <a:t>Scale (NIHSS)] </a:t>
            </a:r>
            <a:endParaRPr lang="en-US" sz="1100" dirty="0" smtClean="0">
              <a:solidFill>
                <a:srgbClr val="000000"/>
              </a:solidFill>
              <a:latin typeface="Arial" panose="020B0604020202020204"/>
              <a:ea typeface="Arial" panose="020B0604020202020204"/>
              <a:cs typeface="Arial" panose="020B0604020202020204"/>
              <a:sym typeface="Arial" panose="020B0604020202020204"/>
            </a:endParaRPr>
          </a:p>
          <a:p>
            <a:endParaRPr lang="en-I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baseline="0" dirty="0" err="1" smtClean="0">
                <a:solidFill>
                  <a:srgbClr val="000000"/>
                </a:solidFill>
                <a:latin typeface="Arial" panose="020B0604020202020204"/>
                <a:ea typeface="Arial" panose="020B0604020202020204"/>
                <a:cs typeface="Arial" panose="020B0604020202020204"/>
                <a:sym typeface="Arial" panose="020B0604020202020204"/>
              </a:rPr>
              <a:t>Tirofiban</a:t>
            </a:r>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 group: The box of </a:t>
            </a:r>
            <a:r>
              <a:rPr lang="en-US" sz="1100" b="0" i="0" u="none" strike="noStrike" cap="none" baseline="0" dirty="0" err="1" smtClean="0">
                <a:solidFill>
                  <a:srgbClr val="000000"/>
                </a:solidFill>
                <a:latin typeface="Arial" panose="020B0604020202020204"/>
                <a:ea typeface="Arial" panose="020B0604020202020204"/>
                <a:cs typeface="Arial" panose="020B0604020202020204"/>
                <a:sym typeface="Arial" panose="020B0604020202020204"/>
              </a:rPr>
              <a:t>tirofiban</a:t>
            </a:r>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 group contains </a:t>
            </a:r>
            <a:r>
              <a:rPr lang="en-US" sz="1100" b="0" i="0" u="none" strike="noStrike" cap="none" baseline="0" dirty="0" err="1" smtClean="0">
                <a:solidFill>
                  <a:srgbClr val="000000"/>
                </a:solidFill>
                <a:latin typeface="Arial" panose="020B0604020202020204"/>
                <a:ea typeface="Arial" panose="020B0604020202020204"/>
                <a:cs typeface="Arial" panose="020B0604020202020204"/>
                <a:sym typeface="Arial" panose="020B0604020202020204"/>
              </a:rPr>
              <a:t>tirofiban</a:t>
            </a:r>
            <a:endPar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hydrochloride injection (12.5 mg/50 ml * 2 bottles, the bottles are</a:t>
            </a:r>
            <a:endPar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marked as Study Drug), and placebo of aspirin enteric-coated</a:t>
            </a:r>
            <a:endPar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endParaRPr>
          </a:p>
          <a:p>
            <a:r>
              <a:rPr lang="en-IN"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tablets (100mg/tablet * 2 tablets).</a:t>
            </a:r>
            <a:endParaRPr lang="en-IN"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Aspirin group: The box of placebo group contains saline placebo</a:t>
            </a:r>
            <a:endPar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(0.9% </a:t>
            </a:r>
            <a:r>
              <a:rPr lang="en-US" sz="1100" b="0" i="0" u="none" strike="noStrike" cap="none" baseline="0" dirty="0" err="1" smtClean="0">
                <a:solidFill>
                  <a:srgbClr val="000000"/>
                </a:solidFill>
                <a:latin typeface="Arial" panose="020B0604020202020204"/>
                <a:ea typeface="Arial" panose="020B0604020202020204"/>
                <a:cs typeface="Arial" panose="020B0604020202020204"/>
                <a:sym typeface="Arial" panose="020B0604020202020204"/>
              </a:rPr>
              <a:t>NaCl</a:t>
            </a:r>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 50 ml * 2 bottles, the bottles are marked as Study</a:t>
            </a:r>
            <a:endPar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Drug), and aspirin enteric-coated tablet (100mg/tablet * 2 tablets).</a:t>
            </a:r>
            <a:endParaRPr lang="en-I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Barthel</a:t>
            </a:r>
            <a:r>
              <a:rPr lang="en-US" dirty="0" smtClean="0"/>
              <a:t> higher indicate</a:t>
            </a:r>
            <a:r>
              <a:rPr lang="en-US" baseline="0" dirty="0" smtClean="0"/>
              <a:t> better independence </a:t>
            </a:r>
            <a:endParaRPr lang="en-US" dirty="0" smtClean="0"/>
          </a:p>
          <a:p>
            <a:r>
              <a:rPr lang="en-US" dirty="0" smtClean="0"/>
              <a:t>EQ-5D 0.39 to 1 lower is worse</a:t>
            </a:r>
            <a:endParaRPr lang="en-I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sz="1100" b="0" i="0" u="sng" strike="noStrike" cap="none" dirty="0" smtClean="0">
                <a:solidFill>
                  <a:srgbClr val="000000"/>
                </a:solidFill>
                <a:effectLst/>
                <a:latin typeface="Arial" panose="020B0604020202020204"/>
                <a:ea typeface="Arial" panose="020B0604020202020204"/>
                <a:cs typeface="Arial" panose="020B0604020202020204"/>
                <a:sym typeface="Arial" panose="020B0604020202020204"/>
                <a:hlinkClick r:id="rId3"/>
              </a:rPr>
              <a:t>European Cooperative Acute Stroke Study (ECASS)</a:t>
            </a:r>
            <a:endParaRPr lang="en-US" sz="1100" b="0" i="0" u="sng"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a:t>
            </a:r>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The Safe Implementation of Thrombolysis in Stroke-Monitoring Study (SITS-MOST</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a:t>
            </a:r>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F669D1C-FACB-4362-A485-23F9AA9CF4C9}" type="slidenum">
              <a:rPr lang="en-AU" smtClean="0">
                <a:latin typeface="Arial" panose="020B0604020202020204" pitchFamily="34" charset="0"/>
                <a:ea typeface="MS PGothic" panose="020B0600070205080204" pitchFamily="34" charset="-128"/>
              </a:rPr>
            </a:fld>
            <a:endParaRPr lang="en-AU">
              <a:latin typeface="Arial" panose="020B0604020202020204" pitchFamily="34" charset="0"/>
              <a:ea typeface="MS PGothic" panose="020B0600070205080204" pitchFamily="34" charset="-128"/>
            </a:endParaRPr>
          </a:p>
        </p:txBody>
      </p:sp>
      <p:sp>
        <p:nvSpPr>
          <p:cNvPr id="95235" name="Rectangle 2"/>
          <p:cNvSpPr>
            <a:spLocks noGrp="1" noRot="1" noChangeAspect="1" noChangeArrowheads="1" noTextEdit="1"/>
          </p:cNvSpPr>
          <p:nvPr>
            <p:ph type="sldImg"/>
          </p:nvPr>
        </p:nvSpPr>
        <p:spPr>
          <a:xfrm>
            <a:off x="381000" y="685800"/>
            <a:ext cx="6096000" cy="3429000"/>
          </a:xfrm>
        </p:spPr>
      </p:sp>
      <p:sp>
        <p:nvSpPr>
          <p:cNvPr id="95236" name="Rectangle 3"/>
          <p:cNvSpPr>
            <a:spLocks noGrp="1" noChangeArrowheads="1"/>
          </p:cNvSpPr>
          <p:nvPr>
            <p:ph type="body" idx="1"/>
          </p:nvPr>
        </p:nvSpPr>
        <p:spPr>
          <a:noFill/>
        </p:spPr>
        <p:txBody>
          <a:bodyPr/>
          <a:lstStyle/>
          <a:p>
            <a:pPr eaLnBrk="1" hangingPunct="1"/>
            <a:endParaRPr 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smtClean="0"/>
              <a:t>This might be because a</a:t>
            </a:r>
            <a:endParaRPr lang="en-US" dirty="0" smtClean="0"/>
          </a:p>
          <a:p>
            <a:r>
              <a:rPr lang="en-US" dirty="0" smtClean="0"/>
              <a:t>large proportion of patients were recruited from</a:t>
            </a:r>
            <a:endParaRPr lang="en-US" dirty="0" smtClean="0"/>
          </a:p>
          <a:p>
            <a:r>
              <a:rPr lang="en-US" dirty="0" smtClean="0"/>
              <a:t>nonacademic hospitals and may not have received</a:t>
            </a:r>
            <a:endParaRPr lang="en-US" dirty="0" smtClean="0"/>
          </a:p>
          <a:p>
            <a:r>
              <a:rPr lang="en-IN" dirty="0" smtClean="0"/>
              <a:t>out-of-hospital rehabilitation after their</a:t>
            </a:r>
            <a:endParaRPr lang="en-IN" dirty="0" smtClean="0"/>
          </a:p>
          <a:p>
            <a:r>
              <a:rPr lang="en-US" dirty="0" smtClean="0"/>
              <a:t>strokes, limiting functional recovery in both</a:t>
            </a:r>
            <a:endParaRPr lang="en-US" dirty="0" smtClean="0"/>
          </a:p>
          <a:p>
            <a:r>
              <a:rPr lang="en-IN" dirty="0" smtClean="0"/>
              <a:t>groups</a:t>
            </a:r>
            <a:endParaRPr lang="en-IN" sz="1050" b="0" i="0" u="none" strike="noStrike" cap="none" dirty="0" smtClean="0">
              <a:solidFill>
                <a:schemeClr val="bg2"/>
              </a:solidFill>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the Systolic Blood Pressure Intervention Trial—</a:t>
            </a:r>
            <a:r>
              <a:rPr lang="en-IN"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SPRINT</a:t>
            </a:r>
            <a:endParaRPr lang="en-IN"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endParaRPr>
          </a:p>
          <a:p>
            <a:r>
              <a:rPr lang="en-US" baseline="0" dirty="0" smtClean="0"/>
              <a:t>SPARCL -</a:t>
            </a:r>
            <a:r>
              <a:rPr lang="en-IN"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The</a:t>
            </a:r>
            <a:endParaRPr lang="en-IN"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Stroke Prevention by Aggressive Reduction in Cholesterol Levels </a:t>
            </a:r>
            <a:r>
              <a:rPr lang="en-IN"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(SPARCL) trial</a:t>
            </a:r>
            <a:endParaRPr lang="en-IN"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endParaRPr>
          </a:p>
          <a:p>
            <a:r>
              <a:rPr lang="en-IN" sz="1100" b="0" i="0" u="none" strike="noStrike" cap="none" baseline="0" dirty="0" err="1" smtClean="0">
                <a:solidFill>
                  <a:srgbClr val="000000"/>
                </a:solidFill>
                <a:latin typeface="Arial" panose="020B0604020202020204"/>
                <a:ea typeface="Arial" panose="020B0604020202020204"/>
                <a:cs typeface="Arial" panose="020B0604020202020204"/>
                <a:sym typeface="Arial" panose="020B0604020202020204"/>
              </a:rPr>
              <a:t>Clopidogrel</a:t>
            </a:r>
            <a:r>
              <a:rPr lang="en-IN"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 versus Aspirin in </a:t>
            </a:r>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Patients at Risk of Ischemic Events (CAPRIE)</a:t>
            </a:r>
            <a:endPar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The Management of </a:t>
            </a:r>
            <a:r>
              <a:rPr lang="en-US" sz="1100" b="0" i="0" u="none" strike="noStrike" cap="none" baseline="0" dirty="0" err="1" smtClean="0">
                <a:solidFill>
                  <a:srgbClr val="000000"/>
                </a:solidFill>
                <a:latin typeface="Arial" panose="020B0604020202020204"/>
                <a:ea typeface="Arial" panose="020B0604020202020204"/>
                <a:cs typeface="Arial" panose="020B0604020202020204"/>
                <a:sym typeface="Arial" panose="020B0604020202020204"/>
              </a:rPr>
              <a:t>Atherothrombosis</a:t>
            </a:r>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 with </a:t>
            </a:r>
            <a:r>
              <a:rPr lang="en-US" sz="1100" b="0" i="0" u="none" strike="noStrike" cap="none" baseline="0" dirty="0" err="1" smtClean="0">
                <a:solidFill>
                  <a:srgbClr val="000000"/>
                </a:solidFill>
                <a:latin typeface="Arial" panose="020B0604020202020204"/>
                <a:ea typeface="Arial" panose="020B0604020202020204"/>
                <a:cs typeface="Arial" panose="020B0604020202020204"/>
                <a:sym typeface="Arial" panose="020B0604020202020204"/>
              </a:rPr>
              <a:t>Clopidogrel</a:t>
            </a:r>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 </a:t>
            </a:r>
            <a:r>
              <a:rPr lang="en-IN"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in High-Risk Patients (MATCH</a:t>
            </a:r>
            <a:endParaRPr lang="en-IN"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1100" b="0" i="0" u="none" strike="noStrike" cap="none" baseline="0" dirty="0" err="1" smtClean="0">
                <a:solidFill>
                  <a:srgbClr val="000000"/>
                </a:solidFill>
                <a:latin typeface="Arial" panose="020B0604020202020204"/>
                <a:ea typeface="Arial" panose="020B0604020202020204"/>
                <a:cs typeface="Arial" panose="020B0604020202020204"/>
                <a:sym typeface="Arial" panose="020B0604020202020204"/>
              </a:rPr>
              <a:t>Clopidogrel</a:t>
            </a:r>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 for High </a:t>
            </a:r>
            <a:r>
              <a:rPr lang="en-US" sz="1100" b="0" i="0" u="none" strike="noStrike" cap="none" baseline="0" dirty="0" err="1" smtClean="0">
                <a:solidFill>
                  <a:srgbClr val="000000"/>
                </a:solidFill>
                <a:latin typeface="Arial" panose="020B0604020202020204"/>
                <a:ea typeface="Arial" panose="020B0604020202020204"/>
                <a:cs typeface="Arial" panose="020B0604020202020204"/>
                <a:sym typeface="Arial" panose="020B0604020202020204"/>
              </a:rPr>
              <a:t>Atherothrombotic</a:t>
            </a:r>
            <a:r>
              <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 Risk and Ischemic Stabilization, Management, and Avoidance (CHARISMA)</a:t>
            </a:r>
            <a:endPar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endParaRPr>
          </a:p>
          <a:p>
            <a:endParaRPr lang="en-US" sz="11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endParaRP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800" b="0" i="0" u="none" strike="noStrike" cap="none" dirty="0" smtClean="0">
                <a:solidFill>
                  <a:schemeClr val="bg2"/>
                </a:solidFill>
                <a:latin typeface="Arial" panose="020B0604020202020204"/>
                <a:ea typeface="Arial" panose="020B0604020202020204"/>
                <a:cs typeface="Arial" panose="020B0604020202020204"/>
                <a:sym typeface="Arial" panose="020B0604020202020204"/>
              </a:rPr>
              <a:t>that allows</a:t>
            </a:r>
            <a:endParaRPr lang="en-US" sz="800" b="0" i="0" u="none" strike="noStrike" cap="none" dirty="0" smtClean="0">
              <a:solidFill>
                <a:schemeClr val="bg2"/>
              </a:solidFill>
              <a:latin typeface="Arial" panose="020B0604020202020204"/>
              <a:ea typeface="Arial" panose="020B0604020202020204"/>
              <a:cs typeface="Arial" panose="020B0604020202020204"/>
              <a:sym typeface="Arial" panose="020B0604020202020204"/>
            </a:endParaRPr>
          </a:p>
          <a:p>
            <a:r>
              <a:rPr lang="en-US" sz="800" b="0" i="0" u="none" strike="noStrike" cap="none" dirty="0" smtClean="0">
                <a:solidFill>
                  <a:schemeClr val="bg2"/>
                </a:solidFill>
                <a:latin typeface="Arial" panose="020B0604020202020204"/>
                <a:ea typeface="Arial" panose="020B0604020202020204"/>
                <a:cs typeface="Arial" panose="020B0604020202020204"/>
                <a:sym typeface="Arial" panose="020B0604020202020204"/>
              </a:rPr>
              <a:t>bleeding time to revert to normal within</a:t>
            </a:r>
            <a:endParaRPr lang="en-US" sz="800" b="0" i="0" u="none" strike="noStrike" cap="none" dirty="0" smtClean="0">
              <a:solidFill>
                <a:schemeClr val="bg2"/>
              </a:solidFill>
              <a:latin typeface="Arial" panose="020B0604020202020204"/>
              <a:ea typeface="Arial" panose="020B0604020202020204"/>
              <a:cs typeface="Arial" panose="020B0604020202020204"/>
              <a:sym typeface="Arial" panose="020B0604020202020204"/>
            </a:endParaRPr>
          </a:p>
          <a:p>
            <a:r>
              <a:rPr lang="en-US" sz="800" b="0" i="0" u="none" strike="noStrike" cap="none" dirty="0" smtClean="0">
                <a:solidFill>
                  <a:schemeClr val="bg2"/>
                </a:solidFill>
                <a:latin typeface="Arial" panose="020B0604020202020204"/>
                <a:ea typeface="Arial" panose="020B0604020202020204"/>
                <a:cs typeface="Arial" panose="020B0604020202020204"/>
                <a:sym typeface="Arial" panose="020B0604020202020204"/>
              </a:rPr>
              <a:t>approximately 3 hours after its administration is</a:t>
            </a:r>
            <a:endParaRPr lang="en-US" sz="800" b="0" i="0" u="none" strike="noStrike" cap="none" dirty="0" smtClean="0">
              <a:solidFill>
                <a:schemeClr val="bg2"/>
              </a:solidFill>
              <a:latin typeface="Arial" panose="020B0604020202020204"/>
              <a:ea typeface="Arial" panose="020B0604020202020204"/>
              <a:cs typeface="Arial" panose="020B0604020202020204"/>
              <a:sym typeface="Arial" panose="020B0604020202020204"/>
            </a:endParaRPr>
          </a:p>
          <a:p>
            <a:r>
              <a:rPr lang="en-IN" sz="800" b="0" i="0" u="none" strike="noStrike" cap="none" dirty="0" smtClean="0">
                <a:solidFill>
                  <a:schemeClr val="bg2"/>
                </a:solidFill>
                <a:latin typeface="Arial" panose="020B0604020202020204"/>
                <a:ea typeface="Arial" panose="020B0604020202020204"/>
                <a:cs typeface="Arial" panose="020B0604020202020204"/>
                <a:sym typeface="Arial" panose="020B0604020202020204"/>
              </a:rPr>
              <a:t>stopped.</a:t>
            </a:r>
            <a:endParaRPr lang="en-IN" sz="800" b="0" i="0" u="none" strike="noStrike" cap="none" dirty="0" smtClean="0">
              <a:solidFill>
                <a:schemeClr val="bg2"/>
              </a:solidFill>
              <a:latin typeface="Arial" panose="020B0604020202020204"/>
              <a:ea typeface="Arial" panose="020B0604020202020204"/>
              <a:cs typeface="Arial" panose="020B0604020202020204"/>
              <a:sym typeface="Arial" panose="020B0604020202020204"/>
            </a:endParaRPr>
          </a:p>
          <a:p>
            <a:endParaRPr lang="en-I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Background and purpose: </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The recanalization rate after intravenous thrombolysis (IVT) is not enough and there is still the possibility of re-occlusion. We aim to investigate the effectiveness and safety of infusing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after IVT.</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Methods: </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We performed a prospective controlled study of 60 patients with acute non-cardiogenic ischemic stroke who were hospitalized in Yantai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Yuhuangding</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Hospital from January 2018 to December 2019. The patients were divided into 2 groups: those who received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for 24 h after IVT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rt</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-PA + T group) and those who did not receive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postprocedural</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intravenous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rt</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-PA group). The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rt</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-PA + T group received low-dose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rt</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-PA (0.6 mg/kg). The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rt</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-PA group received standard dose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rt</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-PA (0.9 mg/kg). The main outcome measure were safety, included the symptomatic intracranial hemorrhage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sICH</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any ICH, severe systemic bleeding, and mortality. The secondary outcome measure is curative efficacy which were evaluated by the 7d-NIHSS score and functional outcomes at 90 days. During hospitalization, the deterioration of neurological function was recorded.</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Results: </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All patients completed the follow-up with complete data, there were 30 patients in each of groups. The general characteristics between the two group patients had no statistically significant differences. Compared with the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rt</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-PA + T group and the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rt</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-PA group, in terms of safety, the rates of the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sICH</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severe systemic bleeding, and mortality in both groups were 0, and there was no statistically significant difference in the rates of any ICH between the two groups (10.0% vs. 3.3%, P = 0.306). In terms of efficacy, the rate of the early neurological deterioration events (END) was no statistical significance (0 vs. 6.6%, P = 0.246). There was no significant difference in the NIHSS score between the two groups before the IVT, and also at 24 h, however, the 7d-NIHSS score was lower in the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rt</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-PA + T group compared with the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rt</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-PA group (2.33 ± 1.85 vs. 4.80 ± 4.02, P = 0.004). At 90 days, 83.3% of patients in the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rt</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-PA + T group had favorable functional outcomes compared with 60.0% of patients in the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rt</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-PA group (P = 0.045).</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Conclusions: </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Low-dose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rt</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-PA combined with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in acute non-cardiogenic ischemic stroke did not increase the risk of ICH, and mortality, and it was associated with neurological improvement.</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endParaRPr lang="en-I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What is known and objective: </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Many patients with acute ischemic stroke (AIS) develop early neurological deterioration (END), leading to disabilities or death. Thus, this study aimed to investigate the efficacy and safety of intravenous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in treating patients with AIS and END who missed the thrombolysis time window.</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Methods: </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A total of 123 AIS-END patients participated in the study between January 2021 and December 2021. Patients were randomized into the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group (n = 63) and the control group (n = 60) based on whether a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injection was administered. The National Institute of Health Stroke Scale (NIHSS) was used to assess neurological function at the 48th hour and on the 7th day after intervention, and the modified Rankin Scale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mRS</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was used to assess neurological recovery 90 days after AIS. Adverse reactions during the intervention were recorded for safety analysis.</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Results and discussion: </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The 7th day NIHSS and 90th day post-AIS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mRS</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scores of the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group were significantly lower than those of the control group (p &lt; 0.05), while the 90th day good prognosis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mRS</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 2) rate of the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group was significantly higher (84.13% vs. 65.00%, p &lt; 0.05). Logistic regression demonstrated a protective effect of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for good prognosis in AIS patients with END (OR = 4.675, 95% CI [1.012-21.605], p &lt; 0.05). No cases of intracranial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haemorrhage</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transformation or death were observed during the treatment in either group.</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What is new and conclusion: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injection exhibited a high safety profile and significantly improved the prognosis of AIS-END patients who missed the intravenous thrombolysis time window.</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endParaRPr lang="en-I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Objective: </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To assess the efficacy and adverse events of intravenous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before endovascular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thrombectomy</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for acute ischemic stroke secondary to large vessel occlusion.</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Design, setting, and participants: </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This investigator-initiated, randomized, double-blind, placebo-controlled trial was implemented at 55 hospitals in China, enrolling 948 patients with stroke and proximal intracranial large vessel occlusion presenting within 24 hours of time last known well. Recruitment took place between October 10, 2018, and October 31, 2021, with final follow-up on January 15, 2022.</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Interventions: </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Participants received intravenous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(n = 463) or placebo (n = 485) prior to endovascular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thrombectomy</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Main outcomes and measures: </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The primary outcome was disability level at 90 days as measured by overall distribution of the modified Rankin Scale scores from 0 (no symptoms) to 6 (death). The primary safety outcome was the incidence of symptomatic intracranial hemorrhage within 48 hours.</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Results: </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Among 948 patients randomized (mean age, 67 years; 391 [41.2%] women), 948 (100%) completed the trial. The median (IQR) 90-day modified Rankin Scale score in the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group vs placebo group was 3 (1-4) vs 3 (1-4). The adjusted common odds ratio for a lower level of disability with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vs placebo was 1.08 (95% CI, 0.86-1.36). Incidence of symptomatic intracranial hemorrhage was 9.7% in the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group vs 6.4% in the placebo group (difference, 3.3% [95% CI, -0.2% to 6.8%]).</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1"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Conclusions and relevance: </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Among patients with large vessel occlusion acute ischemic stroke undergoing endovascular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thrombectomy</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treatment with intravenous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compared with placebo, before endovascular therapy resulted in no significant difference in disability severity at 90 days. The findings do not support use of intravenous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tirofiban</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before endovascular </a:t>
            </a:r>
            <a:r>
              <a:rPr lang="en-US" sz="1100" b="0" i="0" u="none" strike="noStrike" cap="none" dirty="0" err="1" smtClean="0">
                <a:solidFill>
                  <a:srgbClr val="000000"/>
                </a:solidFill>
                <a:effectLst/>
                <a:latin typeface="Arial" panose="020B0604020202020204"/>
                <a:ea typeface="Arial" panose="020B0604020202020204"/>
                <a:cs typeface="Arial" panose="020B0604020202020204"/>
                <a:sym typeface="Arial" panose="020B0604020202020204"/>
              </a:rPr>
              <a:t>thrombectomy</a:t>
            </a:r>
            <a:r>
              <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rPr>
              <a:t> for acute ischemic stroke.</a:t>
            </a:r>
            <a:endParaRPr lang="en-US" sz="1100" b="0" i="0" u="none" strike="noStrike" cap="none" dirty="0" smtClean="0">
              <a:solidFill>
                <a:srgbClr val="000000"/>
              </a:solidFill>
              <a:effectLst/>
              <a:latin typeface="Arial" panose="020B0604020202020204"/>
              <a:ea typeface="Arial" panose="020B0604020202020204"/>
              <a:cs typeface="Arial" panose="020B0604020202020204"/>
              <a:sym typeface="Arial" panose="020B0604020202020204"/>
            </a:endParaRPr>
          </a:p>
          <a:p>
            <a:endParaRPr lang="en-I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rPr>
              <a:t>As a result,</a:t>
            </a:r>
            <a:r>
              <a:rPr lang="en-IN" sz="8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 </a:t>
            </a:r>
            <a:r>
              <a:rPr lang="en-US"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rPr>
              <a:t>there are many patients with recent onset</a:t>
            </a:r>
            <a:r>
              <a:rPr lang="en-US" sz="800" b="0" i="0" u="none" strike="noStrike" cap="none" baseline="0" dirty="0" smtClean="0">
                <a:solidFill>
                  <a:srgbClr val="000000"/>
                </a:solidFill>
                <a:latin typeface="Arial" panose="020B0604020202020204"/>
                <a:ea typeface="Arial" panose="020B0604020202020204"/>
                <a:cs typeface="Arial" panose="020B0604020202020204"/>
                <a:sym typeface="Arial" panose="020B0604020202020204"/>
              </a:rPr>
              <a:t> </a:t>
            </a:r>
            <a:r>
              <a:rPr lang="en-US"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rPr>
              <a:t>or recent progression of acute stroke with stenosis</a:t>
            </a:r>
            <a:endParaRPr lang="en-US"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rPr>
              <a:t>of large or medium-sized vessels or occlusion</a:t>
            </a:r>
            <a:endParaRPr lang="en-US"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rPr>
              <a:t>of penetrating arteries or distal branch vessels,</a:t>
            </a:r>
            <a:endParaRPr lang="en-US"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rPr>
              <a:t>presumed to be due mainly to atherosclerosis,</a:t>
            </a:r>
            <a:endParaRPr lang="en-US"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rPr>
              <a:t>but without large or medium-sized artery occlusion,</a:t>
            </a:r>
            <a:endParaRPr lang="en-US"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rPr>
              <a:t>for whom currently available therapies may</a:t>
            </a:r>
            <a:endParaRPr lang="en-US"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endParaRPr>
          </a:p>
          <a:p>
            <a:r>
              <a:rPr lang="en-IN" sz="8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rPr>
              <a:t>not be appropriate</a:t>
            </a:r>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1675" y="25"/>
            <a:ext cx="9144000" cy="73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11;p2"/>
          <p:cNvGrpSpPr/>
          <p:nvPr/>
        </p:nvGrpSpPr>
        <p:grpSpPr>
          <a:xfrm>
            <a:off x="792392" y="882218"/>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 name="Google Shape;14;p2"/>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lvl1pPr lvl="0" algn="ctr">
              <a:spcBef>
                <a:spcPts val="0"/>
              </a:spcBef>
              <a:spcAft>
                <a:spcPts val="0"/>
              </a:spcAft>
              <a:buSzPts val="4000"/>
              <a:buFont typeface="Arial" panose="020B0604020202020204"/>
              <a:buNone/>
              <a:defRPr sz="4000">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a:spLocks noGrp="1"/>
          </p:cNvSpPr>
          <p:nvPr>
            <p:ph type="subTitle" idx="1"/>
          </p:nvPr>
        </p:nvSpPr>
        <p:spPr>
          <a:xfrm>
            <a:off x="387675" y="1190500"/>
            <a:ext cx="8376300" cy="3685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Font typeface="Georgia" panose="02040502050405020303"/>
              <a:buNone/>
              <a:defRPr sz="2400">
                <a:latin typeface="Georgia" panose="02040502050405020303"/>
                <a:ea typeface="Georgia" panose="02040502050405020303"/>
                <a:cs typeface="Georgia" panose="02040502050405020303"/>
                <a:sym typeface="Georgia" panose="02040502050405020303"/>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pic>
        <p:nvPicPr>
          <p:cNvPr id="16" name="Google Shape;16;p2"/>
          <p:cNvPicPr preferRelativeResize="0"/>
          <p:nvPr/>
        </p:nvPicPr>
        <p:blipFill>
          <a:blip r:embed="rId2"/>
          <a:stretch>
            <a:fillRect/>
          </a:stretch>
        </p:blipFill>
        <p:spPr>
          <a:xfrm>
            <a:off x="0" y="0"/>
            <a:ext cx="682725" cy="682725"/>
          </a:xfrm>
          <a:prstGeom prst="rect">
            <a:avLst/>
          </a:prstGeom>
          <a:noFill/>
          <a:ln>
            <a:noFill/>
          </a:ln>
        </p:spPr>
      </p:pic>
      <p:pic>
        <p:nvPicPr>
          <p:cNvPr id="17" name="Google Shape;17;p2"/>
          <p:cNvPicPr preferRelativeResize="0"/>
          <p:nvPr/>
        </p:nvPicPr>
        <p:blipFill>
          <a:blip r:embed="rId3"/>
          <a:stretch>
            <a:fillRect/>
          </a:stretch>
        </p:blipFill>
        <p:spPr>
          <a:xfrm>
            <a:off x="8399927" y="2"/>
            <a:ext cx="745750" cy="68272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0" name="Google Shape;50;p7"/>
          <p:cNvGrpSpPr/>
          <p:nvPr/>
        </p:nvGrpSpPr>
        <p:grpSpPr>
          <a:xfrm>
            <a:off x="830392" y="1191256"/>
            <a:ext cx="745763" cy="45826"/>
            <a:chOff x="4580561" y="2589004"/>
            <a:chExt cx="1064464" cy="25200"/>
          </a:xfrm>
        </p:grpSpPr>
        <p:sp>
          <p:nvSpPr>
            <p:cNvPr id="51" name="Google Shape;51;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3" name="Google Shape;53;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4" name="Google Shape;54;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p:txBody>
      </p:sp>
      <p:sp>
        <p:nvSpPr>
          <p:cNvPr id="55" name="Google Shape;55;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6"/>
        <p:cNvGrpSpPr/>
        <p:nvPr/>
      </p:nvGrpSpPr>
      <p:grpSpPr>
        <a:xfrm>
          <a:off x="0" y="0"/>
          <a:ext cx="0" cy="0"/>
          <a:chOff x="0" y="0"/>
          <a:chExt cx="0" cy="0"/>
        </a:xfrm>
      </p:grpSpPr>
      <p:grpSp>
        <p:nvGrpSpPr>
          <p:cNvPr id="57" name="Google Shape;57;p8"/>
          <p:cNvGrpSpPr/>
          <p:nvPr/>
        </p:nvGrpSpPr>
        <p:grpSpPr>
          <a:xfrm>
            <a:off x="830392" y="4169130"/>
            <a:ext cx="745763" cy="45826"/>
            <a:chOff x="4580561" y="2589004"/>
            <a:chExt cx="1064464" cy="25200"/>
          </a:xfrm>
        </p:grpSpPr>
        <p:sp>
          <p:nvSpPr>
            <p:cNvPr id="58" name="Google Shape;58;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0" name="Google Shape;60;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1" name="Google Shape;61;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4" name="Google Shape;64;p9"/>
          <p:cNvGrpSpPr/>
          <p:nvPr/>
        </p:nvGrpSpPr>
        <p:grpSpPr>
          <a:xfrm>
            <a:off x="830392" y="1191256"/>
            <a:ext cx="745763" cy="45826"/>
            <a:chOff x="4580561" y="2589004"/>
            <a:chExt cx="1064464" cy="25200"/>
          </a:xfrm>
        </p:grpSpPr>
        <p:sp>
          <p:nvSpPr>
            <p:cNvPr id="65" name="Google Shape;65;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 name="Google Shape;67;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8" name="Google Shape;68;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9" name="Google Shape;69;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p:txBody>
      </p:sp>
      <p:sp>
        <p:nvSpPr>
          <p:cNvPr id="70" name="Google Shape;70;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p:txBody>
      </p:sp>
      <p:sp>
        <p:nvSpPr>
          <p:cNvPr id="73" name="Google Shape;73;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4"/>
        <p:cNvGrpSpPr/>
        <p:nvPr/>
      </p:nvGrpSpPr>
      <p:grpSpPr>
        <a:xfrm>
          <a:off x="0" y="0"/>
          <a:ext cx="0" cy="0"/>
          <a:chOff x="0" y="0"/>
          <a:chExt cx="0" cy="0"/>
        </a:xfrm>
      </p:grpSpPr>
      <p:grpSp>
        <p:nvGrpSpPr>
          <p:cNvPr id="75" name="Google Shape;75;p11"/>
          <p:cNvGrpSpPr/>
          <p:nvPr/>
        </p:nvGrpSpPr>
        <p:grpSpPr>
          <a:xfrm>
            <a:off x="830392" y="4169130"/>
            <a:ext cx="745763" cy="45826"/>
            <a:chOff x="4580561" y="2589004"/>
            <a:chExt cx="1064464" cy="25200"/>
          </a:xfrm>
        </p:grpSpPr>
        <p:sp>
          <p:nvSpPr>
            <p:cNvPr id="76" name="Google Shape;76;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8" name="Google Shape;78;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9" name="Google Shape;79;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p:txBody>
      </p:sp>
      <p:sp>
        <p:nvSpPr>
          <p:cNvPr id="80" name="Google Shape;80;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81"/>
        <p:cNvGrpSpPr/>
        <p:nvPr/>
      </p:nvGrpSpPr>
      <p:grpSpPr>
        <a:xfrm>
          <a:off x="0" y="0"/>
          <a:ext cx="0" cy="0"/>
          <a:chOff x="0" y="0"/>
          <a:chExt cx="0" cy="0"/>
        </a:xfrm>
      </p:grpSpPr>
      <p:sp>
        <p:nvSpPr>
          <p:cNvPr id="82" name="Google Shape;82;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5BEED2D-A8D6-4CEE-8087-6771087D9D2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79065-699F-419D-975E-222B7DE649F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panose="020F0502020204030203"/>
              <a:buChar char="●"/>
              <a:defRPr sz="1300">
                <a:solidFill>
                  <a:schemeClr val="accent1"/>
                </a:solidFill>
                <a:latin typeface="Lato" panose="020F0502020204030203"/>
                <a:ea typeface="Lato" panose="020F0502020204030203"/>
                <a:cs typeface="Lato" panose="020F0502020204030203"/>
                <a:sym typeface="Lato" panose="020F0502020204030203"/>
              </a:defRPr>
            </a:lvl1pPr>
            <a:lvl2pPr marL="914400" lvl="1"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2pPr>
            <a:lvl3pPr marL="1371600" lvl="2"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3pPr>
            <a:lvl4pPr marL="1828800" lvl="3"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4pPr>
            <a:lvl5pPr marL="2286000" lvl="4"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5pPr>
            <a:lvl6pPr marL="2743200" lvl="5"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6pPr>
            <a:lvl7pPr marL="3200400" lvl="6"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7pPr>
            <a:lvl8pPr marL="3657600" lvl="7"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8pPr>
            <a:lvl9pPr marL="4114800" lvl="8"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9pPr>
          </a:lstStyle>
          <a:p>
            <a:endParaRPr dirty="0"/>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panose="020F0502020204030203"/>
                <a:ea typeface="Lato" panose="020F0502020204030203"/>
                <a:cs typeface="Lato" panose="020F0502020204030203"/>
                <a:sym typeface="Lato" panose="020F0502020204030203"/>
              </a:defRPr>
            </a:lvl1pPr>
            <a:lvl2pPr lvl="1" algn="r">
              <a:buNone/>
              <a:defRPr sz="1000">
                <a:solidFill>
                  <a:schemeClr val="accent1"/>
                </a:solidFill>
                <a:latin typeface="Lato" panose="020F0502020204030203"/>
                <a:ea typeface="Lato" panose="020F0502020204030203"/>
                <a:cs typeface="Lato" panose="020F0502020204030203"/>
                <a:sym typeface="Lato" panose="020F0502020204030203"/>
              </a:defRPr>
            </a:lvl2pPr>
            <a:lvl3pPr lvl="2" algn="r">
              <a:buNone/>
              <a:defRPr sz="1000">
                <a:solidFill>
                  <a:schemeClr val="accent1"/>
                </a:solidFill>
                <a:latin typeface="Lato" panose="020F0502020204030203"/>
                <a:ea typeface="Lato" panose="020F0502020204030203"/>
                <a:cs typeface="Lato" panose="020F0502020204030203"/>
                <a:sym typeface="Lato" panose="020F0502020204030203"/>
              </a:defRPr>
            </a:lvl3pPr>
            <a:lvl4pPr lvl="3" algn="r">
              <a:buNone/>
              <a:defRPr sz="1000">
                <a:solidFill>
                  <a:schemeClr val="accent1"/>
                </a:solidFill>
                <a:latin typeface="Lato" panose="020F0502020204030203"/>
                <a:ea typeface="Lato" panose="020F0502020204030203"/>
                <a:cs typeface="Lato" panose="020F0502020204030203"/>
                <a:sym typeface="Lato" panose="020F0502020204030203"/>
              </a:defRPr>
            </a:lvl4pPr>
            <a:lvl5pPr lvl="4" algn="r">
              <a:buNone/>
              <a:defRPr sz="1000">
                <a:solidFill>
                  <a:schemeClr val="accent1"/>
                </a:solidFill>
                <a:latin typeface="Lato" panose="020F0502020204030203"/>
                <a:ea typeface="Lato" panose="020F0502020204030203"/>
                <a:cs typeface="Lato" panose="020F0502020204030203"/>
                <a:sym typeface="Lato" panose="020F0502020204030203"/>
              </a:defRPr>
            </a:lvl5pPr>
            <a:lvl6pPr lvl="5" algn="r">
              <a:buNone/>
              <a:defRPr sz="1000">
                <a:solidFill>
                  <a:schemeClr val="accent1"/>
                </a:solidFill>
                <a:latin typeface="Lato" panose="020F0502020204030203"/>
                <a:ea typeface="Lato" panose="020F0502020204030203"/>
                <a:cs typeface="Lato" panose="020F0502020204030203"/>
                <a:sym typeface="Lato" panose="020F0502020204030203"/>
              </a:defRPr>
            </a:lvl6pPr>
            <a:lvl7pPr lvl="6" algn="r">
              <a:buNone/>
              <a:defRPr sz="1000">
                <a:solidFill>
                  <a:schemeClr val="accent1"/>
                </a:solidFill>
                <a:latin typeface="Lato" panose="020F0502020204030203"/>
                <a:ea typeface="Lato" panose="020F0502020204030203"/>
                <a:cs typeface="Lato" panose="020F0502020204030203"/>
                <a:sym typeface="Lato" panose="020F0502020204030203"/>
              </a:defRPr>
            </a:lvl7pPr>
            <a:lvl8pPr lvl="7" algn="r">
              <a:buNone/>
              <a:defRPr sz="1000">
                <a:solidFill>
                  <a:schemeClr val="accent1"/>
                </a:solidFill>
                <a:latin typeface="Lato" panose="020F0502020204030203"/>
                <a:ea typeface="Lato" panose="020F0502020204030203"/>
                <a:cs typeface="Lato" panose="020F0502020204030203"/>
                <a:sym typeface="Lato" panose="020F0502020204030203"/>
              </a:defRPr>
            </a:lvl8pPr>
            <a:lvl9pPr lvl="8" algn="r">
              <a:buNone/>
              <a:defRPr sz="1000">
                <a:solidFill>
                  <a:schemeClr val="accent1"/>
                </a:solidFill>
                <a:latin typeface="Lato" panose="020F0502020204030203"/>
                <a:ea typeface="Lato" panose="020F0502020204030203"/>
                <a:cs typeface="Lato" panose="020F0502020204030203"/>
                <a:sym typeface="Lato" panose="020F0502020204030203"/>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dirty="0">
                <a:latin typeface="+mj-lt"/>
              </a:rPr>
              <a:t>JOURNAL CLUB</a:t>
            </a:r>
            <a:endParaRPr dirty="0">
              <a:latin typeface="+mj-lt"/>
            </a:endParaRPr>
          </a:p>
        </p:txBody>
      </p:sp>
      <p:sp>
        <p:nvSpPr>
          <p:cNvPr id="88" name="Google Shape;88;p13"/>
          <p:cNvSpPr txBox="1"/>
          <p:nvPr/>
        </p:nvSpPr>
        <p:spPr>
          <a:xfrm>
            <a:off x="277085" y="3011165"/>
            <a:ext cx="34968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dirty="0">
                <a:latin typeface="+mj-lt"/>
                <a:ea typeface="Georgia" panose="02040502050405020303"/>
                <a:cs typeface="Georgia" panose="02040502050405020303"/>
                <a:sym typeface="Georgia" panose="02040502050405020303"/>
              </a:rPr>
              <a:t>PRESENTER:</a:t>
            </a:r>
            <a:endParaRPr sz="2000" dirty="0">
              <a:latin typeface="+mj-lt"/>
              <a:ea typeface="Georgia" panose="02040502050405020303"/>
              <a:cs typeface="Georgia" panose="02040502050405020303"/>
              <a:sym typeface="Georgia" panose="02040502050405020303"/>
            </a:endParaRPr>
          </a:p>
          <a:p>
            <a:pPr marL="0" lvl="0" indent="0" algn="l" rtl="0">
              <a:spcBef>
                <a:spcPts val="0"/>
              </a:spcBef>
              <a:spcAft>
                <a:spcPts val="0"/>
              </a:spcAft>
              <a:buNone/>
            </a:pPr>
            <a:r>
              <a:rPr lang="en-GB" sz="2000" dirty="0" smtClean="0">
                <a:latin typeface="+mj-lt"/>
                <a:ea typeface="Georgia" panose="02040502050405020303"/>
                <a:cs typeface="Georgia" panose="02040502050405020303"/>
                <a:sym typeface="Georgia" panose="02040502050405020303"/>
              </a:rPr>
              <a:t>Dr SAI SUMANTH</a:t>
            </a:r>
            <a:endParaRPr lang="en-GB" sz="2000" dirty="0">
              <a:latin typeface="+mj-lt"/>
              <a:ea typeface="Georgia" panose="02040502050405020303"/>
              <a:cs typeface="Georgia" panose="02040502050405020303"/>
              <a:sym typeface="Georgia" panose="02040502050405020303"/>
            </a:endParaRPr>
          </a:p>
          <a:p>
            <a:pPr marL="0" lvl="0" indent="0" algn="l" rtl="0">
              <a:spcBef>
                <a:spcPts val="0"/>
              </a:spcBef>
              <a:spcAft>
                <a:spcPts val="0"/>
              </a:spcAft>
              <a:buNone/>
            </a:pPr>
            <a:r>
              <a:rPr lang="en-GB" sz="2000" dirty="0">
                <a:latin typeface="+mj-lt"/>
                <a:ea typeface="Georgia" panose="02040502050405020303"/>
                <a:cs typeface="Georgia" panose="02040502050405020303"/>
                <a:sym typeface="Georgia" panose="02040502050405020303"/>
              </a:rPr>
              <a:t>RESIDENT, INT MEDICINE</a:t>
            </a:r>
            <a:endParaRPr sz="2000" dirty="0">
              <a:latin typeface="+mj-lt"/>
              <a:ea typeface="Georgia" panose="02040502050405020303"/>
              <a:cs typeface="Georgia" panose="02040502050405020303"/>
              <a:sym typeface="Georgia" panose="02040502050405020303"/>
            </a:endParaRPr>
          </a:p>
        </p:txBody>
      </p:sp>
      <p:sp>
        <p:nvSpPr>
          <p:cNvPr id="89" name="Google Shape;89;p13"/>
          <p:cNvSpPr txBox="1"/>
          <p:nvPr/>
        </p:nvSpPr>
        <p:spPr>
          <a:xfrm>
            <a:off x="5191932" y="3011165"/>
            <a:ext cx="3738710"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dirty="0">
                <a:latin typeface="+mj-lt"/>
                <a:ea typeface="Georgia" panose="02040502050405020303"/>
                <a:cs typeface="Georgia" panose="02040502050405020303"/>
                <a:sym typeface="Georgia" panose="02040502050405020303"/>
              </a:rPr>
              <a:t>MODERATOR:</a:t>
            </a:r>
            <a:endParaRPr sz="2000" dirty="0">
              <a:latin typeface="+mj-lt"/>
              <a:ea typeface="Georgia" panose="02040502050405020303"/>
              <a:cs typeface="Georgia" panose="02040502050405020303"/>
              <a:sym typeface="Georgia" panose="02040502050405020303"/>
            </a:endParaRPr>
          </a:p>
          <a:p>
            <a:pPr marL="0" lvl="0" indent="0" algn="l" rtl="0">
              <a:spcBef>
                <a:spcPts val="0"/>
              </a:spcBef>
              <a:spcAft>
                <a:spcPts val="0"/>
              </a:spcAft>
              <a:buNone/>
            </a:pPr>
            <a:r>
              <a:rPr lang="en-GB" sz="2000" dirty="0" smtClean="0">
                <a:latin typeface="+mj-lt"/>
                <a:ea typeface="Georgia" panose="02040502050405020303"/>
                <a:cs typeface="Georgia" panose="02040502050405020303"/>
                <a:sym typeface="Georgia" panose="02040502050405020303"/>
              </a:rPr>
              <a:t>WG CDR ROHIT VASHISHT </a:t>
            </a:r>
            <a:endParaRPr lang="en-GB" sz="2000" dirty="0" smtClean="0">
              <a:latin typeface="+mj-lt"/>
              <a:ea typeface="Georgia" panose="02040502050405020303"/>
              <a:cs typeface="Georgia" panose="02040502050405020303"/>
              <a:sym typeface="Georgia" panose="02040502050405020303"/>
            </a:endParaRPr>
          </a:p>
          <a:p>
            <a:pPr marL="0" lvl="0" indent="0" algn="l" rtl="0">
              <a:spcBef>
                <a:spcPts val="0"/>
              </a:spcBef>
              <a:spcAft>
                <a:spcPts val="0"/>
              </a:spcAft>
              <a:buNone/>
            </a:pPr>
            <a:r>
              <a:rPr lang="en-GB" sz="2000" dirty="0" smtClean="0">
                <a:latin typeface="+mj-lt"/>
                <a:ea typeface="Georgia" panose="02040502050405020303"/>
                <a:cs typeface="Georgia" panose="02040502050405020303"/>
                <a:sym typeface="Georgia" panose="02040502050405020303"/>
              </a:rPr>
              <a:t>INFECTIOUS DISEASE SPECIALIST</a:t>
            </a:r>
            <a:endParaRPr lang="en-GB" sz="2000" dirty="0">
              <a:latin typeface="+mj-lt"/>
              <a:ea typeface="Georgia" panose="02040502050405020303"/>
              <a:cs typeface="Georgia" panose="02040502050405020303"/>
              <a:sym typeface="Georgia" panose="02040502050405020303"/>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a:xfrm>
            <a:off x="387675" y="927100"/>
            <a:ext cx="8376300" cy="4127500"/>
          </a:xfrm>
        </p:spPr>
        <p:txBody>
          <a:bodyPr>
            <a:normAutofit fontScale="25000" lnSpcReduction="20000"/>
          </a:bodyPr>
          <a:lstStyle/>
          <a:p>
            <a:pPr indent="-457200"/>
            <a:r>
              <a:rPr lang="en-IN" sz="7400" b="1" dirty="0" smtClean="0">
                <a:latin typeface="+mn-lt"/>
              </a:rPr>
              <a:t>     </a:t>
            </a:r>
            <a:endParaRPr lang="en-IN" sz="7400" b="1" dirty="0" smtClean="0">
              <a:latin typeface="+mn-lt"/>
            </a:endParaRPr>
          </a:p>
          <a:p>
            <a:pPr indent="-457200"/>
            <a:r>
              <a:rPr lang="en-IN" sz="7400" b="1" dirty="0">
                <a:latin typeface="+mn-lt"/>
              </a:rPr>
              <a:t> </a:t>
            </a:r>
            <a:r>
              <a:rPr lang="en-IN" sz="7400" b="1" dirty="0" smtClean="0">
                <a:latin typeface="+mn-lt"/>
              </a:rPr>
              <a:t>      </a:t>
            </a:r>
            <a:r>
              <a:rPr lang="en-IN" sz="7400" b="1" dirty="0" smtClean="0">
                <a:solidFill>
                  <a:schemeClr val="bg2"/>
                </a:solidFill>
                <a:latin typeface="+mn-lt"/>
              </a:rPr>
              <a:t>Effect </a:t>
            </a:r>
            <a:r>
              <a:rPr lang="en-IN" sz="7400" b="1" dirty="0">
                <a:solidFill>
                  <a:schemeClr val="bg2"/>
                </a:solidFill>
                <a:latin typeface="+mn-lt"/>
              </a:rPr>
              <a:t>of Intravenous </a:t>
            </a:r>
            <a:r>
              <a:rPr lang="en-IN" sz="7400" b="1" dirty="0" err="1">
                <a:solidFill>
                  <a:schemeClr val="bg2"/>
                </a:solidFill>
                <a:latin typeface="+mn-lt"/>
              </a:rPr>
              <a:t>Tirofiban</a:t>
            </a:r>
            <a:r>
              <a:rPr lang="en-IN" sz="7400" b="1" dirty="0">
                <a:solidFill>
                  <a:schemeClr val="bg2"/>
                </a:solidFill>
                <a:latin typeface="+mn-lt"/>
              </a:rPr>
              <a:t> vs Placebo Before Endovascular </a:t>
            </a:r>
            <a:r>
              <a:rPr lang="en-IN" sz="7400" b="1" dirty="0" err="1">
                <a:solidFill>
                  <a:schemeClr val="bg2"/>
                </a:solidFill>
                <a:latin typeface="+mn-lt"/>
              </a:rPr>
              <a:t>Thrombectomy</a:t>
            </a:r>
            <a:r>
              <a:rPr lang="en-IN" sz="7400" b="1" dirty="0">
                <a:solidFill>
                  <a:schemeClr val="bg2"/>
                </a:solidFill>
                <a:latin typeface="+mn-lt"/>
              </a:rPr>
              <a:t> on Functional Outcomes in Large Vessel Occlusion Stroke: The RESCUE BT Randomized Clinical Trial</a:t>
            </a:r>
            <a:endParaRPr lang="en-IN" sz="7400" b="1" dirty="0">
              <a:solidFill>
                <a:schemeClr val="bg2"/>
              </a:solidFill>
              <a:latin typeface="+mn-lt"/>
            </a:endParaRPr>
          </a:p>
          <a:p>
            <a:endParaRPr lang="en-IN" sz="3800" dirty="0" smtClean="0"/>
          </a:p>
          <a:p>
            <a:r>
              <a:rPr lang="en-US" sz="3800" dirty="0" smtClean="0"/>
              <a:t> </a:t>
            </a:r>
            <a:endParaRPr lang="en-IN" sz="3800" dirty="0"/>
          </a:p>
          <a:p>
            <a:r>
              <a:rPr lang="en-IN" sz="4300" dirty="0" smtClean="0"/>
              <a:t>         </a:t>
            </a:r>
            <a:r>
              <a:rPr lang="en-IN" sz="6400" dirty="0" smtClean="0"/>
              <a:t>RESCUE </a:t>
            </a:r>
            <a:r>
              <a:rPr lang="en-IN" sz="6400" dirty="0"/>
              <a:t>BT Trial Investigators; </a:t>
            </a:r>
            <a:r>
              <a:rPr lang="en-IN" sz="6400" dirty="0" err="1"/>
              <a:t>Qiu</a:t>
            </a:r>
            <a:r>
              <a:rPr lang="en-IN" sz="6400" dirty="0"/>
              <a:t> Z, Li F, Sang H, Luo W, Liu S, Liu W, </a:t>
            </a:r>
            <a:r>
              <a:rPr lang="en-IN" sz="6400" dirty="0" err="1"/>
              <a:t>Guo</a:t>
            </a:r>
            <a:r>
              <a:rPr lang="en-IN" sz="6400" dirty="0"/>
              <a:t> Z, Li H, Sun D, Huang W, Zhang M, Zhang M, Dai W, Zhou P, Deng W, Zhou Z, Huang X, Lei B, Li J, Yuan Z, Song B, Miao J, Liu S, </a:t>
            </a:r>
            <a:r>
              <a:rPr lang="en-IN" sz="6400" dirty="0" err="1"/>
              <a:t>Jin</a:t>
            </a:r>
            <a:r>
              <a:rPr lang="en-IN" sz="6400" dirty="0"/>
              <a:t> Z, Zeng G, Zeng H, Yuan J, Wen C, Yu Y, Yuan G, Wu </a:t>
            </a:r>
            <a:r>
              <a:rPr lang="en-IN" sz="6400" dirty="0" smtClean="0"/>
              <a:t>The </a:t>
            </a:r>
            <a:r>
              <a:rPr lang="en-IN" sz="6400" dirty="0"/>
              <a:t>RESCUE BT Randomized Clinical Trial. JAMA</a:t>
            </a:r>
            <a:r>
              <a:rPr lang="en-IN" sz="6400" b="1" dirty="0"/>
              <a:t>. 2022 Aug </a:t>
            </a:r>
            <a:r>
              <a:rPr lang="en-IN" sz="6400" dirty="0"/>
              <a:t>9;328(6):543-553. </a:t>
            </a:r>
            <a:r>
              <a:rPr lang="en-IN" sz="6400" dirty="0" err="1"/>
              <a:t>doi</a:t>
            </a:r>
            <a:r>
              <a:rPr lang="en-IN" sz="6400" dirty="0"/>
              <a:t>: 10.1001/jama.2022.12584. PMID: 35943471; PMCID: PMC9364124</a:t>
            </a:r>
            <a:r>
              <a:rPr lang="en-IN" sz="6400" dirty="0" smtClean="0"/>
              <a:t>.</a:t>
            </a:r>
            <a:endParaRPr lang="en-US" sz="7200" dirty="0">
              <a:latin typeface="+mn-lt"/>
            </a:endParaRPr>
          </a:p>
          <a:p>
            <a:endParaRPr lang="en-US" sz="7200" dirty="0">
              <a:latin typeface="+mn-lt"/>
            </a:endParaRPr>
          </a:p>
          <a:p>
            <a:r>
              <a:rPr lang="en-US" sz="7200" dirty="0" smtClean="0">
                <a:solidFill>
                  <a:srgbClr val="000000"/>
                </a:solidFill>
                <a:latin typeface="Arial" panose="020B0604020202020204"/>
                <a:ea typeface="Arial" panose="020B0604020202020204"/>
                <a:cs typeface="Arial" panose="020B0604020202020204"/>
                <a:sym typeface="Arial" panose="020B0604020202020204"/>
              </a:rPr>
              <a:t>     Treatment </a:t>
            </a:r>
            <a:r>
              <a:rPr lang="en-US" sz="7200" dirty="0">
                <a:solidFill>
                  <a:srgbClr val="000000"/>
                </a:solidFill>
                <a:latin typeface="Arial" panose="020B0604020202020204"/>
                <a:ea typeface="Arial" panose="020B0604020202020204"/>
                <a:cs typeface="Arial" panose="020B0604020202020204"/>
                <a:sym typeface="Arial" panose="020B0604020202020204"/>
              </a:rPr>
              <a:t>with intravenous </a:t>
            </a:r>
            <a:r>
              <a:rPr lang="en-US" sz="7200" dirty="0" err="1">
                <a:solidFill>
                  <a:srgbClr val="000000"/>
                </a:solidFill>
                <a:latin typeface="Arial" panose="020B0604020202020204"/>
                <a:ea typeface="Arial" panose="020B0604020202020204"/>
                <a:cs typeface="Arial" panose="020B0604020202020204"/>
                <a:sym typeface="Arial" panose="020B0604020202020204"/>
              </a:rPr>
              <a:t>tirofiban</a:t>
            </a:r>
            <a:r>
              <a:rPr lang="en-US" sz="7200" dirty="0">
                <a:solidFill>
                  <a:srgbClr val="000000"/>
                </a:solidFill>
                <a:latin typeface="Arial" panose="020B0604020202020204"/>
                <a:ea typeface="Arial" panose="020B0604020202020204"/>
                <a:cs typeface="Arial" panose="020B0604020202020204"/>
                <a:sym typeface="Arial" panose="020B0604020202020204"/>
              </a:rPr>
              <a:t>, compared with placebo, before endovascular therapy resulted in no significant difference in disability severity at 90 days. The findings do not support use of intravenous </a:t>
            </a:r>
            <a:r>
              <a:rPr lang="en-US" sz="7200" dirty="0" err="1">
                <a:solidFill>
                  <a:srgbClr val="000000"/>
                </a:solidFill>
                <a:latin typeface="Arial" panose="020B0604020202020204"/>
                <a:ea typeface="Arial" panose="020B0604020202020204"/>
                <a:cs typeface="Arial" panose="020B0604020202020204"/>
                <a:sym typeface="Arial" panose="020B0604020202020204"/>
              </a:rPr>
              <a:t>tirofiban</a:t>
            </a:r>
            <a:r>
              <a:rPr lang="en-US" sz="7200" dirty="0">
                <a:solidFill>
                  <a:srgbClr val="000000"/>
                </a:solidFill>
                <a:latin typeface="Arial" panose="020B0604020202020204"/>
                <a:ea typeface="Arial" panose="020B0604020202020204"/>
                <a:cs typeface="Arial" panose="020B0604020202020204"/>
                <a:sym typeface="Arial" panose="020B0604020202020204"/>
              </a:rPr>
              <a:t> before endovascular </a:t>
            </a:r>
            <a:r>
              <a:rPr lang="en-US" sz="7200" dirty="0" err="1">
                <a:solidFill>
                  <a:srgbClr val="000000"/>
                </a:solidFill>
                <a:latin typeface="Arial" panose="020B0604020202020204"/>
                <a:ea typeface="Arial" panose="020B0604020202020204"/>
                <a:cs typeface="Arial" panose="020B0604020202020204"/>
                <a:sym typeface="Arial" panose="020B0604020202020204"/>
              </a:rPr>
              <a:t>thrombectomy</a:t>
            </a:r>
            <a:r>
              <a:rPr lang="en-US" sz="7200" dirty="0">
                <a:solidFill>
                  <a:srgbClr val="000000"/>
                </a:solidFill>
                <a:latin typeface="Arial" panose="020B0604020202020204"/>
                <a:ea typeface="Arial" panose="020B0604020202020204"/>
                <a:cs typeface="Arial" panose="020B0604020202020204"/>
                <a:sym typeface="Arial" panose="020B0604020202020204"/>
              </a:rPr>
              <a:t> for acute ischemic </a:t>
            </a:r>
            <a:r>
              <a:rPr lang="en-US" sz="7200" dirty="0" smtClean="0">
                <a:solidFill>
                  <a:srgbClr val="000000"/>
                </a:solidFill>
                <a:latin typeface="Arial" panose="020B0604020202020204"/>
                <a:ea typeface="Arial" panose="020B0604020202020204"/>
                <a:cs typeface="Arial" panose="020B0604020202020204"/>
                <a:sym typeface="Arial" panose="020B0604020202020204"/>
              </a:rPr>
              <a:t>stroke.</a:t>
            </a:r>
            <a:endParaRPr lang="en-US" sz="7200"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7200" dirty="0">
                <a:solidFill>
                  <a:srgbClr val="000000"/>
                </a:solidFill>
                <a:latin typeface="Arial" panose="020B0604020202020204"/>
                <a:ea typeface="Arial" panose="020B0604020202020204"/>
                <a:cs typeface="Arial" panose="020B0604020202020204"/>
                <a:sym typeface="Arial" panose="020B0604020202020204"/>
              </a:rPr>
              <a:t> </a:t>
            </a:r>
            <a:r>
              <a:rPr lang="en-US" sz="7200" dirty="0" smtClean="0">
                <a:solidFill>
                  <a:srgbClr val="000000"/>
                </a:solidFill>
                <a:latin typeface="Arial" panose="020B0604020202020204"/>
                <a:ea typeface="Arial" panose="020B0604020202020204"/>
                <a:cs typeface="Arial" panose="020B0604020202020204"/>
                <a:sym typeface="Arial" panose="020B0604020202020204"/>
              </a:rPr>
              <a:t>    </a:t>
            </a:r>
            <a:endParaRPr lang="en-US" sz="7200" dirty="0" smtClean="0">
              <a:solidFill>
                <a:srgbClr val="000000"/>
              </a:solidFill>
              <a:latin typeface="Arial" panose="020B0604020202020204"/>
              <a:ea typeface="Arial" panose="020B0604020202020204"/>
              <a:cs typeface="Arial" panose="020B0604020202020204"/>
              <a:sym typeface="Arial" panose="020B0604020202020204"/>
            </a:endParaRPr>
          </a:p>
          <a:p>
            <a:r>
              <a:rPr lang="en-US" sz="7200" dirty="0">
                <a:solidFill>
                  <a:srgbClr val="000000"/>
                </a:solidFill>
                <a:latin typeface="Arial" panose="020B0604020202020204"/>
                <a:ea typeface="Arial" panose="020B0604020202020204"/>
                <a:cs typeface="Arial" panose="020B0604020202020204"/>
                <a:sym typeface="Arial" panose="020B0604020202020204"/>
              </a:rPr>
              <a:t> </a:t>
            </a:r>
            <a:r>
              <a:rPr lang="en-US" sz="7200" dirty="0" smtClean="0">
                <a:solidFill>
                  <a:srgbClr val="000000"/>
                </a:solidFill>
                <a:latin typeface="Arial" panose="020B0604020202020204"/>
                <a:ea typeface="Arial" panose="020B0604020202020204"/>
                <a:cs typeface="Arial" panose="020B0604020202020204"/>
                <a:sym typeface="Arial" panose="020B0604020202020204"/>
              </a:rPr>
              <a:t>    Incidence </a:t>
            </a:r>
            <a:r>
              <a:rPr lang="en-US" sz="7200" dirty="0">
                <a:solidFill>
                  <a:srgbClr val="000000"/>
                </a:solidFill>
                <a:latin typeface="Arial" panose="020B0604020202020204"/>
                <a:ea typeface="Arial" panose="020B0604020202020204"/>
                <a:cs typeface="Arial" panose="020B0604020202020204"/>
                <a:sym typeface="Arial" panose="020B0604020202020204"/>
              </a:rPr>
              <a:t>of symptomatic intracranial hemorrhage was 9.7% in the </a:t>
            </a:r>
            <a:r>
              <a:rPr lang="en-US" sz="7200" dirty="0" err="1">
                <a:solidFill>
                  <a:srgbClr val="000000"/>
                </a:solidFill>
                <a:latin typeface="Arial" panose="020B0604020202020204"/>
                <a:ea typeface="Arial" panose="020B0604020202020204"/>
                <a:cs typeface="Arial" panose="020B0604020202020204"/>
                <a:sym typeface="Arial" panose="020B0604020202020204"/>
              </a:rPr>
              <a:t>tirofiban</a:t>
            </a:r>
            <a:r>
              <a:rPr lang="en-US" sz="7200" dirty="0">
                <a:solidFill>
                  <a:srgbClr val="000000"/>
                </a:solidFill>
                <a:latin typeface="Arial" panose="020B0604020202020204"/>
                <a:ea typeface="Arial" panose="020B0604020202020204"/>
                <a:cs typeface="Arial" panose="020B0604020202020204"/>
                <a:sym typeface="Arial" panose="020B0604020202020204"/>
              </a:rPr>
              <a:t> group vs 6.4% in the placebo group </a:t>
            </a:r>
            <a:endParaRPr lang="en-US" sz="7200" dirty="0">
              <a:solidFill>
                <a:srgbClr val="000000"/>
              </a:solidFill>
              <a:latin typeface="Arial" panose="020B0604020202020204"/>
              <a:ea typeface="Arial" panose="020B0604020202020204"/>
              <a:cs typeface="Arial" panose="020B0604020202020204"/>
              <a:sym typeface="Arial" panose="020B0604020202020204"/>
            </a:endParaRPr>
          </a:p>
          <a:p>
            <a:r>
              <a:rPr lang="en-US" sz="5500" b="1" dirty="0">
                <a:latin typeface="+mn-lt"/>
              </a:rPr>
              <a:t> </a:t>
            </a:r>
            <a:endParaRPr lang="en-US" sz="5500" dirty="0" smtClean="0">
              <a:latin typeface="+mn-lt"/>
            </a:endParaRPr>
          </a:p>
          <a:p>
            <a:endParaRPr lang="en-US" dirty="0">
              <a:latin typeface="+mn-lt"/>
            </a:endParaRPr>
          </a:p>
          <a:p>
            <a:endParaRPr lang="en-US" dirty="0" smtClean="0">
              <a:latin typeface="+mn-lt"/>
            </a:endParaRPr>
          </a:p>
          <a:p>
            <a:endParaRPr lang="en-IN"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normAutofit/>
          </a:bodyPr>
          <a:lstStyle/>
          <a:p>
            <a:r>
              <a:rPr lang="en-IN" b="1" dirty="0" smtClean="0">
                <a:solidFill>
                  <a:schemeClr val="bg2"/>
                </a:solidFill>
                <a:latin typeface="+mn-lt"/>
              </a:rPr>
              <a:t>    Association </a:t>
            </a:r>
            <a:r>
              <a:rPr lang="en-IN" b="1" dirty="0">
                <a:solidFill>
                  <a:schemeClr val="bg2"/>
                </a:solidFill>
                <a:latin typeface="+mn-lt"/>
              </a:rPr>
              <a:t>between intravenous </a:t>
            </a:r>
            <a:r>
              <a:rPr lang="en-IN" b="1" dirty="0" err="1">
                <a:solidFill>
                  <a:schemeClr val="bg2"/>
                </a:solidFill>
                <a:latin typeface="+mn-lt"/>
              </a:rPr>
              <a:t>tirofiban</a:t>
            </a:r>
            <a:r>
              <a:rPr lang="en-IN" b="1" dirty="0">
                <a:solidFill>
                  <a:schemeClr val="bg2"/>
                </a:solidFill>
                <a:latin typeface="+mn-lt"/>
              </a:rPr>
              <a:t> and intracranial </a:t>
            </a:r>
            <a:r>
              <a:rPr lang="en-IN" b="1" dirty="0" err="1">
                <a:solidFill>
                  <a:schemeClr val="bg2"/>
                </a:solidFill>
                <a:latin typeface="+mn-lt"/>
              </a:rPr>
              <a:t>hemorrhage</a:t>
            </a:r>
            <a:r>
              <a:rPr lang="en-IN" b="1" dirty="0">
                <a:solidFill>
                  <a:schemeClr val="bg2"/>
                </a:solidFill>
                <a:latin typeface="+mn-lt"/>
              </a:rPr>
              <a:t> in acute large vessel occlusion stroke: insight from the RESCUE BT randomized placebo-controlled </a:t>
            </a:r>
            <a:r>
              <a:rPr lang="en-IN" b="1" dirty="0" smtClean="0">
                <a:solidFill>
                  <a:schemeClr val="bg2"/>
                </a:solidFill>
                <a:latin typeface="+mn-lt"/>
              </a:rPr>
              <a:t>trial</a:t>
            </a:r>
            <a:endParaRPr lang="en-IN" b="1" dirty="0" smtClean="0">
              <a:solidFill>
                <a:schemeClr val="bg2"/>
              </a:solidFill>
              <a:latin typeface="+mn-lt"/>
            </a:endParaRPr>
          </a:p>
          <a:p>
            <a:endParaRPr lang="en-US" b="1" dirty="0">
              <a:latin typeface="+mn-lt"/>
            </a:endParaRPr>
          </a:p>
          <a:p>
            <a:endParaRPr lang="en-US" sz="1800" b="1" dirty="0">
              <a:latin typeface="+mn-lt"/>
            </a:endParaRPr>
          </a:p>
          <a:p>
            <a:r>
              <a:rPr lang="en-US" sz="1800" dirty="0" smtClean="0">
                <a:latin typeface="+mn-lt"/>
              </a:rPr>
              <a:t>    </a:t>
            </a:r>
            <a:r>
              <a:rPr lang="en-US" sz="1800" dirty="0" smtClean="0">
                <a:solidFill>
                  <a:schemeClr val="bg2"/>
                </a:solidFill>
                <a:latin typeface="+mn-lt"/>
              </a:rPr>
              <a:t>In </a:t>
            </a:r>
            <a:r>
              <a:rPr lang="en-US" sz="1800" dirty="0">
                <a:solidFill>
                  <a:schemeClr val="bg2"/>
                </a:solidFill>
                <a:latin typeface="+mn-lt"/>
              </a:rPr>
              <a:t>patients with acute large vessel occlusion stroke, intravenous </a:t>
            </a:r>
            <a:r>
              <a:rPr lang="en-US" sz="1800" dirty="0" err="1">
                <a:solidFill>
                  <a:schemeClr val="bg2"/>
                </a:solidFill>
                <a:latin typeface="+mn-lt"/>
              </a:rPr>
              <a:t>tirofiban</a:t>
            </a:r>
            <a:r>
              <a:rPr lang="en-US" sz="1800" dirty="0">
                <a:solidFill>
                  <a:schemeClr val="bg2"/>
                </a:solidFill>
                <a:latin typeface="+mn-lt"/>
              </a:rPr>
              <a:t> before EVT within 24 h of time from last known well is not associated with increased risk of SICH. Patients who are older, have more severe neurological deficits, or with </a:t>
            </a:r>
            <a:r>
              <a:rPr lang="en-US" sz="1800" dirty="0" err="1">
                <a:solidFill>
                  <a:schemeClr val="bg2"/>
                </a:solidFill>
                <a:latin typeface="+mn-lt"/>
              </a:rPr>
              <a:t>cardioembolism</a:t>
            </a:r>
            <a:r>
              <a:rPr lang="en-US" sz="1800" dirty="0">
                <a:solidFill>
                  <a:schemeClr val="bg2"/>
                </a:solidFill>
                <a:latin typeface="+mn-lt"/>
              </a:rPr>
              <a:t> are at higher risk of SICH with intravenous </a:t>
            </a:r>
            <a:r>
              <a:rPr lang="en-US" sz="1800" dirty="0" err="1">
                <a:solidFill>
                  <a:schemeClr val="bg2"/>
                </a:solidFill>
                <a:latin typeface="+mn-lt"/>
              </a:rPr>
              <a:t>tirofiban</a:t>
            </a:r>
            <a:r>
              <a:rPr lang="en-US" sz="1800" dirty="0">
                <a:solidFill>
                  <a:schemeClr val="bg2"/>
                </a:solidFill>
                <a:latin typeface="+mn-lt"/>
              </a:rPr>
              <a:t>.</a:t>
            </a:r>
            <a:endParaRPr lang="en-US" sz="1800" dirty="0">
              <a:solidFill>
                <a:schemeClr val="bg2"/>
              </a:solidFill>
              <a:latin typeface="+mn-lt"/>
            </a:endParaRPr>
          </a:p>
          <a:p>
            <a:endParaRPr lang="en-IN" b="1" dirty="0">
              <a:latin typeface="+mn-lt"/>
            </a:endParaRPr>
          </a:p>
          <a:p>
            <a:endParaRPr lang="en-IN"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normAutofit fontScale="92500"/>
          </a:bodyPr>
          <a:lstStyle/>
          <a:p>
            <a:r>
              <a:rPr lang="en-US" sz="2600" dirty="0" smtClean="0">
                <a:latin typeface="+mj-lt"/>
              </a:rPr>
              <a:t>  </a:t>
            </a:r>
            <a:r>
              <a:rPr lang="en-US" sz="2600" b="1" dirty="0" smtClean="0">
                <a:latin typeface="+mj-lt"/>
              </a:rPr>
              <a:t>  </a:t>
            </a:r>
            <a:r>
              <a:rPr lang="en-US" sz="2600" b="1" dirty="0" smtClean="0">
                <a:solidFill>
                  <a:schemeClr val="bg2"/>
                </a:solidFill>
                <a:latin typeface="+mj-lt"/>
              </a:rPr>
              <a:t>Efficacy </a:t>
            </a:r>
            <a:r>
              <a:rPr lang="en-US" sz="2600" b="1" dirty="0">
                <a:solidFill>
                  <a:schemeClr val="bg2"/>
                </a:solidFill>
                <a:latin typeface="+mj-lt"/>
              </a:rPr>
              <a:t>and Safety of </a:t>
            </a:r>
            <a:r>
              <a:rPr lang="en-US" sz="2600" b="1" dirty="0" err="1">
                <a:solidFill>
                  <a:schemeClr val="bg2"/>
                </a:solidFill>
                <a:latin typeface="+mj-lt"/>
              </a:rPr>
              <a:t>Tirofiban</a:t>
            </a:r>
            <a:r>
              <a:rPr lang="en-US" sz="2600" b="1" dirty="0">
                <a:solidFill>
                  <a:schemeClr val="bg2"/>
                </a:solidFill>
                <a:latin typeface="+mj-lt"/>
              </a:rPr>
              <a:t> in Clinical Patients With Acute Ischemic </a:t>
            </a:r>
            <a:r>
              <a:rPr lang="en-US" sz="2600" b="1" dirty="0" smtClean="0">
                <a:solidFill>
                  <a:schemeClr val="bg2"/>
                </a:solidFill>
                <a:latin typeface="+mj-lt"/>
              </a:rPr>
              <a:t>Stroke – ESCAPIST Trial </a:t>
            </a:r>
            <a:endParaRPr lang="en-US" sz="2600" b="1" dirty="0" smtClean="0">
              <a:solidFill>
                <a:schemeClr val="bg2"/>
              </a:solidFill>
              <a:latin typeface="+mj-lt"/>
            </a:endParaRPr>
          </a:p>
          <a:p>
            <a:endParaRPr lang="en-IN" sz="1400" dirty="0" smtClean="0">
              <a:latin typeface="+mn-lt"/>
            </a:endParaRPr>
          </a:p>
          <a:p>
            <a:r>
              <a:rPr lang="en-IN" sz="1400" dirty="0" smtClean="0">
                <a:latin typeface="+mn-lt"/>
              </a:rPr>
              <a:t>Han </a:t>
            </a:r>
            <a:r>
              <a:rPr lang="en-IN" sz="1400" dirty="0">
                <a:latin typeface="+mn-lt"/>
              </a:rPr>
              <a:t>B, Ma T, Liu Z, Wu Y, Tan W, Sun S, Li X, Shao C, Tang D, Sun J. Efficacy and Safety of </a:t>
            </a:r>
            <a:r>
              <a:rPr lang="en-IN" sz="1400" dirty="0" err="1">
                <a:latin typeface="+mn-lt"/>
              </a:rPr>
              <a:t>Tirofiban</a:t>
            </a:r>
            <a:r>
              <a:rPr lang="en-IN" sz="1400" dirty="0">
                <a:latin typeface="+mn-lt"/>
              </a:rPr>
              <a:t> in Clinical Patients With Acute Ischemic Stroke. Front Neurol. 2022 Feb 8;12:785836. </a:t>
            </a:r>
            <a:r>
              <a:rPr lang="en-IN" sz="1400" dirty="0" err="1">
                <a:latin typeface="+mn-lt"/>
              </a:rPr>
              <a:t>doi</a:t>
            </a:r>
            <a:r>
              <a:rPr lang="en-IN" sz="1400" dirty="0">
                <a:latin typeface="+mn-lt"/>
              </a:rPr>
              <a:t>: 10.3389/fneur.2021.785836. PMID: 35211073; PMCID: PMC8860815.</a:t>
            </a:r>
            <a:endParaRPr lang="en-US" sz="1400" dirty="0">
              <a:latin typeface="+mn-lt"/>
            </a:endParaRPr>
          </a:p>
          <a:p>
            <a:endParaRPr lang="en-US" dirty="0">
              <a:latin typeface="+mn-lt"/>
            </a:endParaRPr>
          </a:p>
          <a:p>
            <a:pPr marL="488950" indent="-342900">
              <a:buFont typeface="Arial" panose="020B0604020202020204" pitchFamily="34" charset="0"/>
              <a:buChar char="•"/>
            </a:pPr>
            <a:r>
              <a:rPr lang="en-IN" sz="1600" dirty="0">
                <a:solidFill>
                  <a:schemeClr val="bg2"/>
                </a:solidFill>
                <a:latin typeface="+mn-lt"/>
              </a:rPr>
              <a:t>M</a:t>
            </a:r>
            <a:r>
              <a:rPr lang="en-IN" sz="1600" dirty="0" smtClean="0">
                <a:solidFill>
                  <a:schemeClr val="bg2"/>
                </a:solidFill>
                <a:latin typeface="+mn-lt"/>
              </a:rPr>
              <a:t>ild-to-moderate stroke  NIHSS 4- 15</a:t>
            </a:r>
            <a:endParaRPr lang="en-IN" sz="1600" dirty="0" smtClean="0">
              <a:solidFill>
                <a:schemeClr val="bg2"/>
              </a:solidFill>
              <a:latin typeface="+mn-lt"/>
            </a:endParaRPr>
          </a:p>
          <a:p>
            <a:pPr marL="488950" indent="-342900">
              <a:buFont typeface="Arial" panose="020B0604020202020204" pitchFamily="34" charset="0"/>
              <a:buChar char="•"/>
            </a:pPr>
            <a:r>
              <a:rPr lang="en-US" sz="1600" dirty="0" err="1" smtClean="0">
                <a:solidFill>
                  <a:schemeClr val="bg2"/>
                </a:solidFill>
                <a:latin typeface="+mn-lt"/>
              </a:rPr>
              <a:t>Cardioembolic</a:t>
            </a:r>
            <a:r>
              <a:rPr lang="en-US" sz="1600" dirty="0" smtClean="0">
                <a:solidFill>
                  <a:schemeClr val="bg2"/>
                </a:solidFill>
                <a:latin typeface="+mn-lt"/>
              </a:rPr>
              <a:t> stroke excluded</a:t>
            </a:r>
            <a:endParaRPr lang="en-US" sz="1600" dirty="0" smtClean="0">
              <a:solidFill>
                <a:schemeClr val="bg2"/>
              </a:solidFill>
              <a:latin typeface="+mn-lt"/>
            </a:endParaRPr>
          </a:p>
          <a:p>
            <a:pPr marL="488950" indent="-342900">
              <a:buFont typeface="Arial" panose="020B0604020202020204" pitchFamily="34" charset="0"/>
              <a:buChar char="•"/>
            </a:pPr>
            <a:r>
              <a:rPr lang="en-US" sz="1600" dirty="0" smtClean="0">
                <a:solidFill>
                  <a:schemeClr val="bg2"/>
                </a:solidFill>
                <a:latin typeface="+mn-lt"/>
              </a:rPr>
              <a:t>&lt; 12 </a:t>
            </a:r>
            <a:r>
              <a:rPr lang="en-US" sz="1600" dirty="0" err="1" smtClean="0">
                <a:solidFill>
                  <a:schemeClr val="bg2"/>
                </a:solidFill>
                <a:latin typeface="+mn-lt"/>
              </a:rPr>
              <a:t>hrs</a:t>
            </a:r>
            <a:r>
              <a:rPr lang="en-US" sz="1600" dirty="0" smtClean="0">
                <a:solidFill>
                  <a:schemeClr val="bg2"/>
                </a:solidFill>
                <a:latin typeface="+mn-lt"/>
              </a:rPr>
              <a:t> of onset</a:t>
            </a:r>
            <a:endParaRPr lang="en-US" sz="1600" dirty="0" smtClean="0">
              <a:solidFill>
                <a:schemeClr val="bg2"/>
              </a:solidFill>
              <a:latin typeface="+mn-lt"/>
            </a:endParaRPr>
          </a:p>
          <a:p>
            <a:endParaRPr lang="en-US" sz="1900" dirty="0" smtClean="0">
              <a:solidFill>
                <a:schemeClr val="bg2"/>
              </a:solidFill>
              <a:latin typeface="+mn-lt"/>
            </a:endParaRPr>
          </a:p>
          <a:p>
            <a:r>
              <a:rPr lang="en-US" sz="1900" dirty="0" smtClean="0">
                <a:solidFill>
                  <a:schemeClr val="bg2"/>
                </a:solidFill>
                <a:latin typeface="+mn-lt"/>
              </a:rPr>
              <a:t>    </a:t>
            </a:r>
            <a:r>
              <a:rPr lang="en-US" sz="1900" b="1" dirty="0" err="1" smtClean="0">
                <a:solidFill>
                  <a:schemeClr val="bg2"/>
                </a:solidFill>
                <a:latin typeface="+mn-lt"/>
              </a:rPr>
              <a:t>Tirofiban</a:t>
            </a:r>
            <a:r>
              <a:rPr lang="en-US" sz="1900" b="1" dirty="0" smtClean="0">
                <a:solidFill>
                  <a:schemeClr val="bg2"/>
                </a:solidFill>
                <a:latin typeface="+mn-lt"/>
              </a:rPr>
              <a:t> was safe </a:t>
            </a:r>
            <a:r>
              <a:rPr lang="en-US" sz="1900" b="1" dirty="0">
                <a:solidFill>
                  <a:schemeClr val="bg2"/>
                </a:solidFill>
                <a:latin typeface="+mn-lt"/>
              </a:rPr>
              <a:t>and effective and might be a remedial treatment for patients with AIS who did not receive recanalization </a:t>
            </a:r>
            <a:r>
              <a:rPr lang="en-US" sz="1900" b="1" dirty="0" smtClean="0">
                <a:solidFill>
                  <a:schemeClr val="bg2"/>
                </a:solidFill>
                <a:latin typeface="+mn-lt"/>
              </a:rPr>
              <a:t>treatments</a:t>
            </a:r>
            <a:endParaRPr lang="en-IN" sz="1900" b="1" dirty="0">
              <a:solidFill>
                <a:schemeClr val="bg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a:p>
        </p:txBody>
      </p:sp>
      <p:pic>
        <p:nvPicPr>
          <p:cNvPr id="4" name="Picture 3"/>
          <p:cNvPicPr>
            <a:picLocks noChangeAspect="1"/>
          </p:cNvPicPr>
          <p:nvPr/>
        </p:nvPicPr>
        <p:blipFill>
          <a:blip r:embed="rId1"/>
          <a:stretch>
            <a:fillRect/>
          </a:stretch>
        </p:blipFill>
        <p:spPr>
          <a:xfrm>
            <a:off x="-1" y="0"/>
            <a:ext cx="9252783" cy="5143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j-lt"/>
              </a:rPr>
              <a:t>RESCUE BT 2 TRIAL</a:t>
            </a:r>
            <a:endParaRPr lang="en-US" dirty="0">
              <a:latin typeface="+mj-lt"/>
            </a:endParaRPr>
          </a:p>
        </p:txBody>
      </p:sp>
      <p:sp>
        <p:nvSpPr>
          <p:cNvPr id="4" name="Subtitle 3"/>
          <p:cNvSpPr>
            <a:spLocks noGrp="1"/>
          </p:cNvSpPr>
          <p:nvPr>
            <p:ph type="subTitle" idx="1"/>
          </p:nvPr>
        </p:nvSpPr>
        <p:spPr/>
        <p:txBody>
          <a:bodyPr/>
          <a:lstStyle/>
          <a:p>
            <a:r>
              <a:rPr lang="en-US" dirty="0">
                <a:solidFill>
                  <a:schemeClr val="bg2"/>
                </a:solidFill>
                <a:latin typeface="+mn-lt"/>
              </a:rPr>
              <a:t>T</a:t>
            </a:r>
            <a:r>
              <a:rPr lang="en-US" dirty="0" smtClean="0">
                <a:solidFill>
                  <a:schemeClr val="bg2"/>
                </a:solidFill>
                <a:latin typeface="+mn-lt"/>
              </a:rPr>
              <a:t>he </a:t>
            </a:r>
            <a:r>
              <a:rPr lang="en-US" dirty="0">
                <a:solidFill>
                  <a:schemeClr val="bg2"/>
                </a:solidFill>
                <a:latin typeface="+mn-lt"/>
              </a:rPr>
              <a:t>brief </a:t>
            </a:r>
            <a:r>
              <a:rPr lang="en-US" b="1" dirty="0">
                <a:solidFill>
                  <a:schemeClr val="bg2"/>
                </a:solidFill>
                <a:latin typeface="+mn-lt"/>
              </a:rPr>
              <a:t>window of time </a:t>
            </a:r>
            <a:r>
              <a:rPr lang="en-US" dirty="0">
                <a:solidFill>
                  <a:schemeClr val="bg2"/>
                </a:solidFill>
                <a:latin typeface="+mn-lt"/>
              </a:rPr>
              <a:t>for successful</a:t>
            </a:r>
            <a:endParaRPr lang="en-US" dirty="0">
              <a:solidFill>
                <a:schemeClr val="bg2"/>
              </a:solidFill>
              <a:latin typeface="+mn-lt"/>
            </a:endParaRPr>
          </a:p>
          <a:p>
            <a:r>
              <a:rPr lang="en-US" dirty="0">
                <a:solidFill>
                  <a:schemeClr val="bg2"/>
                </a:solidFill>
                <a:latin typeface="+mn-lt"/>
              </a:rPr>
              <a:t>intervention after stroke onset and</a:t>
            </a:r>
            <a:endParaRPr lang="en-US" dirty="0">
              <a:solidFill>
                <a:schemeClr val="bg2"/>
              </a:solidFill>
              <a:latin typeface="+mn-lt"/>
            </a:endParaRPr>
          </a:p>
          <a:p>
            <a:r>
              <a:rPr lang="en-US" dirty="0">
                <a:solidFill>
                  <a:schemeClr val="bg2"/>
                </a:solidFill>
                <a:latin typeface="+mn-lt"/>
              </a:rPr>
              <a:t>the contraindications to treatment </a:t>
            </a:r>
            <a:r>
              <a:rPr lang="en-US" b="1" dirty="0">
                <a:solidFill>
                  <a:schemeClr val="bg2"/>
                </a:solidFill>
                <a:latin typeface="+mn-lt"/>
              </a:rPr>
              <a:t>limit</a:t>
            </a:r>
            <a:endParaRPr lang="en-US" b="1" dirty="0">
              <a:solidFill>
                <a:schemeClr val="bg2"/>
              </a:solidFill>
              <a:latin typeface="+mn-lt"/>
            </a:endParaRPr>
          </a:p>
          <a:p>
            <a:r>
              <a:rPr lang="en-US" dirty="0">
                <a:solidFill>
                  <a:schemeClr val="bg2"/>
                </a:solidFill>
                <a:latin typeface="+mn-lt"/>
              </a:rPr>
              <a:t>the use of intravenous thrombolysis (IVT</a:t>
            </a:r>
            <a:r>
              <a:rPr lang="en-US" dirty="0" smtClean="0">
                <a:solidFill>
                  <a:schemeClr val="bg2"/>
                </a:solidFill>
                <a:latin typeface="+mn-lt"/>
              </a:rPr>
              <a:t>)</a:t>
            </a:r>
            <a:endParaRPr lang="en-US" dirty="0" smtClean="0">
              <a:solidFill>
                <a:schemeClr val="bg2"/>
              </a:solidFill>
              <a:latin typeface="+mn-lt"/>
            </a:endParaRPr>
          </a:p>
          <a:p>
            <a:endParaRPr lang="en-US" dirty="0">
              <a:solidFill>
                <a:schemeClr val="bg2"/>
              </a:solidFill>
              <a:latin typeface="+mn-lt"/>
            </a:endParaRPr>
          </a:p>
          <a:p>
            <a:r>
              <a:rPr lang="en-IN" dirty="0">
                <a:solidFill>
                  <a:schemeClr val="bg2"/>
                </a:solidFill>
                <a:latin typeface="+mn-lt"/>
              </a:rPr>
              <a:t>E</a:t>
            </a:r>
            <a:r>
              <a:rPr lang="en-IN" dirty="0" smtClean="0">
                <a:solidFill>
                  <a:schemeClr val="bg2"/>
                </a:solidFill>
                <a:latin typeface="+mn-lt"/>
              </a:rPr>
              <a:t>ndovascular </a:t>
            </a:r>
            <a:r>
              <a:rPr lang="en-IN" dirty="0" err="1">
                <a:solidFill>
                  <a:schemeClr val="bg2"/>
                </a:solidFill>
                <a:latin typeface="+mn-lt"/>
              </a:rPr>
              <a:t>thrombectomy</a:t>
            </a:r>
            <a:r>
              <a:rPr lang="en-IN" dirty="0">
                <a:solidFill>
                  <a:schemeClr val="bg2"/>
                </a:solidFill>
                <a:latin typeface="+mn-lt"/>
              </a:rPr>
              <a:t> (EVT)</a:t>
            </a:r>
            <a:endParaRPr lang="en-IN" dirty="0">
              <a:solidFill>
                <a:schemeClr val="bg2"/>
              </a:solidFill>
              <a:latin typeface="+mn-lt"/>
            </a:endParaRPr>
          </a:p>
          <a:p>
            <a:r>
              <a:rPr lang="en-US" dirty="0">
                <a:solidFill>
                  <a:schemeClr val="bg2"/>
                </a:solidFill>
                <a:latin typeface="+mn-lt"/>
              </a:rPr>
              <a:t>is </a:t>
            </a:r>
            <a:r>
              <a:rPr lang="en-US" b="1" dirty="0">
                <a:solidFill>
                  <a:schemeClr val="bg2"/>
                </a:solidFill>
                <a:latin typeface="+mn-lt"/>
              </a:rPr>
              <a:t>effective mainly </a:t>
            </a:r>
            <a:r>
              <a:rPr lang="en-US" dirty="0">
                <a:solidFill>
                  <a:schemeClr val="bg2"/>
                </a:solidFill>
                <a:latin typeface="+mn-lt"/>
              </a:rPr>
              <a:t>for strokes due to the occlusion</a:t>
            </a:r>
            <a:endParaRPr lang="en-US" dirty="0">
              <a:solidFill>
                <a:schemeClr val="bg2"/>
              </a:solidFill>
              <a:latin typeface="+mn-lt"/>
            </a:endParaRPr>
          </a:p>
          <a:p>
            <a:r>
              <a:rPr lang="en-US" dirty="0">
                <a:solidFill>
                  <a:schemeClr val="bg2"/>
                </a:solidFill>
                <a:latin typeface="+mn-lt"/>
              </a:rPr>
              <a:t>of large or medium-sized vessels</a:t>
            </a:r>
            <a:endParaRPr lang="en-IN" dirty="0">
              <a:solidFill>
                <a:schemeClr val="bg2"/>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normAutofit fontScale="92500"/>
          </a:bodyPr>
          <a:lstStyle/>
          <a:p>
            <a:pPr marL="488950" indent="-342900">
              <a:buFont typeface="Arial" panose="020B0604020202020204" pitchFamily="34" charset="0"/>
              <a:buChar char="•"/>
            </a:pPr>
            <a:r>
              <a:rPr lang="en-US" dirty="0">
                <a:solidFill>
                  <a:schemeClr val="bg2"/>
                </a:solidFill>
                <a:latin typeface="+mn-lt"/>
              </a:rPr>
              <a:t>W</a:t>
            </a:r>
            <a:r>
              <a:rPr lang="en-US" dirty="0" smtClean="0">
                <a:solidFill>
                  <a:schemeClr val="bg2"/>
                </a:solidFill>
                <a:latin typeface="+mn-lt"/>
              </a:rPr>
              <a:t>ho </a:t>
            </a:r>
            <a:r>
              <a:rPr lang="en-US" dirty="0">
                <a:solidFill>
                  <a:schemeClr val="bg2"/>
                </a:solidFill>
                <a:latin typeface="+mn-lt"/>
              </a:rPr>
              <a:t>present </a:t>
            </a:r>
            <a:r>
              <a:rPr lang="en-US" b="1" dirty="0">
                <a:solidFill>
                  <a:schemeClr val="bg2"/>
                </a:solidFill>
                <a:latin typeface="+mn-lt"/>
              </a:rPr>
              <a:t>within </a:t>
            </a:r>
            <a:r>
              <a:rPr lang="en-US" b="1" dirty="0" smtClean="0">
                <a:solidFill>
                  <a:schemeClr val="bg2"/>
                </a:solidFill>
                <a:latin typeface="+mn-lt"/>
              </a:rPr>
              <a:t>24 hours </a:t>
            </a:r>
            <a:r>
              <a:rPr lang="en-US" dirty="0">
                <a:solidFill>
                  <a:schemeClr val="bg2"/>
                </a:solidFill>
                <a:latin typeface="+mn-lt"/>
              </a:rPr>
              <a:t>after stroke onset but are </a:t>
            </a:r>
            <a:r>
              <a:rPr lang="en-US" b="1" dirty="0">
                <a:solidFill>
                  <a:schemeClr val="bg2"/>
                </a:solidFill>
                <a:latin typeface="+mn-lt"/>
              </a:rPr>
              <a:t>ineligible</a:t>
            </a:r>
            <a:r>
              <a:rPr lang="en-US" dirty="0">
                <a:solidFill>
                  <a:schemeClr val="bg2"/>
                </a:solidFill>
                <a:latin typeface="+mn-lt"/>
              </a:rPr>
              <a:t> </a:t>
            </a:r>
            <a:r>
              <a:rPr lang="en-US" dirty="0" smtClean="0">
                <a:solidFill>
                  <a:schemeClr val="bg2"/>
                </a:solidFill>
                <a:latin typeface="+mn-lt"/>
              </a:rPr>
              <a:t>for </a:t>
            </a:r>
            <a:r>
              <a:rPr lang="en-IN" dirty="0" smtClean="0">
                <a:solidFill>
                  <a:schemeClr val="bg2"/>
                </a:solidFill>
                <a:latin typeface="+mn-lt"/>
              </a:rPr>
              <a:t>intravenous </a:t>
            </a:r>
            <a:r>
              <a:rPr lang="en-IN" dirty="0">
                <a:solidFill>
                  <a:schemeClr val="bg2"/>
                </a:solidFill>
                <a:latin typeface="+mn-lt"/>
              </a:rPr>
              <a:t>or endovascular reperfusion </a:t>
            </a:r>
            <a:r>
              <a:rPr lang="en-IN" dirty="0" smtClean="0">
                <a:solidFill>
                  <a:schemeClr val="bg2"/>
                </a:solidFill>
                <a:latin typeface="+mn-lt"/>
              </a:rPr>
              <a:t>therapy</a:t>
            </a:r>
            <a:endParaRPr lang="en-IN" dirty="0" smtClean="0">
              <a:solidFill>
                <a:schemeClr val="bg2"/>
              </a:solidFill>
              <a:latin typeface="+mn-lt"/>
            </a:endParaRPr>
          </a:p>
          <a:p>
            <a:endParaRPr lang="en-IN" dirty="0" smtClean="0">
              <a:solidFill>
                <a:schemeClr val="bg2"/>
              </a:solidFill>
              <a:latin typeface="+mn-lt"/>
            </a:endParaRPr>
          </a:p>
          <a:p>
            <a:pPr marL="488950" indent="-342900">
              <a:buFont typeface="Arial" panose="020B0604020202020204" pitchFamily="34" charset="0"/>
              <a:buChar char="•"/>
            </a:pPr>
            <a:r>
              <a:rPr lang="en-US" dirty="0">
                <a:solidFill>
                  <a:schemeClr val="bg2"/>
                </a:solidFill>
                <a:latin typeface="+mn-lt"/>
              </a:rPr>
              <a:t>W</a:t>
            </a:r>
            <a:r>
              <a:rPr lang="en-US" dirty="0" smtClean="0">
                <a:solidFill>
                  <a:schemeClr val="bg2"/>
                </a:solidFill>
                <a:latin typeface="+mn-lt"/>
              </a:rPr>
              <a:t>ho </a:t>
            </a:r>
            <a:r>
              <a:rPr lang="en-US" b="1" dirty="0" smtClean="0">
                <a:solidFill>
                  <a:schemeClr val="bg2"/>
                </a:solidFill>
                <a:latin typeface="+mn-lt"/>
              </a:rPr>
              <a:t>have not </a:t>
            </a:r>
            <a:r>
              <a:rPr lang="en-US" b="1" dirty="0">
                <a:solidFill>
                  <a:schemeClr val="bg2"/>
                </a:solidFill>
                <a:latin typeface="+mn-lt"/>
              </a:rPr>
              <a:t>been treated </a:t>
            </a:r>
            <a:r>
              <a:rPr lang="en-US" dirty="0">
                <a:solidFill>
                  <a:schemeClr val="bg2"/>
                </a:solidFill>
                <a:latin typeface="+mn-lt"/>
              </a:rPr>
              <a:t>with reperfusion therapies </a:t>
            </a:r>
            <a:r>
              <a:rPr lang="en-US" dirty="0" smtClean="0">
                <a:solidFill>
                  <a:schemeClr val="bg2"/>
                </a:solidFill>
                <a:latin typeface="+mn-lt"/>
              </a:rPr>
              <a:t>because they </a:t>
            </a:r>
            <a:r>
              <a:rPr lang="en-US" dirty="0">
                <a:solidFill>
                  <a:schemeClr val="bg2"/>
                </a:solidFill>
                <a:latin typeface="+mn-lt"/>
              </a:rPr>
              <a:t>have </a:t>
            </a:r>
            <a:r>
              <a:rPr lang="en-US" b="1" dirty="0">
                <a:solidFill>
                  <a:schemeClr val="bg2"/>
                </a:solidFill>
                <a:latin typeface="+mn-lt"/>
              </a:rPr>
              <a:t>patent proximal cerebral </a:t>
            </a:r>
            <a:r>
              <a:rPr lang="en-US" dirty="0" smtClean="0">
                <a:solidFill>
                  <a:schemeClr val="bg2"/>
                </a:solidFill>
                <a:latin typeface="+mn-lt"/>
              </a:rPr>
              <a:t>vessels but </a:t>
            </a:r>
            <a:r>
              <a:rPr lang="en-US" dirty="0">
                <a:solidFill>
                  <a:schemeClr val="bg2"/>
                </a:solidFill>
                <a:latin typeface="+mn-lt"/>
              </a:rPr>
              <a:t>have </a:t>
            </a:r>
            <a:r>
              <a:rPr lang="en-US" b="1" dirty="0">
                <a:solidFill>
                  <a:schemeClr val="bg2"/>
                </a:solidFill>
                <a:latin typeface="+mn-lt"/>
              </a:rPr>
              <a:t>progression</a:t>
            </a:r>
            <a:r>
              <a:rPr lang="en-US" dirty="0">
                <a:solidFill>
                  <a:schemeClr val="bg2"/>
                </a:solidFill>
                <a:latin typeface="+mn-lt"/>
              </a:rPr>
              <a:t> of stroke symptoms 24 </a:t>
            </a:r>
            <a:r>
              <a:rPr lang="en-US" dirty="0" smtClean="0">
                <a:solidFill>
                  <a:schemeClr val="bg2"/>
                </a:solidFill>
                <a:latin typeface="+mn-lt"/>
              </a:rPr>
              <a:t>to </a:t>
            </a:r>
            <a:r>
              <a:rPr lang="en-IN" dirty="0" smtClean="0">
                <a:solidFill>
                  <a:schemeClr val="bg2"/>
                </a:solidFill>
                <a:latin typeface="+mn-lt"/>
              </a:rPr>
              <a:t>96 </a:t>
            </a:r>
            <a:r>
              <a:rPr lang="en-IN" dirty="0">
                <a:solidFill>
                  <a:schemeClr val="bg2"/>
                </a:solidFill>
                <a:latin typeface="+mn-lt"/>
              </a:rPr>
              <a:t>hours after </a:t>
            </a:r>
            <a:r>
              <a:rPr lang="en-IN" dirty="0" smtClean="0">
                <a:solidFill>
                  <a:schemeClr val="bg2"/>
                </a:solidFill>
                <a:latin typeface="+mn-lt"/>
              </a:rPr>
              <a:t>onset</a:t>
            </a:r>
            <a:endParaRPr lang="en-IN" dirty="0" smtClean="0">
              <a:solidFill>
                <a:schemeClr val="bg2"/>
              </a:solidFill>
              <a:latin typeface="+mn-lt"/>
            </a:endParaRPr>
          </a:p>
          <a:p>
            <a:endParaRPr lang="en-IN" dirty="0" smtClean="0">
              <a:solidFill>
                <a:schemeClr val="bg2"/>
              </a:solidFill>
              <a:latin typeface="+mn-lt"/>
            </a:endParaRPr>
          </a:p>
          <a:p>
            <a:pPr marL="488950" indent="-342900">
              <a:buFont typeface="Arial" panose="020B0604020202020204" pitchFamily="34" charset="0"/>
              <a:buChar char="•"/>
            </a:pPr>
            <a:r>
              <a:rPr lang="en-US" dirty="0">
                <a:solidFill>
                  <a:schemeClr val="bg2"/>
                </a:solidFill>
                <a:latin typeface="+mn-lt"/>
              </a:rPr>
              <a:t>W</a:t>
            </a:r>
            <a:r>
              <a:rPr lang="en-US" dirty="0" smtClean="0">
                <a:solidFill>
                  <a:schemeClr val="bg2"/>
                </a:solidFill>
                <a:latin typeface="+mn-lt"/>
              </a:rPr>
              <a:t>ho </a:t>
            </a:r>
            <a:r>
              <a:rPr lang="en-US" b="1" dirty="0">
                <a:solidFill>
                  <a:schemeClr val="bg2"/>
                </a:solidFill>
                <a:latin typeface="+mn-lt"/>
              </a:rPr>
              <a:t>receive </a:t>
            </a:r>
            <a:r>
              <a:rPr lang="en-US" b="1" dirty="0" smtClean="0">
                <a:solidFill>
                  <a:schemeClr val="bg2"/>
                </a:solidFill>
                <a:latin typeface="+mn-lt"/>
              </a:rPr>
              <a:t>IVT</a:t>
            </a:r>
            <a:r>
              <a:rPr lang="en-US" dirty="0" smtClean="0">
                <a:solidFill>
                  <a:schemeClr val="bg2"/>
                </a:solidFill>
                <a:latin typeface="+mn-lt"/>
              </a:rPr>
              <a:t> but </a:t>
            </a:r>
            <a:r>
              <a:rPr lang="en-US" dirty="0">
                <a:solidFill>
                  <a:schemeClr val="bg2"/>
                </a:solidFill>
                <a:latin typeface="+mn-lt"/>
              </a:rPr>
              <a:t>have early </a:t>
            </a:r>
            <a:r>
              <a:rPr lang="en-US" dirty="0" smtClean="0">
                <a:solidFill>
                  <a:schemeClr val="bg2"/>
                </a:solidFill>
                <a:latin typeface="+mn-lt"/>
              </a:rPr>
              <a:t>neurologic deterioration </a:t>
            </a:r>
            <a:r>
              <a:rPr lang="en-US" dirty="0">
                <a:solidFill>
                  <a:schemeClr val="bg2"/>
                </a:solidFill>
                <a:latin typeface="+mn-lt"/>
              </a:rPr>
              <a:t>or no neurologic improvement </a:t>
            </a:r>
            <a:r>
              <a:rPr lang="en-US" dirty="0" smtClean="0">
                <a:solidFill>
                  <a:schemeClr val="bg2"/>
                </a:solidFill>
                <a:latin typeface="+mn-lt"/>
              </a:rPr>
              <a:t>after </a:t>
            </a:r>
            <a:r>
              <a:rPr lang="en-IN" dirty="0" smtClean="0">
                <a:solidFill>
                  <a:schemeClr val="bg2"/>
                </a:solidFill>
                <a:latin typeface="+mn-lt"/>
              </a:rPr>
              <a:t>treatment</a:t>
            </a:r>
            <a:endParaRPr lang="en-IN" dirty="0">
              <a:solidFill>
                <a:schemeClr val="bg2"/>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AIM</a:t>
            </a:r>
            <a:endParaRPr lang="en-US" dirty="0">
              <a:latin typeface="+mj-lt"/>
            </a:endParaRPr>
          </a:p>
        </p:txBody>
      </p:sp>
      <p:sp>
        <p:nvSpPr>
          <p:cNvPr id="3" name="Subtitle 2"/>
          <p:cNvSpPr>
            <a:spLocks noGrp="1"/>
          </p:cNvSpPr>
          <p:nvPr>
            <p:ph type="subTitle" idx="1"/>
          </p:nvPr>
        </p:nvSpPr>
        <p:spPr/>
        <p:txBody>
          <a:bodyPr>
            <a:noAutofit/>
          </a:bodyPr>
          <a:lstStyle/>
          <a:p>
            <a:pPr algn="l">
              <a:buFont typeface="Arial" panose="020B0604020202020204" pitchFamily="34" charset="0"/>
              <a:buChar char="•"/>
            </a:pPr>
            <a:r>
              <a:rPr lang="en-US" sz="2000" b="0" i="0" u="none" strike="noStrike" baseline="0" dirty="0">
                <a:solidFill>
                  <a:schemeClr val="bg2"/>
                </a:solidFill>
                <a:latin typeface="+mn-lt"/>
              </a:rPr>
              <a:t> </a:t>
            </a:r>
            <a:r>
              <a:rPr lang="en-US" b="1" dirty="0" smtClean="0">
                <a:solidFill>
                  <a:schemeClr val="bg2"/>
                </a:solidFill>
                <a:latin typeface="+mn-lt"/>
              </a:rPr>
              <a:t>RESCUSE BT2 TRIAL</a:t>
            </a:r>
            <a:r>
              <a:rPr lang="en-US" b="1" i="0" u="none" strike="noStrike" baseline="0" dirty="0" smtClean="0">
                <a:solidFill>
                  <a:schemeClr val="bg2"/>
                </a:solidFill>
                <a:latin typeface="+mn-lt"/>
              </a:rPr>
              <a:t> </a:t>
            </a:r>
            <a:endParaRPr lang="en-US" b="1" i="0" u="none" strike="noStrike" baseline="0" dirty="0">
              <a:solidFill>
                <a:schemeClr val="bg2"/>
              </a:solidFill>
              <a:latin typeface="+mn-lt"/>
            </a:endParaRPr>
          </a:p>
          <a:p>
            <a:pPr lvl="2">
              <a:buFont typeface="Arial" panose="020B0604020202020204" pitchFamily="34" charset="0"/>
              <a:buChar char="•"/>
            </a:pPr>
            <a:endParaRPr lang="en-US" sz="2000" b="0" i="0" u="none" strike="noStrike" baseline="0" dirty="0">
              <a:latin typeface="+mn-lt"/>
            </a:endParaRPr>
          </a:p>
          <a:p>
            <a:r>
              <a:rPr lang="en-US" dirty="0" smtClean="0">
                <a:latin typeface="+mn-lt"/>
              </a:rPr>
              <a:t>   </a:t>
            </a:r>
            <a:r>
              <a:rPr lang="en-US" sz="2000" dirty="0" smtClean="0">
                <a:solidFill>
                  <a:schemeClr val="bg2"/>
                </a:solidFill>
                <a:latin typeface="+mn-lt"/>
              </a:rPr>
              <a:t>To study the Efficacy and </a:t>
            </a:r>
            <a:r>
              <a:rPr lang="en-US" sz="2000" dirty="0" err="1" smtClean="0">
                <a:solidFill>
                  <a:schemeClr val="bg2"/>
                </a:solidFill>
                <a:latin typeface="+mn-lt"/>
              </a:rPr>
              <a:t>Satefty</a:t>
            </a:r>
            <a:r>
              <a:rPr lang="en-US" sz="2000" dirty="0" smtClean="0">
                <a:solidFill>
                  <a:schemeClr val="bg2"/>
                </a:solidFill>
                <a:latin typeface="+mn-lt"/>
              </a:rPr>
              <a:t> effects </a:t>
            </a:r>
            <a:r>
              <a:rPr lang="en-US" sz="2000" dirty="0">
                <a:solidFill>
                  <a:schemeClr val="bg2"/>
                </a:solidFill>
                <a:latin typeface="+mn-lt"/>
              </a:rPr>
              <a:t>of the glycoprotein </a:t>
            </a:r>
            <a:r>
              <a:rPr lang="en-US" sz="2000" dirty="0" err="1">
                <a:solidFill>
                  <a:schemeClr val="bg2"/>
                </a:solidFill>
                <a:latin typeface="+mn-lt"/>
              </a:rPr>
              <a:t>IIb</a:t>
            </a:r>
            <a:r>
              <a:rPr lang="en-US" sz="2000" dirty="0">
                <a:solidFill>
                  <a:schemeClr val="bg2"/>
                </a:solidFill>
                <a:latin typeface="+mn-lt"/>
              </a:rPr>
              <a:t>/</a:t>
            </a:r>
            <a:r>
              <a:rPr lang="en-US" sz="2000" dirty="0" err="1">
                <a:solidFill>
                  <a:schemeClr val="bg2"/>
                </a:solidFill>
                <a:latin typeface="+mn-lt"/>
              </a:rPr>
              <a:t>IIIa</a:t>
            </a:r>
            <a:r>
              <a:rPr lang="en-US" sz="2000" dirty="0">
                <a:solidFill>
                  <a:schemeClr val="bg2"/>
                </a:solidFill>
                <a:latin typeface="+mn-lt"/>
              </a:rPr>
              <a:t> receptor inhibitor </a:t>
            </a:r>
            <a:r>
              <a:rPr lang="en-US" sz="2000" b="1" dirty="0" err="1" smtClean="0">
                <a:solidFill>
                  <a:schemeClr val="bg2"/>
                </a:solidFill>
                <a:latin typeface="+mn-lt"/>
              </a:rPr>
              <a:t>tirofiban</a:t>
            </a:r>
            <a:r>
              <a:rPr lang="en-US" sz="2000" b="1" dirty="0" smtClean="0">
                <a:solidFill>
                  <a:schemeClr val="bg2"/>
                </a:solidFill>
                <a:latin typeface="+mn-lt"/>
              </a:rPr>
              <a:t> </a:t>
            </a:r>
            <a:r>
              <a:rPr lang="en-US" sz="2000" dirty="0" smtClean="0">
                <a:solidFill>
                  <a:schemeClr val="bg2"/>
                </a:solidFill>
                <a:latin typeface="+mn-lt"/>
              </a:rPr>
              <a:t>compared with Aspirin in the treatment of  </a:t>
            </a:r>
            <a:r>
              <a:rPr lang="en-US" sz="2000" dirty="0">
                <a:solidFill>
                  <a:schemeClr val="bg2"/>
                </a:solidFill>
                <a:latin typeface="+mn-lt"/>
              </a:rPr>
              <a:t>patients with</a:t>
            </a:r>
            <a:endParaRPr lang="en-US" sz="2000" dirty="0">
              <a:solidFill>
                <a:schemeClr val="bg2"/>
              </a:solidFill>
              <a:latin typeface="+mn-lt"/>
            </a:endParaRPr>
          </a:p>
          <a:p>
            <a:r>
              <a:rPr lang="en-US" sz="2000" dirty="0" smtClean="0">
                <a:solidFill>
                  <a:schemeClr val="bg2"/>
                </a:solidFill>
                <a:latin typeface="+mn-lt"/>
              </a:rPr>
              <a:t>    acute </a:t>
            </a:r>
            <a:r>
              <a:rPr lang="en-US" sz="2000" dirty="0">
                <a:solidFill>
                  <a:schemeClr val="bg2"/>
                </a:solidFill>
                <a:latin typeface="+mn-lt"/>
              </a:rPr>
              <a:t>ischemic </a:t>
            </a:r>
            <a:r>
              <a:rPr lang="en-US" sz="2000" dirty="0" smtClean="0">
                <a:solidFill>
                  <a:schemeClr val="bg2"/>
                </a:solidFill>
                <a:latin typeface="+mn-lt"/>
              </a:rPr>
              <a:t>stroke without complete </a:t>
            </a:r>
            <a:r>
              <a:rPr lang="en-US" sz="2000" dirty="0">
                <a:solidFill>
                  <a:schemeClr val="bg2"/>
                </a:solidFill>
                <a:latin typeface="+mn-lt"/>
              </a:rPr>
              <a:t>occlusion of large </a:t>
            </a:r>
            <a:r>
              <a:rPr lang="en-US" sz="2000" dirty="0" smtClean="0">
                <a:solidFill>
                  <a:schemeClr val="bg2"/>
                </a:solidFill>
                <a:latin typeface="+mn-lt"/>
              </a:rPr>
              <a:t>or medium-sized vessels</a:t>
            </a:r>
            <a:endParaRPr lang="en-US" sz="1800" dirty="0">
              <a:solidFill>
                <a:schemeClr val="bg2"/>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dirty="0">
                <a:latin typeface="+mj-lt"/>
              </a:rPr>
              <a:t>METHODS</a:t>
            </a:r>
            <a:endParaRPr dirty="0">
              <a:latin typeface="+mj-lt"/>
            </a:endParaRPr>
          </a:p>
        </p:txBody>
      </p:sp>
      <p:sp>
        <p:nvSpPr>
          <p:cNvPr id="108" name="Google Shape;108;p16"/>
          <p:cNvSpPr/>
          <p:nvPr/>
        </p:nvSpPr>
        <p:spPr>
          <a:xfrm>
            <a:off x="279000" y="1107061"/>
            <a:ext cx="8586000" cy="720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000" b="1" dirty="0" smtClean="0">
                <a:latin typeface="+mj-lt"/>
              </a:rPr>
              <a:t>Investigator initiated , Multicenter, Randomized</a:t>
            </a:r>
            <a:r>
              <a:rPr lang="en-US" sz="2000" b="1" i="0" u="none" strike="noStrike" baseline="0" dirty="0" smtClean="0">
                <a:latin typeface="+mj-lt"/>
              </a:rPr>
              <a:t>, Double-blinded  Double dummy </a:t>
            </a:r>
            <a:r>
              <a:rPr lang="en-US" sz="2000" b="1" i="0" u="none" strike="noStrike" baseline="0" dirty="0">
                <a:latin typeface="+mj-lt"/>
              </a:rPr>
              <a:t>Placebo-controlled, Phase 3 trial</a:t>
            </a:r>
            <a:endParaRPr lang="en-US" sz="2000" b="1" dirty="0">
              <a:solidFill>
                <a:schemeClr val="bg2"/>
              </a:solidFill>
              <a:latin typeface="+mj-lt"/>
            </a:endParaRPr>
          </a:p>
        </p:txBody>
      </p:sp>
      <p:sp>
        <p:nvSpPr>
          <p:cNvPr id="8" name="Google Shape;108;p16"/>
          <p:cNvSpPr/>
          <p:nvPr/>
        </p:nvSpPr>
        <p:spPr>
          <a:xfrm>
            <a:off x="279000" y="2073100"/>
            <a:ext cx="8586000" cy="720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sz="2000" b="1" dirty="0"/>
              <a:t>Study </a:t>
            </a:r>
            <a:r>
              <a:rPr lang="en-US" sz="2000" b="1" dirty="0" err="1"/>
              <a:t>Centres</a:t>
            </a:r>
            <a:r>
              <a:rPr lang="en-US" sz="2000" b="1" dirty="0"/>
              <a:t> </a:t>
            </a:r>
            <a:r>
              <a:rPr lang="en-US" sz="2000" dirty="0"/>
              <a:t>A total of 117 stroke </a:t>
            </a:r>
            <a:r>
              <a:rPr lang="en-US" sz="2000" dirty="0" err="1"/>
              <a:t>centres</a:t>
            </a:r>
            <a:r>
              <a:rPr lang="en-US" sz="2000" dirty="0"/>
              <a:t> in China</a:t>
            </a:r>
            <a:endParaRPr lang="en-US" sz="2000" b="1" dirty="0"/>
          </a:p>
        </p:txBody>
      </p:sp>
      <p:sp>
        <p:nvSpPr>
          <p:cNvPr id="9" name="Google Shape;108;p16"/>
          <p:cNvSpPr/>
          <p:nvPr/>
        </p:nvSpPr>
        <p:spPr>
          <a:xfrm>
            <a:off x="279000" y="3077861"/>
            <a:ext cx="8586000" cy="720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sz="2000" b="1" dirty="0"/>
              <a:t>Number of Subjects </a:t>
            </a:r>
            <a:r>
              <a:rPr lang="en-US" sz="2000" dirty="0"/>
              <a:t>1177</a:t>
            </a:r>
            <a:endParaRPr lang="en-US" sz="2000" dirty="0"/>
          </a:p>
        </p:txBody>
      </p:sp>
      <p:sp>
        <p:nvSpPr>
          <p:cNvPr id="10" name="Google Shape;108;p16"/>
          <p:cNvSpPr/>
          <p:nvPr/>
        </p:nvSpPr>
        <p:spPr>
          <a:xfrm>
            <a:off x="279000" y="4057222"/>
            <a:ext cx="8586000" cy="720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sz="2000" b="1" dirty="0"/>
              <a:t>Study Duration </a:t>
            </a:r>
            <a:r>
              <a:rPr lang="en-US" sz="2000" dirty="0"/>
              <a:t>October 2020 (first patient in) until October 2022 (data base lock</a:t>
            </a:r>
            <a:r>
              <a:rPr lang="en-US" sz="2000" dirty="0" smtClean="0"/>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Inclusion Criteria</a:t>
            </a:r>
            <a:endParaRPr lang="en-IN" dirty="0"/>
          </a:p>
        </p:txBody>
      </p:sp>
      <p:sp>
        <p:nvSpPr>
          <p:cNvPr id="3" name="Subtitle 2"/>
          <p:cNvSpPr>
            <a:spLocks noGrp="1"/>
          </p:cNvSpPr>
          <p:nvPr>
            <p:ph type="subTitle" idx="1"/>
          </p:nvPr>
        </p:nvSpPr>
        <p:spPr>
          <a:xfrm>
            <a:off x="387675" y="1190500"/>
            <a:ext cx="8349925" cy="3685200"/>
          </a:xfrm>
        </p:spPr>
        <p:txBody>
          <a:bodyPr>
            <a:noAutofit/>
          </a:bodyPr>
          <a:lstStyle/>
          <a:p>
            <a:pPr>
              <a:lnSpc>
                <a:spcPct val="120000"/>
              </a:lnSpc>
              <a:buClr>
                <a:srgbClr val="000000"/>
              </a:buClr>
              <a:buFont typeface="Arial" panose="020B0604020202020204"/>
              <a:buChar char="•"/>
            </a:pPr>
            <a:r>
              <a:rPr lang="en-US" sz="2000" dirty="0">
                <a:solidFill>
                  <a:srgbClr val="000000"/>
                </a:solidFill>
                <a:latin typeface="Arial" panose="020B0604020202020204"/>
                <a:ea typeface="Arial" panose="020B0604020202020204"/>
                <a:cs typeface="Arial" panose="020B0604020202020204"/>
                <a:sym typeface="Arial" panose="020B0604020202020204"/>
              </a:rPr>
              <a:t> Aged 18 years or older;</a:t>
            </a:r>
            <a:endParaRPr lang="en-US" sz="2000" dirty="0">
              <a:solidFill>
                <a:srgbClr val="000000"/>
              </a:solidFill>
              <a:latin typeface="Arial" panose="020B0604020202020204"/>
              <a:ea typeface="Arial" panose="020B0604020202020204"/>
              <a:cs typeface="Arial" panose="020B0604020202020204"/>
              <a:sym typeface="Arial" panose="020B0604020202020204"/>
            </a:endParaRPr>
          </a:p>
          <a:p>
            <a:pPr>
              <a:lnSpc>
                <a:spcPct val="120000"/>
              </a:lnSpc>
              <a:buClr>
                <a:srgbClr val="000000"/>
              </a:buClr>
              <a:buFont typeface="Arial" panose="020B0604020202020204"/>
              <a:buChar char="•"/>
            </a:pPr>
            <a:r>
              <a:rPr lang="en-US" sz="2000" dirty="0">
                <a:solidFill>
                  <a:srgbClr val="000000"/>
                </a:solidFill>
                <a:latin typeface="Arial" panose="020B0604020202020204"/>
                <a:ea typeface="Arial" panose="020B0604020202020204"/>
                <a:cs typeface="Arial" panose="020B0604020202020204"/>
                <a:sym typeface="Arial" panose="020B0604020202020204"/>
              </a:rPr>
              <a:t> Any of the following presentations of AIS</a:t>
            </a:r>
            <a:r>
              <a:rPr lang="en-US" sz="2000" dirty="0" smtClean="0">
                <a:solidFill>
                  <a:srgbClr val="000000"/>
                </a:solidFill>
                <a:latin typeface="Arial" panose="020B0604020202020204"/>
                <a:ea typeface="Arial" panose="020B0604020202020204"/>
                <a:cs typeface="Arial" panose="020B0604020202020204"/>
                <a:sym typeface="Arial" panose="020B0604020202020204"/>
              </a:rPr>
              <a:t>:</a:t>
            </a:r>
            <a:endParaRPr lang="en-US" sz="2000" dirty="0" smtClean="0">
              <a:solidFill>
                <a:srgbClr val="000000"/>
              </a:solidFill>
              <a:latin typeface="Arial" panose="020B0604020202020204"/>
              <a:ea typeface="Arial" panose="020B0604020202020204"/>
              <a:cs typeface="Arial" panose="020B0604020202020204"/>
              <a:sym typeface="Arial" panose="020B0604020202020204"/>
            </a:endParaRPr>
          </a:p>
          <a:p>
            <a:pPr>
              <a:lnSpc>
                <a:spcPct val="120000"/>
              </a:lnSpc>
              <a:buClr>
                <a:srgbClr val="000000"/>
              </a:buClr>
              <a:buFont typeface="Arial" panose="020B0604020202020204"/>
              <a:buChar char="•"/>
            </a:pPr>
            <a:endParaRPr lang="en-US" sz="2000" dirty="0">
              <a:solidFill>
                <a:srgbClr val="000000"/>
              </a:solidFill>
              <a:latin typeface="Arial" panose="020B0604020202020204"/>
              <a:ea typeface="Arial" panose="020B0604020202020204"/>
              <a:cs typeface="Arial" panose="020B0604020202020204"/>
              <a:sym typeface="Arial" panose="020B0604020202020204"/>
            </a:endParaRPr>
          </a:p>
          <a:p>
            <a:pPr>
              <a:lnSpc>
                <a:spcPct val="120000"/>
              </a:lnSpc>
              <a:buClr>
                <a:srgbClr val="000000"/>
              </a:buClr>
              <a:buFont typeface="Arial" panose="020B0604020202020204"/>
            </a:pPr>
            <a:r>
              <a:rPr lang="en-US" sz="2000" dirty="0">
                <a:solidFill>
                  <a:srgbClr val="000000"/>
                </a:solidFill>
                <a:latin typeface="Arial" panose="020B0604020202020204"/>
                <a:ea typeface="Arial" panose="020B0604020202020204"/>
                <a:cs typeface="Arial" panose="020B0604020202020204"/>
                <a:sym typeface="Arial" panose="020B0604020202020204"/>
              </a:rPr>
              <a:t>A. </a:t>
            </a:r>
            <a:r>
              <a:rPr lang="en-US" sz="2000" b="1" dirty="0">
                <a:solidFill>
                  <a:srgbClr val="000000"/>
                </a:solidFill>
                <a:latin typeface="Arial" panose="020B0604020202020204"/>
                <a:ea typeface="Arial" panose="020B0604020202020204"/>
                <a:cs typeface="Arial" panose="020B0604020202020204"/>
                <a:sym typeface="Arial" panose="020B0604020202020204"/>
              </a:rPr>
              <a:t>Within 24 hours</a:t>
            </a:r>
            <a:r>
              <a:rPr lang="en-US" sz="2000" dirty="0">
                <a:solidFill>
                  <a:srgbClr val="000000"/>
                </a:solidFill>
                <a:latin typeface="Arial" panose="020B0604020202020204"/>
                <a:ea typeface="Arial" panose="020B0604020202020204"/>
                <a:cs typeface="Arial" panose="020B0604020202020204"/>
                <a:sym typeface="Arial" panose="020B0604020202020204"/>
              </a:rPr>
              <a:t> of time last known well and </a:t>
            </a:r>
            <a:r>
              <a:rPr lang="en-US" sz="2000" b="1" dirty="0">
                <a:solidFill>
                  <a:srgbClr val="000000"/>
                </a:solidFill>
                <a:latin typeface="Arial" panose="020B0604020202020204"/>
                <a:ea typeface="Arial" panose="020B0604020202020204"/>
                <a:cs typeface="Arial" panose="020B0604020202020204"/>
                <a:sym typeface="Arial" panose="020B0604020202020204"/>
              </a:rPr>
              <a:t>ineligible for IVT</a:t>
            </a:r>
            <a:endParaRPr lang="en-US" sz="2000" b="1" dirty="0">
              <a:solidFill>
                <a:srgbClr val="000000"/>
              </a:solidFill>
              <a:latin typeface="Arial" panose="020B0604020202020204"/>
              <a:ea typeface="Arial" panose="020B0604020202020204"/>
              <a:cs typeface="Arial" panose="020B0604020202020204"/>
              <a:sym typeface="Arial" panose="020B0604020202020204"/>
            </a:endParaRPr>
          </a:p>
          <a:p>
            <a:pPr>
              <a:lnSpc>
                <a:spcPct val="120000"/>
              </a:lnSpc>
              <a:buClr>
                <a:srgbClr val="000000"/>
              </a:buClr>
              <a:buFont typeface="Arial" panose="020B0604020202020204"/>
            </a:pPr>
            <a:r>
              <a:rPr lang="en-IN" sz="2000" b="1" dirty="0">
                <a:solidFill>
                  <a:srgbClr val="000000"/>
                </a:solidFill>
                <a:latin typeface="Arial" panose="020B0604020202020204"/>
                <a:ea typeface="Arial" panose="020B0604020202020204"/>
                <a:cs typeface="Arial" panose="020B0604020202020204"/>
                <a:sym typeface="Arial" panose="020B0604020202020204"/>
              </a:rPr>
              <a:t>or </a:t>
            </a:r>
            <a:r>
              <a:rPr lang="en-IN" sz="2000" b="1" dirty="0" smtClean="0">
                <a:solidFill>
                  <a:srgbClr val="000000"/>
                </a:solidFill>
                <a:latin typeface="Arial" panose="020B0604020202020204"/>
                <a:ea typeface="Arial" panose="020B0604020202020204"/>
                <a:cs typeface="Arial" panose="020B0604020202020204"/>
                <a:sym typeface="Arial" panose="020B0604020202020204"/>
              </a:rPr>
              <a:t>EVT</a:t>
            </a:r>
            <a:endParaRPr lang="en-IN" sz="2000" b="1" dirty="0">
              <a:solidFill>
                <a:srgbClr val="000000"/>
              </a:solidFill>
              <a:latin typeface="Arial" panose="020B0604020202020204"/>
              <a:ea typeface="Arial" panose="020B0604020202020204"/>
              <a:cs typeface="Arial" panose="020B0604020202020204"/>
              <a:sym typeface="Arial" panose="020B0604020202020204"/>
            </a:endParaRPr>
          </a:p>
          <a:p>
            <a:pPr>
              <a:lnSpc>
                <a:spcPct val="120000"/>
              </a:lnSpc>
              <a:buClr>
                <a:srgbClr val="000000"/>
              </a:buClr>
              <a:buFont typeface="Arial" panose="020B0604020202020204"/>
            </a:pPr>
            <a:r>
              <a:rPr lang="en-US" sz="2000" dirty="0">
                <a:solidFill>
                  <a:srgbClr val="000000"/>
                </a:solidFill>
                <a:latin typeface="Arial" panose="020B0604020202020204"/>
                <a:ea typeface="Arial" panose="020B0604020202020204"/>
                <a:cs typeface="Arial" panose="020B0604020202020204"/>
                <a:sym typeface="Arial" panose="020B0604020202020204"/>
              </a:rPr>
              <a:t>B. </a:t>
            </a:r>
            <a:r>
              <a:rPr lang="en-US" sz="2000" b="1" dirty="0">
                <a:solidFill>
                  <a:srgbClr val="000000"/>
                </a:solidFill>
                <a:latin typeface="Arial" panose="020B0604020202020204"/>
                <a:ea typeface="Arial" panose="020B0604020202020204"/>
                <a:cs typeface="Arial" panose="020B0604020202020204"/>
                <a:sym typeface="Arial" panose="020B0604020202020204"/>
              </a:rPr>
              <a:t>More than 24 hours and less than 96 hours after time last </a:t>
            </a:r>
            <a:r>
              <a:rPr lang="en-US" sz="2000" b="1" dirty="0" smtClean="0">
                <a:solidFill>
                  <a:srgbClr val="000000"/>
                </a:solidFill>
                <a:latin typeface="Arial" panose="020B0604020202020204"/>
                <a:ea typeface="Arial" panose="020B0604020202020204"/>
                <a:cs typeface="Arial" panose="020B0604020202020204"/>
                <a:sym typeface="Arial" panose="020B0604020202020204"/>
              </a:rPr>
              <a:t>known well </a:t>
            </a:r>
            <a:r>
              <a:rPr lang="en-US" sz="2000" b="1" dirty="0">
                <a:solidFill>
                  <a:srgbClr val="000000"/>
                </a:solidFill>
                <a:latin typeface="Arial" panose="020B0604020202020204"/>
                <a:ea typeface="Arial" panose="020B0604020202020204"/>
                <a:cs typeface="Arial" panose="020B0604020202020204"/>
                <a:sym typeface="Arial" panose="020B0604020202020204"/>
              </a:rPr>
              <a:t>but within 24 hours of ischemic stroke </a:t>
            </a:r>
            <a:r>
              <a:rPr lang="en-US" sz="2000" b="1" dirty="0" smtClean="0">
                <a:solidFill>
                  <a:srgbClr val="000000"/>
                </a:solidFill>
                <a:latin typeface="Arial" panose="020B0604020202020204"/>
                <a:ea typeface="Arial" panose="020B0604020202020204"/>
                <a:cs typeface="Arial" panose="020B0604020202020204"/>
                <a:sym typeface="Arial" panose="020B0604020202020204"/>
              </a:rPr>
              <a:t>progression </a:t>
            </a:r>
            <a:r>
              <a:rPr lang="en-US" sz="2000" dirty="0" smtClean="0">
                <a:solidFill>
                  <a:srgbClr val="000000"/>
                </a:solidFill>
                <a:latin typeface="Arial" panose="020B0604020202020204"/>
                <a:ea typeface="Arial" panose="020B0604020202020204"/>
                <a:cs typeface="Arial" panose="020B0604020202020204"/>
                <a:sym typeface="Arial" panose="020B0604020202020204"/>
              </a:rPr>
              <a:t>and </a:t>
            </a:r>
            <a:r>
              <a:rPr lang="en-US" sz="2000" dirty="0">
                <a:solidFill>
                  <a:srgbClr val="000000"/>
                </a:solidFill>
                <a:latin typeface="Arial" panose="020B0604020202020204"/>
                <a:ea typeface="Arial" panose="020B0604020202020204"/>
                <a:cs typeface="Arial" panose="020B0604020202020204"/>
                <a:sym typeface="Arial" panose="020B0604020202020204"/>
              </a:rPr>
              <a:t>ineligible for IVT or EVT </a:t>
            </a:r>
            <a:r>
              <a:rPr lang="en-US" sz="2000">
                <a:solidFill>
                  <a:srgbClr val="000000"/>
                </a:solidFill>
                <a:latin typeface="Arial" panose="020B0604020202020204"/>
                <a:ea typeface="Arial" panose="020B0604020202020204"/>
                <a:cs typeface="Arial" panose="020B0604020202020204"/>
                <a:sym typeface="Arial" panose="020B0604020202020204"/>
              </a:rPr>
              <a:t>without </a:t>
            </a:r>
            <a:r>
              <a:rPr lang="en-US" sz="2000" smtClean="0">
                <a:solidFill>
                  <a:srgbClr val="000000"/>
                </a:solidFill>
                <a:latin typeface="Arial" panose="020B0604020202020204"/>
                <a:ea typeface="Arial" panose="020B0604020202020204"/>
                <a:cs typeface="Arial" panose="020B0604020202020204"/>
                <a:sym typeface="Arial" panose="020B0604020202020204"/>
              </a:rPr>
              <a:t>ICH confirmed </a:t>
            </a:r>
            <a:r>
              <a:rPr lang="en-US" sz="2000" dirty="0">
                <a:solidFill>
                  <a:srgbClr val="000000"/>
                </a:solidFill>
                <a:latin typeface="Arial" panose="020B0604020202020204"/>
                <a:ea typeface="Arial" panose="020B0604020202020204"/>
                <a:cs typeface="Arial" panose="020B0604020202020204"/>
                <a:sym typeface="Arial" panose="020B0604020202020204"/>
              </a:rPr>
              <a:t>by CT scan or MRI.</a:t>
            </a:r>
            <a:endParaRPr lang="en-US" sz="2000" dirty="0">
              <a:solidFill>
                <a:srgbClr val="000000"/>
              </a:solidFill>
              <a:latin typeface="Arial" panose="020B0604020202020204"/>
              <a:ea typeface="Arial" panose="020B0604020202020204"/>
              <a:cs typeface="Arial" panose="020B0604020202020204"/>
              <a:sym typeface="Arial" panose="020B0604020202020204"/>
            </a:endParaRPr>
          </a:p>
          <a:p>
            <a:pPr>
              <a:lnSpc>
                <a:spcPct val="120000"/>
              </a:lnSpc>
              <a:buClr>
                <a:srgbClr val="000000"/>
              </a:buClr>
              <a:buFont typeface="Arial" panose="020B0604020202020204"/>
            </a:pPr>
            <a:endParaRPr lang="en-US" sz="2000" dirty="0">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4" name="Subtitle 3"/>
          <p:cNvSpPr txBox="1">
            <a:spLocks noGrp="1"/>
          </p:cNvSpPr>
          <p:nvPr>
            <p:ph type="subTitle" idx="1"/>
          </p:nvPr>
        </p:nvSpPr>
        <p:spPr>
          <a:xfrm>
            <a:off x="387675" y="987300"/>
            <a:ext cx="8756325" cy="4278064"/>
          </a:xfrm>
          <a:prstGeom prst="rect">
            <a:avLst/>
          </a:prstGeom>
          <a:noFill/>
        </p:spPr>
        <p:txBody>
          <a:bodyPr wrap="square" rtlCol="0">
            <a:spAutoFit/>
          </a:bodyPr>
          <a:lstStyle/>
          <a:p>
            <a:pPr marL="88900" indent="0">
              <a:lnSpc>
                <a:spcPct val="120000"/>
              </a:lnSpc>
            </a:pPr>
            <a:r>
              <a:rPr lang="en-US" sz="1400" b="1" dirty="0" smtClean="0">
                <a:solidFill>
                  <a:schemeClr val="bg2"/>
                </a:solidFill>
                <a:latin typeface="Arial" panose="020B0604020202020204" pitchFamily="34" charset="0"/>
                <a:cs typeface="Arial" panose="020B0604020202020204" pitchFamily="34" charset="0"/>
              </a:rPr>
              <a:t>NIHSS </a:t>
            </a:r>
            <a:r>
              <a:rPr lang="en-US" sz="1400" b="1" dirty="0">
                <a:solidFill>
                  <a:schemeClr val="bg2"/>
                </a:solidFill>
                <a:latin typeface="Arial" panose="020B0604020202020204" pitchFamily="34" charset="0"/>
                <a:cs typeface="Arial" panose="020B0604020202020204" pitchFamily="34" charset="0"/>
              </a:rPr>
              <a:t>score ≥ 5 </a:t>
            </a:r>
            <a:r>
              <a:rPr lang="en-US" sz="1400" dirty="0">
                <a:solidFill>
                  <a:schemeClr val="bg2"/>
                </a:solidFill>
                <a:latin typeface="Arial" panose="020B0604020202020204" pitchFamily="34" charset="0"/>
                <a:cs typeface="Arial" panose="020B0604020202020204" pitchFamily="34" charset="0"/>
              </a:rPr>
              <a:t>immediately prior to trial entry, including </a:t>
            </a:r>
            <a:r>
              <a:rPr lang="en-US" sz="1400" dirty="0" smtClean="0">
                <a:solidFill>
                  <a:schemeClr val="bg2"/>
                </a:solidFill>
                <a:latin typeface="Arial" panose="020B0604020202020204" pitchFamily="34" charset="0"/>
                <a:cs typeface="Arial" panose="020B0604020202020204" pitchFamily="34" charset="0"/>
              </a:rPr>
              <a:t>at least </a:t>
            </a:r>
            <a:r>
              <a:rPr lang="en-US" sz="1400" dirty="0">
                <a:solidFill>
                  <a:schemeClr val="bg2"/>
                </a:solidFill>
                <a:latin typeface="Arial" panose="020B0604020202020204" pitchFamily="34" charset="0"/>
                <a:cs typeface="Arial" panose="020B0604020202020204" pitchFamily="34" charset="0"/>
              </a:rPr>
              <a:t>one limb with </a:t>
            </a:r>
            <a:endParaRPr lang="en-US" sz="1400" dirty="0" smtClean="0">
              <a:solidFill>
                <a:schemeClr val="bg2"/>
              </a:solidFill>
              <a:latin typeface="Arial" panose="020B0604020202020204" pitchFamily="34" charset="0"/>
              <a:cs typeface="Arial" panose="020B0604020202020204" pitchFamily="34" charset="0"/>
            </a:endParaRPr>
          </a:p>
          <a:p>
            <a:pPr marL="88900" indent="0">
              <a:lnSpc>
                <a:spcPct val="120000"/>
              </a:lnSpc>
            </a:pPr>
            <a:r>
              <a:rPr lang="en-US" sz="1400" dirty="0" smtClean="0">
                <a:solidFill>
                  <a:schemeClr val="bg2"/>
                </a:solidFill>
                <a:latin typeface="Arial" panose="020B0604020202020204" pitchFamily="34" charset="0"/>
                <a:cs typeface="Arial" panose="020B0604020202020204" pitchFamily="34" charset="0"/>
              </a:rPr>
              <a:t>NIHSS motor </a:t>
            </a:r>
            <a:r>
              <a:rPr lang="en-US" sz="1400" dirty="0">
                <a:solidFill>
                  <a:schemeClr val="bg2"/>
                </a:solidFill>
                <a:latin typeface="Arial" panose="020B0604020202020204" pitchFamily="34" charset="0"/>
                <a:cs typeface="Arial" panose="020B0604020202020204" pitchFamily="34" charset="0"/>
              </a:rPr>
              <a:t>item score </a:t>
            </a:r>
            <a:r>
              <a:rPr lang="en-US" sz="1400" dirty="0" smtClean="0">
                <a:solidFill>
                  <a:schemeClr val="bg2"/>
                </a:solidFill>
                <a:latin typeface="Arial" panose="020B0604020202020204" pitchFamily="34" charset="0"/>
                <a:cs typeface="Arial" panose="020B0604020202020204" pitchFamily="34" charset="0"/>
              </a:rPr>
              <a:t>2-4</a:t>
            </a:r>
            <a:endParaRPr lang="en-US" sz="1400" dirty="0" smtClean="0">
              <a:solidFill>
                <a:schemeClr val="bg2"/>
              </a:solidFill>
              <a:latin typeface="Arial" panose="020B0604020202020204" pitchFamily="34" charset="0"/>
              <a:cs typeface="Arial" panose="020B0604020202020204" pitchFamily="34" charset="0"/>
            </a:endParaRPr>
          </a:p>
          <a:p>
            <a:pPr marL="88900" indent="0">
              <a:lnSpc>
                <a:spcPct val="120000"/>
              </a:lnSpc>
            </a:pPr>
            <a:r>
              <a:rPr lang="en-US" sz="1400" b="1" dirty="0" smtClean="0">
                <a:solidFill>
                  <a:schemeClr val="bg2"/>
                </a:solidFill>
                <a:latin typeface="Arial" panose="020B0604020202020204" pitchFamily="34" charset="0"/>
                <a:cs typeface="Arial" panose="020B0604020202020204" pitchFamily="34" charset="0"/>
              </a:rPr>
              <a:t>Without </a:t>
            </a:r>
            <a:r>
              <a:rPr lang="en-US" sz="1400" b="1" dirty="0">
                <a:solidFill>
                  <a:schemeClr val="bg2"/>
                </a:solidFill>
                <a:latin typeface="Arial" panose="020B0604020202020204" pitchFamily="34" charset="0"/>
                <a:cs typeface="Arial" panose="020B0604020202020204" pitchFamily="34" charset="0"/>
              </a:rPr>
              <a:t>visible large or medium intracranial vessel </a:t>
            </a:r>
            <a:r>
              <a:rPr lang="en-US" sz="1400" b="1" dirty="0" smtClean="0">
                <a:solidFill>
                  <a:schemeClr val="bg2"/>
                </a:solidFill>
                <a:latin typeface="Arial" panose="020B0604020202020204" pitchFamily="34" charset="0"/>
                <a:cs typeface="Arial" panose="020B0604020202020204" pitchFamily="34" charset="0"/>
              </a:rPr>
              <a:t>occlusion on </a:t>
            </a:r>
            <a:r>
              <a:rPr lang="en-US" sz="1400" b="1" dirty="0">
                <a:solidFill>
                  <a:schemeClr val="bg2"/>
                </a:solidFill>
                <a:latin typeface="Arial" panose="020B0604020202020204" pitchFamily="34" charset="0"/>
                <a:cs typeface="Arial" panose="020B0604020202020204" pitchFamily="34" charset="0"/>
              </a:rPr>
              <a:t>CT angiography (CTA), </a:t>
            </a:r>
            <a:r>
              <a:rPr lang="en-US" sz="1400" b="1" dirty="0" smtClean="0">
                <a:solidFill>
                  <a:schemeClr val="bg2"/>
                </a:solidFill>
                <a:latin typeface="Arial" panose="020B0604020202020204" pitchFamily="34" charset="0"/>
                <a:cs typeface="Arial" panose="020B0604020202020204" pitchFamily="34" charset="0"/>
              </a:rPr>
              <a:t>MR angiography </a:t>
            </a:r>
            <a:r>
              <a:rPr lang="en-US" sz="1400" b="1" dirty="0">
                <a:solidFill>
                  <a:schemeClr val="bg2"/>
                </a:solidFill>
                <a:latin typeface="Arial" panose="020B0604020202020204" pitchFamily="34" charset="0"/>
                <a:cs typeface="Arial" panose="020B0604020202020204" pitchFamily="34" charset="0"/>
              </a:rPr>
              <a:t>(MRA), </a:t>
            </a:r>
            <a:r>
              <a:rPr lang="en-US" sz="1400" b="1" dirty="0" smtClean="0">
                <a:solidFill>
                  <a:schemeClr val="bg2"/>
                </a:solidFill>
                <a:latin typeface="Arial" panose="020B0604020202020204" pitchFamily="34" charset="0"/>
                <a:cs typeface="Arial" panose="020B0604020202020204" pitchFamily="34" charset="0"/>
              </a:rPr>
              <a:t>or digital </a:t>
            </a:r>
            <a:r>
              <a:rPr lang="en-US" sz="1400" b="1" dirty="0">
                <a:solidFill>
                  <a:schemeClr val="bg2"/>
                </a:solidFill>
                <a:latin typeface="Arial" panose="020B0604020202020204" pitchFamily="34" charset="0"/>
                <a:cs typeface="Arial" panose="020B0604020202020204" pitchFamily="34" charset="0"/>
              </a:rPr>
              <a:t>subtraction angiography (DSA). </a:t>
            </a:r>
            <a:endParaRPr lang="en-US" sz="1400" b="1" dirty="0" smtClean="0">
              <a:solidFill>
                <a:schemeClr val="bg2"/>
              </a:solidFill>
              <a:latin typeface="Arial" panose="020B0604020202020204" pitchFamily="34" charset="0"/>
              <a:cs typeface="Arial" panose="020B0604020202020204" pitchFamily="34" charset="0"/>
            </a:endParaRPr>
          </a:p>
          <a:p>
            <a:pPr marL="88900" indent="0">
              <a:lnSpc>
                <a:spcPct val="120000"/>
              </a:lnSpc>
            </a:pPr>
            <a:endParaRPr lang="en-US" sz="1400" dirty="0" smtClean="0">
              <a:solidFill>
                <a:schemeClr val="bg2"/>
              </a:solidFill>
              <a:latin typeface="Arial" panose="020B0604020202020204" pitchFamily="34" charset="0"/>
              <a:cs typeface="Arial" panose="020B0604020202020204" pitchFamily="34" charset="0"/>
            </a:endParaRPr>
          </a:p>
          <a:p>
            <a:pPr marL="88900" indent="0">
              <a:lnSpc>
                <a:spcPct val="120000"/>
              </a:lnSpc>
            </a:pPr>
            <a:r>
              <a:rPr lang="en-US" sz="1400" b="1" dirty="0" smtClean="0">
                <a:solidFill>
                  <a:schemeClr val="bg2"/>
                </a:solidFill>
                <a:latin typeface="Arial" panose="020B0604020202020204" pitchFamily="34" charset="0"/>
                <a:cs typeface="Arial" panose="020B0604020202020204" pitchFamily="34" charset="0"/>
              </a:rPr>
              <a:t>Qualifying mechanisms </a:t>
            </a:r>
            <a:r>
              <a:rPr lang="en-US" sz="1400" dirty="0">
                <a:solidFill>
                  <a:schemeClr val="bg2"/>
                </a:solidFill>
                <a:latin typeface="Arial" panose="020B0604020202020204" pitchFamily="34" charset="0"/>
                <a:cs typeface="Arial" panose="020B0604020202020204" pitchFamily="34" charset="0"/>
              </a:rPr>
              <a:t>are: </a:t>
            </a:r>
            <a:endParaRPr lang="en-US" sz="1400" dirty="0" smtClean="0">
              <a:solidFill>
                <a:schemeClr val="bg2"/>
              </a:solidFill>
              <a:latin typeface="Arial" panose="020B0604020202020204" pitchFamily="34" charset="0"/>
              <a:cs typeface="Arial" panose="020B0604020202020204" pitchFamily="34" charset="0"/>
            </a:endParaRPr>
          </a:p>
          <a:p>
            <a:pPr>
              <a:lnSpc>
                <a:spcPct val="120000"/>
              </a:lnSpc>
            </a:pPr>
            <a:r>
              <a:rPr lang="en-US" sz="1400" dirty="0" smtClean="0">
                <a:solidFill>
                  <a:schemeClr val="bg2"/>
                </a:solidFill>
                <a:latin typeface="Arial" panose="020B0604020202020204" pitchFamily="34" charset="0"/>
                <a:cs typeface="Arial" panose="020B0604020202020204" pitchFamily="34" charset="0"/>
              </a:rPr>
              <a:t>a</a:t>
            </a:r>
            <a:r>
              <a:rPr lang="en-US" sz="1400" dirty="0">
                <a:solidFill>
                  <a:schemeClr val="bg2"/>
                </a:solidFill>
                <a:latin typeface="Arial" panose="020B0604020202020204" pitchFamily="34" charset="0"/>
                <a:cs typeface="Arial" panose="020B0604020202020204" pitchFamily="34" charset="0"/>
              </a:rPr>
              <a:t>) </a:t>
            </a:r>
            <a:r>
              <a:rPr lang="en-US" sz="1400" b="1" dirty="0" smtClean="0">
                <a:solidFill>
                  <a:schemeClr val="bg2"/>
                </a:solidFill>
                <a:latin typeface="Arial" panose="020B0604020202020204" pitchFamily="34" charset="0"/>
                <a:cs typeface="Arial" panose="020B0604020202020204" pitchFamily="34" charset="0"/>
              </a:rPr>
              <a:t>Hypo perfusion </a:t>
            </a:r>
            <a:r>
              <a:rPr lang="en-US" sz="1400" dirty="0">
                <a:solidFill>
                  <a:schemeClr val="bg2"/>
                </a:solidFill>
                <a:latin typeface="Arial" panose="020B0604020202020204" pitchFamily="34" charset="0"/>
                <a:cs typeface="Arial" panose="020B0604020202020204" pitchFamily="34" charset="0"/>
              </a:rPr>
              <a:t>caused by arterial stenosis;</a:t>
            </a:r>
            <a:endParaRPr lang="en-US" sz="1400" dirty="0">
              <a:solidFill>
                <a:schemeClr val="bg2"/>
              </a:solidFill>
              <a:latin typeface="Arial" panose="020B0604020202020204" pitchFamily="34" charset="0"/>
              <a:cs typeface="Arial" panose="020B0604020202020204" pitchFamily="34" charset="0"/>
            </a:endParaRPr>
          </a:p>
          <a:p>
            <a:pPr>
              <a:lnSpc>
                <a:spcPct val="120000"/>
              </a:lnSpc>
            </a:pPr>
            <a:r>
              <a:rPr lang="en-US" sz="1400" dirty="0">
                <a:solidFill>
                  <a:schemeClr val="bg2"/>
                </a:solidFill>
                <a:latin typeface="Arial" panose="020B0604020202020204" pitchFamily="34" charset="0"/>
                <a:cs typeface="Arial" panose="020B0604020202020204" pitchFamily="34" charset="0"/>
              </a:rPr>
              <a:t>b) </a:t>
            </a:r>
            <a:r>
              <a:rPr lang="en-US" sz="1400" dirty="0" smtClean="0">
                <a:solidFill>
                  <a:schemeClr val="bg2"/>
                </a:solidFill>
                <a:latin typeface="Arial" panose="020B0604020202020204" pitchFamily="34" charset="0"/>
                <a:cs typeface="Arial" panose="020B0604020202020204" pitchFamily="34" charset="0"/>
              </a:rPr>
              <a:t>The </a:t>
            </a:r>
            <a:r>
              <a:rPr lang="en-US" sz="1400" b="1" dirty="0">
                <a:solidFill>
                  <a:schemeClr val="bg2"/>
                </a:solidFill>
                <a:latin typeface="Arial" panose="020B0604020202020204" pitchFamily="34" charset="0"/>
                <a:cs typeface="Arial" panose="020B0604020202020204" pitchFamily="34" charset="0"/>
              </a:rPr>
              <a:t>initial occluded large or medium artery </a:t>
            </a:r>
            <a:r>
              <a:rPr lang="en-US" sz="1400" b="1" dirty="0" smtClean="0">
                <a:solidFill>
                  <a:schemeClr val="bg2"/>
                </a:solidFill>
                <a:latin typeface="Arial" panose="020B0604020202020204" pitchFamily="34" charset="0"/>
                <a:cs typeface="Arial" panose="020B0604020202020204" pitchFamily="34" charset="0"/>
              </a:rPr>
              <a:t>spontaneously </a:t>
            </a:r>
            <a:r>
              <a:rPr lang="en-US" sz="1400" b="1" dirty="0" err="1" smtClean="0">
                <a:solidFill>
                  <a:schemeClr val="bg2"/>
                </a:solidFill>
                <a:latin typeface="Arial" panose="020B0604020202020204" pitchFamily="34" charset="0"/>
                <a:cs typeface="Arial" panose="020B0604020202020204" pitchFamily="34" charset="0"/>
              </a:rPr>
              <a:t>recanalized</a:t>
            </a:r>
            <a:r>
              <a:rPr lang="en-US" sz="1400" b="1" dirty="0" smtClean="0">
                <a:solidFill>
                  <a:schemeClr val="bg2"/>
                </a:solidFill>
                <a:latin typeface="Arial" panose="020B0604020202020204" pitchFamily="34" charset="0"/>
                <a:cs typeface="Arial" panose="020B0604020202020204" pitchFamily="34" charset="0"/>
              </a:rPr>
              <a:t> </a:t>
            </a:r>
            <a:r>
              <a:rPr lang="en-US" sz="1400" b="1" dirty="0">
                <a:solidFill>
                  <a:schemeClr val="bg2"/>
                </a:solidFill>
                <a:latin typeface="Arial" panose="020B0604020202020204" pitchFamily="34" charset="0"/>
                <a:cs typeface="Arial" panose="020B0604020202020204" pitchFamily="34" charset="0"/>
              </a:rPr>
              <a:t>or </a:t>
            </a:r>
            <a:r>
              <a:rPr lang="en-US" sz="1400" b="1" dirty="0" err="1">
                <a:solidFill>
                  <a:schemeClr val="bg2"/>
                </a:solidFill>
                <a:latin typeface="Arial" panose="020B0604020202020204" pitchFamily="34" charset="0"/>
                <a:cs typeface="Arial" panose="020B0604020202020204" pitchFamily="34" charset="0"/>
              </a:rPr>
              <a:t>recanalized</a:t>
            </a:r>
            <a:r>
              <a:rPr lang="en-US" sz="1400" b="1" dirty="0">
                <a:solidFill>
                  <a:schemeClr val="bg2"/>
                </a:solidFill>
                <a:latin typeface="Arial" panose="020B0604020202020204" pitchFamily="34" charset="0"/>
                <a:cs typeface="Arial" panose="020B0604020202020204" pitchFamily="34" charset="0"/>
              </a:rPr>
              <a:t> with IV </a:t>
            </a:r>
            <a:r>
              <a:rPr lang="en-US" sz="1400" b="1" dirty="0" err="1">
                <a:solidFill>
                  <a:schemeClr val="bg2"/>
                </a:solidFill>
                <a:latin typeface="Arial" panose="020B0604020202020204" pitchFamily="34" charset="0"/>
                <a:cs typeface="Arial" panose="020B0604020202020204" pitchFamily="34" charset="0"/>
              </a:rPr>
              <a:t>tPA</a:t>
            </a:r>
            <a:r>
              <a:rPr lang="en-US" sz="1400" b="1" dirty="0">
                <a:solidFill>
                  <a:schemeClr val="bg2"/>
                </a:solidFill>
                <a:latin typeface="Arial" panose="020B0604020202020204" pitchFamily="34" charset="0"/>
                <a:cs typeface="Arial" panose="020B0604020202020204" pitchFamily="34" charset="0"/>
              </a:rPr>
              <a:t> </a:t>
            </a:r>
            <a:r>
              <a:rPr lang="en-US" sz="1400" dirty="0" smtClean="0">
                <a:solidFill>
                  <a:schemeClr val="bg2"/>
                </a:solidFill>
                <a:latin typeface="Arial" panose="020B0604020202020204" pitchFamily="34" charset="0"/>
                <a:cs typeface="Arial" panose="020B0604020202020204" pitchFamily="34" charset="0"/>
              </a:rPr>
              <a:t>before the vascular imaging </a:t>
            </a:r>
            <a:r>
              <a:rPr lang="en-US" sz="1400" dirty="0">
                <a:solidFill>
                  <a:schemeClr val="bg2"/>
                </a:solidFill>
                <a:latin typeface="Arial" panose="020B0604020202020204" pitchFamily="34" charset="0"/>
                <a:cs typeface="Arial" panose="020B0604020202020204" pitchFamily="34" charset="0"/>
              </a:rPr>
              <a:t>performed; </a:t>
            </a:r>
            <a:endParaRPr lang="en-US" sz="1400" dirty="0" smtClean="0">
              <a:solidFill>
                <a:schemeClr val="bg2"/>
              </a:solidFill>
              <a:latin typeface="Arial" panose="020B0604020202020204" pitchFamily="34" charset="0"/>
              <a:cs typeface="Arial" panose="020B0604020202020204" pitchFamily="34" charset="0"/>
            </a:endParaRPr>
          </a:p>
          <a:p>
            <a:pPr>
              <a:lnSpc>
                <a:spcPct val="120000"/>
              </a:lnSpc>
            </a:pPr>
            <a:r>
              <a:rPr lang="en-US" sz="1400" dirty="0" smtClean="0">
                <a:solidFill>
                  <a:schemeClr val="bg2"/>
                </a:solidFill>
                <a:latin typeface="Arial" panose="020B0604020202020204" pitchFamily="34" charset="0"/>
                <a:cs typeface="Arial" panose="020B0604020202020204" pitchFamily="34" charset="0"/>
              </a:rPr>
              <a:t>c</a:t>
            </a:r>
            <a:r>
              <a:rPr lang="en-US" sz="1400" dirty="0">
                <a:solidFill>
                  <a:schemeClr val="bg2"/>
                </a:solidFill>
                <a:latin typeface="Arial" panose="020B0604020202020204" pitchFamily="34" charset="0"/>
                <a:cs typeface="Arial" panose="020B0604020202020204" pitchFamily="34" charset="0"/>
              </a:rPr>
              <a:t>) </a:t>
            </a:r>
            <a:r>
              <a:rPr lang="en-US" sz="1400" dirty="0" smtClean="0">
                <a:solidFill>
                  <a:schemeClr val="bg2"/>
                </a:solidFill>
                <a:latin typeface="Arial" panose="020B0604020202020204" pitchFamily="34" charset="0"/>
                <a:cs typeface="Arial" panose="020B0604020202020204" pitchFamily="34" charset="0"/>
              </a:rPr>
              <a:t>Multiple </a:t>
            </a:r>
            <a:r>
              <a:rPr lang="en-US" sz="1400" dirty="0">
                <a:solidFill>
                  <a:schemeClr val="bg2"/>
                </a:solidFill>
                <a:latin typeface="Arial" panose="020B0604020202020204" pitchFamily="34" charset="0"/>
                <a:cs typeface="Arial" panose="020B0604020202020204" pitchFamily="34" charset="0"/>
              </a:rPr>
              <a:t>or single distal </a:t>
            </a:r>
            <a:r>
              <a:rPr lang="en-US" sz="1400" b="1" dirty="0">
                <a:solidFill>
                  <a:schemeClr val="bg2"/>
                </a:solidFill>
                <a:latin typeface="Arial" panose="020B0604020202020204" pitchFamily="34" charset="0"/>
                <a:cs typeface="Arial" panose="020B0604020202020204" pitchFamily="34" charset="0"/>
              </a:rPr>
              <a:t>emboli </a:t>
            </a:r>
            <a:r>
              <a:rPr lang="en-US" sz="1400" b="1" dirty="0" smtClean="0">
                <a:solidFill>
                  <a:schemeClr val="bg2"/>
                </a:solidFill>
                <a:latin typeface="Arial" panose="020B0604020202020204" pitchFamily="34" charset="0"/>
                <a:cs typeface="Arial" panose="020B0604020202020204" pitchFamily="34" charset="0"/>
              </a:rPr>
              <a:t>from cardiac </a:t>
            </a:r>
            <a:r>
              <a:rPr lang="en-US" sz="1400" b="1" dirty="0">
                <a:solidFill>
                  <a:schemeClr val="bg2"/>
                </a:solidFill>
                <a:latin typeface="Arial" panose="020B0604020202020204" pitchFamily="34" charset="0"/>
                <a:cs typeface="Arial" panose="020B0604020202020204" pitchFamily="34" charset="0"/>
              </a:rPr>
              <a:t>or other sources </a:t>
            </a:r>
            <a:r>
              <a:rPr lang="en-US" sz="1400" dirty="0">
                <a:solidFill>
                  <a:schemeClr val="bg2"/>
                </a:solidFill>
                <a:latin typeface="Arial" panose="020B0604020202020204" pitchFamily="34" charset="0"/>
                <a:cs typeface="Arial" panose="020B0604020202020204" pitchFamily="34" charset="0"/>
              </a:rPr>
              <a:t>in arterial branches too small </a:t>
            </a:r>
            <a:r>
              <a:rPr lang="en-US" sz="1400" dirty="0" smtClean="0">
                <a:solidFill>
                  <a:schemeClr val="bg2"/>
                </a:solidFill>
                <a:latin typeface="Arial" panose="020B0604020202020204" pitchFamily="34" charset="0"/>
                <a:cs typeface="Arial" panose="020B0604020202020204" pitchFamily="34" charset="0"/>
              </a:rPr>
              <a:t>to visualized </a:t>
            </a:r>
            <a:r>
              <a:rPr lang="en-US" sz="1400" dirty="0">
                <a:solidFill>
                  <a:schemeClr val="bg2"/>
                </a:solidFill>
                <a:latin typeface="Arial" panose="020B0604020202020204" pitchFamily="34" charset="0"/>
                <a:cs typeface="Arial" panose="020B0604020202020204" pitchFamily="34" charset="0"/>
              </a:rPr>
              <a:t>on CTA or MRA</a:t>
            </a:r>
            <a:r>
              <a:rPr lang="en-US" sz="1400" dirty="0" smtClean="0">
                <a:solidFill>
                  <a:schemeClr val="bg2"/>
                </a:solidFill>
                <a:latin typeface="Arial" panose="020B0604020202020204" pitchFamily="34" charset="0"/>
                <a:cs typeface="Arial" panose="020B0604020202020204" pitchFamily="34" charset="0"/>
              </a:rPr>
              <a:t>;</a:t>
            </a:r>
            <a:endParaRPr lang="en-US" sz="1400" dirty="0" smtClean="0">
              <a:solidFill>
                <a:schemeClr val="bg2"/>
              </a:solidFill>
              <a:latin typeface="Arial" panose="020B0604020202020204" pitchFamily="34" charset="0"/>
              <a:cs typeface="Arial" panose="020B0604020202020204" pitchFamily="34" charset="0"/>
            </a:endParaRPr>
          </a:p>
          <a:p>
            <a:pPr>
              <a:lnSpc>
                <a:spcPct val="120000"/>
              </a:lnSpc>
            </a:pPr>
            <a:r>
              <a:rPr lang="en-US" sz="1400" dirty="0" smtClean="0">
                <a:solidFill>
                  <a:schemeClr val="bg2"/>
                </a:solidFill>
                <a:latin typeface="Arial" panose="020B0604020202020204" pitchFamily="34" charset="0"/>
                <a:cs typeface="Arial" panose="020B0604020202020204" pitchFamily="34" charset="0"/>
              </a:rPr>
              <a:t> </a:t>
            </a:r>
            <a:r>
              <a:rPr lang="en-US" sz="1400" dirty="0">
                <a:solidFill>
                  <a:schemeClr val="bg2"/>
                </a:solidFill>
                <a:latin typeface="Arial" panose="020B0604020202020204" pitchFamily="34" charset="0"/>
                <a:cs typeface="Arial" panose="020B0604020202020204" pitchFamily="34" charset="0"/>
              </a:rPr>
              <a:t>d</a:t>
            </a:r>
            <a:r>
              <a:rPr lang="en-US" sz="1400" b="1" dirty="0">
                <a:solidFill>
                  <a:schemeClr val="bg2"/>
                </a:solidFill>
                <a:latin typeface="Arial" panose="020B0604020202020204" pitchFamily="34" charset="0"/>
                <a:cs typeface="Arial" panose="020B0604020202020204" pitchFamily="34" charset="0"/>
              </a:rPr>
              <a:t>) </a:t>
            </a:r>
            <a:r>
              <a:rPr lang="en-US" sz="1400" b="1" dirty="0" smtClean="0">
                <a:solidFill>
                  <a:schemeClr val="bg2"/>
                </a:solidFill>
                <a:latin typeface="Arial" panose="020B0604020202020204" pitchFamily="34" charset="0"/>
                <a:cs typeface="Arial" panose="020B0604020202020204" pitchFamily="34" charset="0"/>
              </a:rPr>
              <a:t>Lacunar </a:t>
            </a:r>
            <a:r>
              <a:rPr lang="en-US" sz="1400" b="1" dirty="0">
                <a:solidFill>
                  <a:schemeClr val="bg2"/>
                </a:solidFill>
                <a:latin typeface="Arial" panose="020B0604020202020204" pitchFamily="34" charset="0"/>
                <a:cs typeface="Arial" panose="020B0604020202020204" pitchFamily="34" charset="0"/>
              </a:rPr>
              <a:t>infarct </a:t>
            </a:r>
            <a:r>
              <a:rPr lang="en-US" sz="1400" dirty="0">
                <a:solidFill>
                  <a:schemeClr val="bg2"/>
                </a:solidFill>
                <a:latin typeface="Arial" panose="020B0604020202020204" pitchFamily="34" charset="0"/>
                <a:cs typeface="Arial" panose="020B0604020202020204" pitchFamily="34" charset="0"/>
              </a:rPr>
              <a:t>due to </a:t>
            </a:r>
            <a:r>
              <a:rPr lang="en-US" sz="1400" dirty="0" smtClean="0">
                <a:solidFill>
                  <a:schemeClr val="bg2"/>
                </a:solidFill>
                <a:latin typeface="Arial" panose="020B0604020202020204" pitchFamily="34" charset="0"/>
                <a:cs typeface="Arial" panose="020B0604020202020204" pitchFamily="34" charset="0"/>
              </a:rPr>
              <a:t>small </a:t>
            </a:r>
            <a:r>
              <a:rPr lang="en-IN" sz="1400" dirty="0" smtClean="0">
                <a:solidFill>
                  <a:schemeClr val="bg2"/>
                </a:solidFill>
                <a:latin typeface="Arial" panose="020B0604020202020204" pitchFamily="34" charset="0"/>
                <a:cs typeface="Arial" panose="020B0604020202020204" pitchFamily="34" charset="0"/>
              </a:rPr>
              <a:t>vessel occlusion</a:t>
            </a:r>
            <a:endParaRPr lang="en-IN" sz="1400" dirty="0" smtClean="0">
              <a:solidFill>
                <a:schemeClr val="bg2"/>
              </a:solidFill>
              <a:latin typeface="Arial" panose="020B0604020202020204" pitchFamily="34" charset="0"/>
              <a:cs typeface="Arial" panose="020B0604020202020204" pitchFamily="34" charset="0"/>
            </a:endParaRPr>
          </a:p>
          <a:p>
            <a:pPr>
              <a:lnSpc>
                <a:spcPct val="120000"/>
              </a:lnSpc>
            </a:pPr>
            <a:endParaRPr lang="en-IN" sz="1400" dirty="0">
              <a:solidFill>
                <a:schemeClr val="bg2"/>
              </a:solidFill>
              <a:latin typeface="Arial" panose="020B0604020202020204" pitchFamily="34" charset="0"/>
              <a:cs typeface="Arial" panose="020B0604020202020204" pitchFamily="34" charset="0"/>
            </a:endParaRPr>
          </a:p>
          <a:p>
            <a:pPr>
              <a:lnSpc>
                <a:spcPct val="120000"/>
              </a:lnSpc>
            </a:pPr>
            <a:r>
              <a:rPr lang="en-US" sz="1400" dirty="0">
                <a:solidFill>
                  <a:schemeClr val="bg2"/>
                </a:solidFill>
                <a:latin typeface="Arial" panose="020B0604020202020204" pitchFamily="34" charset="0"/>
                <a:cs typeface="Arial" panose="020B0604020202020204" pitchFamily="34" charset="0"/>
              </a:rPr>
              <a:t>Written informed consent obtained from patients or their legal</a:t>
            </a:r>
            <a:endParaRPr lang="en-US" sz="1400" dirty="0">
              <a:solidFill>
                <a:schemeClr val="bg2"/>
              </a:solidFill>
              <a:latin typeface="Arial" panose="020B0604020202020204" pitchFamily="34" charset="0"/>
              <a:cs typeface="Arial" panose="020B0604020202020204" pitchFamily="34" charset="0"/>
            </a:endParaRPr>
          </a:p>
          <a:p>
            <a:pPr>
              <a:lnSpc>
                <a:spcPct val="120000"/>
              </a:lnSpc>
            </a:pPr>
            <a:r>
              <a:rPr lang="en-IN" sz="1400" dirty="0">
                <a:solidFill>
                  <a:schemeClr val="bg2"/>
                </a:solidFill>
                <a:latin typeface="Arial" panose="020B0604020202020204" pitchFamily="34" charset="0"/>
                <a:cs typeface="Arial" panose="020B0604020202020204" pitchFamily="34" charset="0"/>
              </a:rPr>
              <a:t>representatives.</a:t>
            </a:r>
            <a:endParaRPr lang="en-IN" sz="1400" dirty="0">
              <a:solidFill>
                <a:schemeClr val="bg2"/>
              </a:solidFill>
              <a:latin typeface="Arial" panose="020B0604020202020204" pitchFamily="34" charset="0"/>
              <a:cs typeface="Arial" panose="020B0604020202020204" pitchFamily="34" charset="0"/>
            </a:endParaRPr>
          </a:p>
          <a:p>
            <a:endParaRPr lang="en-IN"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sp>
        <p:nvSpPr>
          <p:cNvPr id="95" name="Google Shape;95;p14"/>
          <p:cNvSpPr txBox="1">
            <a:spLocks noGrp="1"/>
          </p:cNvSpPr>
          <p:nvPr>
            <p:ph type="subTitle" idx="1"/>
          </p:nvPr>
        </p:nvSpPr>
        <p:spPr>
          <a:xfrm>
            <a:off x="387675" y="1190500"/>
            <a:ext cx="8376300" cy="368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p:txBody>
      </p:sp>
      <p:sp>
        <p:nvSpPr>
          <p:cNvPr id="4" name="TextBox 3"/>
          <p:cNvSpPr txBox="1"/>
          <p:nvPr/>
        </p:nvSpPr>
        <p:spPr>
          <a:xfrm>
            <a:off x="5835112" y="4575618"/>
            <a:ext cx="3498899" cy="600164"/>
          </a:xfrm>
          <a:prstGeom prst="rect">
            <a:avLst/>
          </a:prstGeom>
          <a:noFill/>
        </p:spPr>
        <p:txBody>
          <a:bodyPr wrap="square" rtlCol="0">
            <a:spAutoFit/>
          </a:bodyPr>
          <a:lstStyle/>
          <a:p>
            <a:pPr algn="l"/>
            <a:endParaRPr lang="en-US" sz="1500" b="0" i="0" u="none" strike="noStrike" baseline="0" dirty="0">
              <a:solidFill>
                <a:srgbClr val="000000"/>
              </a:solidFill>
              <a:latin typeface="+mj-lt"/>
            </a:endParaRPr>
          </a:p>
          <a:p>
            <a:r>
              <a:rPr lang="en-US" sz="1800" b="1" u="none" strike="noStrike" baseline="0" dirty="0">
                <a:solidFill>
                  <a:srgbClr val="000000"/>
                </a:solidFill>
                <a:latin typeface="+mj-lt"/>
              </a:rPr>
              <a:t>NEJM</a:t>
            </a:r>
            <a:r>
              <a:rPr lang="en-US" sz="1800" b="1" dirty="0">
                <a:latin typeface="+mj-lt"/>
              </a:rPr>
              <a:t>, </a:t>
            </a:r>
            <a:r>
              <a:rPr lang="en-US" sz="1800" b="1" u="none" strike="noStrike" baseline="0" dirty="0">
                <a:solidFill>
                  <a:srgbClr val="000000"/>
                </a:solidFill>
                <a:latin typeface="+mj-lt"/>
              </a:rPr>
              <a:t>01 Jun 2023 </a:t>
            </a:r>
            <a:endParaRPr lang="en-US" sz="1800" b="1" dirty="0">
              <a:latin typeface="+mj-lt"/>
            </a:endParaRPr>
          </a:p>
        </p:txBody>
      </p:sp>
      <p:pic>
        <p:nvPicPr>
          <p:cNvPr id="2" name="Picture 1"/>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Exclusion Criteria</a:t>
            </a:r>
            <a:endParaRPr lang="en-IN" dirty="0"/>
          </a:p>
        </p:txBody>
      </p:sp>
      <p:sp>
        <p:nvSpPr>
          <p:cNvPr id="3" name="Subtitle 2"/>
          <p:cNvSpPr>
            <a:spLocks noGrp="1"/>
          </p:cNvSpPr>
          <p:nvPr>
            <p:ph type="subTitle" idx="1"/>
          </p:nvPr>
        </p:nvSpPr>
        <p:spPr>
          <a:xfrm>
            <a:off x="0" y="990600"/>
            <a:ext cx="9143999" cy="4152900"/>
          </a:xfrm>
        </p:spPr>
        <p:txBody>
          <a:bodyPr>
            <a:normAutofit fontScale="85000" lnSpcReduction="20000"/>
          </a:bodyPr>
          <a:lstStyle/>
          <a:p>
            <a:pPr marL="488950" indent="-342900">
              <a:buFont typeface="Arial" panose="020B0604020202020204" pitchFamily="34" charset="0"/>
              <a:buChar char="•"/>
            </a:pPr>
            <a:r>
              <a:rPr lang="en-US" dirty="0">
                <a:solidFill>
                  <a:schemeClr val="bg2"/>
                </a:solidFill>
                <a:latin typeface="+mn-lt"/>
              </a:rPr>
              <a:t>CT or MR evidence of </a:t>
            </a:r>
            <a:r>
              <a:rPr lang="en-US" b="1" dirty="0">
                <a:solidFill>
                  <a:schemeClr val="bg2"/>
                </a:solidFill>
                <a:latin typeface="+mn-lt"/>
              </a:rPr>
              <a:t>intracranial </a:t>
            </a:r>
            <a:r>
              <a:rPr lang="en-US" b="1" dirty="0" smtClean="0">
                <a:solidFill>
                  <a:schemeClr val="bg2"/>
                </a:solidFill>
                <a:latin typeface="+mn-lt"/>
              </a:rPr>
              <a:t>hemorrhage</a:t>
            </a:r>
            <a:endParaRPr lang="en-US" b="1"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Pre-morbid </a:t>
            </a:r>
            <a:r>
              <a:rPr lang="en-US" dirty="0">
                <a:solidFill>
                  <a:schemeClr val="bg2"/>
                </a:solidFill>
                <a:latin typeface="+mn-lt"/>
              </a:rPr>
              <a:t>disability with a pre-stroke modified Rankin </a:t>
            </a:r>
            <a:r>
              <a:rPr lang="en-US" dirty="0" smtClean="0">
                <a:solidFill>
                  <a:schemeClr val="bg2"/>
                </a:solidFill>
                <a:latin typeface="+mn-lt"/>
              </a:rPr>
              <a:t>scale </a:t>
            </a:r>
            <a:r>
              <a:rPr lang="en-IN" dirty="0" smtClean="0">
                <a:solidFill>
                  <a:schemeClr val="bg2"/>
                </a:solidFill>
                <a:latin typeface="+mn-lt"/>
              </a:rPr>
              <a:t>(</a:t>
            </a:r>
            <a:r>
              <a:rPr lang="en-IN" dirty="0" err="1" smtClean="0">
                <a:solidFill>
                  <a:schemeClr val="bg2"/>
                </a:solidFill>
                <a:latin typeface="+mn-lt"/>
              </a:rPr>
              <a:t>mRS</a:t>
            </a:r>
            <a:r>
              <a:rPr lang="en-IN" dirty="0">
                <a:solidFill>
                  <a:schemeClr val="bg2"/>
                </a:solidFill>
                <a:latin typeface="+mn-lt"/>
              </a:rPr>
              <a:t>) score ≥ </a:t>
            </a:r>
            <a:r>
              <a:rPr lang="en-IN" dirty="0" smtClean="0">
                <a:solidFill>
                  <a:schemeClr val="bg2"/>
                </a:solidFill>
                <a:latin typeface="+mn-lt"/>
              </a:rPr>
              <a:t>2</a:t>
            </a:r>
            <a:endParaRPr lang="en-IN" dirty="0">
              <a:solidFill>
                <a:schemeClr val="bg2"/>
              </a:solidFill>
              <a:latin typeface="+mn-lt"/>
            </a:endParaRPr>
          </a:p>
          <a:p>
            <a:pPr marL="146050" indent="0"/>
            <a:endParaRPr lang="en-US" dirty="0" smtClean="0">
              <a:solidFill>
                <a:schemeClr val="bg2"/>
              </a:solidFill>
              <a:latin typeface="+mn-lt"/>
            </a:endParaRPr>
          </a:p>
          <a:p>
            <a:pPr marL="146050" indent="0"/>
            <a:r>
              <a:rPr lang="en-US" dirty="0" smtClean="0">
                <a:solidFill>
                  <a:schemeClr val="bg2"/>
                </a:solidFill>
                <a:latin typeface="+mn-lt"/>
              </a:rPr>
              <a:t>Presence </a:t>
            </a:r>
            <a:r>
              <a:rPr lang="en-US" dirty="0">
                <a:solidFill>
                  <a:schemeClr val="bg2"/>
                </a:solidFill>
                <a:latin typeface="+mn-lt"/>
              </a:rPr>
              <a:t>of any of the following unequivocal cardiac </a:t>
            </a:r>
            <a:r>
              <a:rPr lang="en-US" dirty="0" smtClean="0">
                <a:solidFill>
                  <a:schemeClr val="bg2"/>
                </a:solidFill>
                <a:latin typeface="+mn-lt"/>
              </a:rPr>
              <a:t>sources of </a:t>
            </a:r>
            <a:r>
              <a:rPr lang="en-US" dirty="0">
                <a:solidFill>
                  <a:schemeClr val="bg2"/>
                </a:solidFill>
                <a:latin typeface="+mn-lt"/>
              </a:rPr>
              <a:t>embolism</a:t>
            </a:r>
            <a:r>
              <a:rPr lang="en-US" dirty="0" smtClean="0">
                <a:solidFill>
                  <a:schemeClr val="bg2"/>
                </a:solidFill>
                <a:latin typeface="+mn-lt"/>
              </a:rPr>
              <a:t>:</a:t>
            </a:r>
            <a:endParaRPr lang="en-US" dirty="0" smtClean="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chronic </a:t>
            </a:r>
            <a:r>
              <a:rPr lang="en-US" dirty="0">
                <a:solidFill>
                  <a:schemeClr val="bg2"/>
                </a:solidFill>
                <a:latin typeface="+mn-lt"/>
              </a:rPr>
              <a:t>or paroxysmal atrial fibrillation, </a:t>
            </a:r>
            <a:endParaRPr lang="en-US" dirty="0" smtClean="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sick </a:t>
            </a:r>
            <a:r>
              <a:rPr lang="en-IN" dirty="0" smtClean="0">
                <a:solidFill>
                  <a:schemeClr val="bg2"/>
                </a:solidFill>
                <a:latin typeface="+mn-lt"/>
              </a:rPr>
              <a:t>sinus </a:t>
            </a:r>
            <a:r>
              <a:rPr lang="en-IN" dirty="0">
                <a:solidFill>
                  <a:schemeClr val="bg2"/>
                </a:solidFill>
                <a:latin typeface="+mn-lt"/>
              </a:rPr>
              <a:t>syndrome</a:t>
            </a:r>
            <a:r>
              <a:rPr lang="en-IN" dirty="0" smtClean="0">
                <a:solidFill>
                  <a:schemeClr val="bg2"/>
                </a:solidFill>
                <a:latin typeface="+mn-lt"/>
              </a:rPr>
              <a:t>,</a:t>
            </a:r>
            <a:endParaRPr lang="en-IN" dirty="0" smtClean="0">
              <a:solidFill>
                <a:schemeClr val="bg2"/>
              </a:solidFill>
              <a:latin typeface="+mn-lt"/>
            </a:endParaRPr>
          </a:p>
          <a:p>
            <a:pPr marL="488950" indent="-342900">
              <a:buFont typeface="Arial" panose="020B0604020202020204" pitchFamily="34" charset="0"/>
              <a:buChar char="•"/>
            </a:pPr>
            <a:r>
              <a:rPr lang="en-IN" dirty="0" smtClean="0">
                <a:solidFill>
                  <a:schemeClr val="bg2"/>
                </a:solidFill>
                <a:latin typeface="+mn-lt"/>
              </a:rPr>
              <a:t>mitral </a:t>
            </a:r>
            <a:r>
              <a:rPr lang="en-IN" dirty="0">
                <a:solidFill>
                  <a:schemeClr val="bg2"/>
                </a:solidFill>
                <a:latin typeface="+mn-lt"/>
              </a:rPr>
              <a:t>stenosis, </a:t>
            </a:r>
            <a:endParaRPr lang="en-IN" dirty="0" smtClean="0">
              <a:solidFill>
                <a:schemeClr val="bg2"/>
              </a:solidFill>
              <a:latin typeface="+mn-lt"/>
            </a:endParaRPr>
          </a:p>
          <a:p>
            <a:pPr marL="488950" indent="-342900">
              <a:buFont typeface="Arial" panose="020B0604020202020204" pitchFamily="34" charset="0"/>
              <a:buChar char="•"/>
            </a:pPr>
            <a:r>
              <a:rPr lang="en-IN" dirty="0" smtClean="0">
                <a:solidFill>
                  <a:schemeClr val="bg2"/>
                </a:solidFill>
                <a:latin typeface="+mn-lt"/>
              </a:rPr>
              <a:t>mechanical valve, </a:t>
            </a:r>
            <a:endParaRPr lang="en-IN" dirty="0" smtClean="0">
              <a:solidFill>
                <a:schemeClr val="bg2"/>
              </a:solidFill>
              <a:latin typeface="+mn-lt"/>
            </a:endParaRPr>
          </a:p>
          <a:p>
            <a:pPr marL="488950" indent="-342900">
              <a:buFont typeface="Arial" panose="020B0604020202020204" pitchFamily="34" charset="0"/>
              <a:buChar char="•"/>
            </a:pPr>
            <a:r>
              <a:rPr lang="en-IN" dirty="0" smtClean="0">
                <a:solidFill>
                  <a:schemeClr val="bg2"/>
                </a:solidFill>
                <a:latin typeface="+mn-lt"/>
              </a:rPr>
              <a:t>endocarditis</a:t>
            </a:r>
            <a:r>
              <a:rPr lang="en-IN" dirty="0">
                <a:solidFill>
                  <a:schemeClr val="bg2"/>
                </a:solidFill>
                <a:latin typeface="+mn-lt"/>
              </a:rPr>
              <a:t>, </a:t>
            </a:r>
            <a:endParaRPr lang="en-IN" dirty="0" smtClean="0">
              <a:solidFill>
                <a:schemeClr val="bg2"/>
              </a:solidFill>
              <a:latin typeface="+mn-lt"/>
            </a:endParaRPr>
          </a:p>
          <a:p>
            <a:pPr marL="488950" indent="-342900">
              <a:buFont typeface="Arial" panose="020B0604020202020204" pitchFamily="34" charset="0"/>
              <a:buChar char="•"/>
            </a:pPr>
            <a:r>
              <a:rPr lang="en-IN" dirty="0" smtClean="0">
                <a:solidFill>
                  <a:schemeClr val="bg2"/>
                </a:solidFill>
                <a:latin typeface="+mn-lt"/>
              </a:rPr>
              <a:t>intra-cardiac </a:t>
            </a:r>
            <a:r>
              <a:rPr lang="en-IN" dirty="0">
                <a:solidFill>
                  <a:schemeClr val="bg2"/>
                </a:solidFill>
                <a:latin typeface="+mn-lt"/>
              </a:rPr>
              <a:t>clot or vegetation</a:t>
            </a:r>
            <a:r>
              <a:rPr lang="en-IN" dirty="0" smtClean="0">
                <a:solidFill>
                  <a:schemeClr val="bg2"/>
                </a:solidFill>
                <a:latin typeface="+mn-lt"/>
              </a:rPr>
              <a:t>,</a:t>
            </a:r>
            <a:endParaRPr lang="en-IN" dirty="0" smtClean="0">
              <a:solidFill>
                <a:schemeClr val="bg2"/>
              </a:solidFill>
              <a:latin typeface="+mn-lt"/>
            </a:endParaRPr>
          </a:p>
          <a:p>
            <a:pPr marL="488950" indent="-342900">
              <a:buFont typeface="Arial" panose="020B0604020202020204" pitchFamily="34" charset="0"/>
              <a:buChar char="•"/>
            </a:pPr>
            <a:r>
              <a:rPr lang="en-IN" dirty="0" smtClean="0">
                <a:solidFill>
                  <a:schemeClr val="bg2"/>
                </a:solidFill>
                <a:latin typeface="+mn-lt"/>
              </a:rPr>
              <a:t>myocardial </a:t>
            </a:r>
            <a:r>
              <a:rPr lang="en-US" dirty="0" smtClean="0">
                <a:solidFill>
                  <a:schemeClr val="bg2"/>
                </a:solidFill>
                <a:latin typeface="+mn-lt"/>
              </a:rPr>
              <a:t>infarction </a:t>
            </a:r>
            <a:r>
              <a:rPr lang="en-US" dirty="0">
                <a:solidFill>
                  <a:schemeClr val="bg2"/>
                </a:solidFill>
                <a:latin typeface="+mn-lt"/>
              </a:rPr>
              <a:t>within three months</a:t>
            </a:r>
            <a:r>
              <a:rPr lang="en-US" dirty="0" smtClean="0">
                <a:solidFill>
                  <a:schemeClr val="bg2"/>
                </a:solidFill>
                <a:latin typeface="+mn-lt"/>
              </a:rPr>
              <a:t>,</a:t>
            </a:r>
            <a:endParaRPr lang="en-US" dirty="0" smtClean="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dilated </a:t>
            </a:r>
            <a:r>
              <a:rPr lang="en-US" dirty="0">
                <a:solidFill>
                  <a:schemeClr val="bg2"/>
                </a:solidFill>
                <a:latin typeface="+mn-lt"/>
              </a:rPr>
              <a:t>cardiomyopathy, </a:t>
            </a:r>
            <a:endParaRPr lang="en-US" dirty="0" smtClean="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left atrial </a:t>
            </a:r>
            <a:r>
              <a:rPr lang="en-US" dirty="0">
                <a:solidFill>
                  <a:schemeClr val="bg2"/>
                </a:solidFill>
                <a:latin typeface="+mn-lt"/>
              </a:rPr>
              <a:t>spontaneous echo contrast, </a:t>
            </a:r>
            <a:endParaRPr lang="en-US" dirty="0" smtClean="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ejection </a:t>
            </a:r>
            <a:r>
              <a:rPr lang="en-US" dirty="0">
                <a:solidFill>
                  <a:schemeClr val="bg2"/>
                </a:solidFill>
                <a:latin typeface="+mn-lt"/>
              </a:rPr>
              <a:t>fraction less </a:t>
            </a:r>
            <a:r>
              <a:rPr lang="en-US" dirty="0" smtClean="0">
                <a:solidFill>
                  <a:schemeClr val="bg2"/>
                </a:solidFill>
                <a:latin typeface="+mn-lt"/>
              </a:rPr>
              <a:t>than </a:t>
            </a:r>
            <a:r>
              <a:rPr lang="en-IN" dirty="0" smtClean="0">
                <a:solidFill>
                  <a:schemeClr val="bg2"/>
                </a:solidFill>
                <a:latin typeface="+mn-lt"/>
              </a:rPr>
              <a:t>30%</a:t>
            </a:r>
            <a:endParaRPr lang="en-IN" dirty="0">
              <a:solidFill>
                <a:schemeClr val="bg2"/>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Exclusion Criteria</a:t>
            </a:r>
            <a:endParaRPr lang="en-IN" dirty="0"/>
          </a:p>
        </p:txBody>
      </p:sp>
      <p:sp>
        <p:nvSpPr>
          <p:cNvPr id="3" name="Subtitle 2"/>
          <p:cNvSpPr>
            <a:spLocks noGrp="1"/>
          </p:cNvSpPr>
          <p:nvPr>
            <p:ph type="subTitle" idx="1"/>
          </p:nvPr>
        </p:nvSpPr>
        <p:spPr/>
        <p:txBody>
          <a:bodyPr>
            <a:normAutofit/>
          </a:bodyPr>
          <a:lstStyle/>
          <a:p>
            <a:pPr marL="488950" indent="-342900">
              <a:buFont typeface="Arial" panose="020B0604020202020204" pitchFamily="34" charset="0"/>
              <a:buChar char="•"/>
            </a:pPr>
            <a:r>
              <a:rPr lang="en-US" sz="2000" dirty="0">
                <a:solidFill>
                  <a:schemeClr val="bg2"/>
                </a:solidFill>
                <a:latin typeface="+mj-lt"/>
              </a:rPr>
              <a:t>Planned treatment with dual antiplatelet therapy within 1week </a:t>
            </a:r>
            <a:r>
              <a:rPr lang="en-IN" sz="2000" dirty="0">
                <a:solidFill>
                  <a:schemeClr val="bg2"/>
                </a:solidFill>
                <a:latin typeface="+mj-lt"/>
              </a:rPr>
              <a:t>of the index stroke</a:t>
            </a:r>
            <a:endParaRPr lang="en-IN" sz="2000" dirty="0">
              <a:solidFill>
                <a:schemeClr val="bg2"/>
              </a:solidFill>
              <a:latin typeface="+mj-lt"/>
            </a:endParaRPr>
          </a:p>
          <a:p>
            <a:pPr marL="488950" indent="-342900">
              <a:buFont typeface="Arial" panose="020B0604020202020204" pitchFamily="34" charset="0"/>
              <a:buChar char="•"/>
            </a:pPr>
            <a:r>
              <a:rPr lang="en-US" sz="2000" dirty="0">
                <a:solidFill>
                  <a:schemeClr val="bg2"/>
                </a:solidFill>
                <a:latin typeface="+mj-lt"/>
              </a:rPr>
              <a:t>Any history of a primary intracerebral (parenchymal) </a:t>
            </a:r>
            <a:r>
              <a:rPr lang="en-IN" sz="2000" dirty="0">
                <a:solidFill>
                  <a:schemeClr val="bg2"/>
                </a:solidFill>
                <a:latin typeface="+mj-lt"/>
              </a:rPr>
              <a:t>haemorrhage</a:t>
            </a:r>
            <a:endParaRPr lang="en-IN" sz="2000" dirty="0">
              <a:solidFill>
                <a:schemeClr val="bg2"/>
              </a:solidFill>
              <a:latin typeface="+mj-lt"/>
            </a:endParaRPr>
          </a:p>
          <a:p>
            <a:pPr marL="488950" indent="-342900">
              <a:buFont typeface="Arial" panose="020B0604020202020204" pitchFamily="34" charset="0"/>
              <a:buChar char="•"/>
            </a:pPr>
            <a:r>
              <a:rPr lang="en-US" sz="2000" dirty="0">
                <a:solidFill>
                  <a:schemeClr val="bg2"/>
                </a:solidFill>
                <a:latin typeface="+mj-lt"/>
              </a:rPr>
              <a:t>Any history of other intracranial hemorrhage </a:t>
            </a:r>
            <a:r>
              <a:rPr lang="en-IN" sz="2000" dirty="0">
                <a:solidFill>
                  <a:schemeClr val="bg2"/>
                </a:solidFill>
                <a:latin typeface="+mj-lt"/>
              </a:rPr>
              <a:t>(intraventricular, subarachnoid, subdural, epidural);</a:t>
            </a:r>
            <a:endParaRPr lang="en-IN" sz="2000" dirty="0">
              <a:solidFill>
                <a:schemeClr val="bg2"/>
              </a:solidFill>
              <a:latin typeface="+mj-lt"/>
            </a:endParaRPr>
          </a:p>
          <a:p>
            <a:pPr marL="488950" indent="-342900">
              <a:buFont typeface="Arial" panose="020B0604020202020204" pitchFamily="34" charset="0"/>
              <a:buChar char="•"/>
            </a:pPr>
            <a:r>
              <a:rPr lang="en-US" sz="2000" dirty="0">
                <a:solidFill>
                  <a:schemeClr val="bg2"/>
                </a:solidFill>
                <a:latin typeface="+mj-lt"/>
              </a:rPr>
              <a:t>Any untreated or incompletely treated intracranial aneurysm or any intracranial vascular malformation</a:t>
            </a:r>
            <a:endParaRPr lang="en-US" sz="2000" dirty="0">
              <a:solidFill>
                <a:schemeClr val="bg2"/>
              </a:solidFill>
              <a:latin typeface="+mj-lt"/>
            </a:endParaRPr>
          </a:p>
          <a:p>
            <a:endParaRPr lang="en-IN" sz="20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Exclusion Criteria</a:t>
            </a:r>
            <a:endParaRPr lang="en-IN" dirty="0"/>
          </a:p>
        </p:txBody>
      </p:sp>
      <p:sp>
        <p:nvSpPr>
          <p:cNvPr id="3" name="Subtitle 2"/>
          <p:cNvSpPr>
            <a:spLocks noGrp="1"/>
          </p:cNvSpPr>
          <p:nvPr>
            <p:ph type="subTitle" idx="1"/>
          </p:nvPr>
        </p:nvSpPr>
        <p:spPr/>
        <p:txBody>
          <a:bodyPr>
            <a:normAutofit fontScale="62500" lnSpcReduction="20000"/>
          </a:bodyPr>
          <a:lstStyle/>
          <a:p>
            <a:pPr marL="488950" indent="-342900">
              <a:buFont typeface="Arial" panose="020B0604020202020204" pitchFamily="34" charset="0"/>
              <a:buChar char="•"/>
            </a:pPr>
            <a:r>
              <a:rPr lang="en-US" dirty="0" smtClean="0">
                <a:solidFill>
                  <a:schemeClr val="bg2"/>
                </a:solidFill>
                <a:latin typeface="+mn-lt"/>
              </a:rPr>
              <a:t>Major </a:t>
            </a:r>
            <a:r>
              <a:rPr lang="en-US" dirty="0">
                <a:solidFill>
                  <a:schemeClr val="bg2"/>
                </a:solidFill>
                <a:latin typeface="+mn-lt"/>
              </a:rPr>
              <a:t>systemic </a:t>
            </a:r>
            <a:r>
              <a:rPr lang="en-US" dirty="0" err="1">
                <a:solidFill>
                  <a:schemeClr val="bg2"/>
                </a:solidFill>
                <a:latin typeface="+mn-lt"/>
              </a:rPr>
              <a:t>haemorrhage</a:t>
            </a:r>
            <a:r>
              <a:rPr lang="en-US" dirty="0">
                <a:solidFill>
                  <a:schemeClr val="bg2"/>
                </a:solidFill>
                <a:latin typeface="+mn-lt"/>
              </a:rPr>
              <a:t> within 30 days;</a:t>
            </a:r>
            <a:endParaRPr lang="en-US"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Active </a:t>
            </a:r>
            <a:r>
              <a:rPr lang="en-US" dirty="0">
                <a:solidFill>
                  <a:schemeClr val="bg2"/>
                </a:solidFill>
                <a:latin typeface="+mn-lt"/>
              </a:rPr>
              <a:t>bleeding diathesis, including clinical </a:t>
            </a:r>
            <a:r>
              <a:rPr lang="en-US" dirty="0" smtClean="0">
                <a:solidFill>
                  <a:schemeClr val="bg2"/>
                </a:solidFill>
                <a:latin typeface="+mn-lt"/>
              </a:rPr>
              <a:t>laboratory evidence </a:t>
            </a:r>
            <a:r>
              <a:rPr lang="en-US" dirty="0">
                <a:solidFill>
                  <a:schemeClr val="bg2"/>
                </a:solidFill>
                <a:latin typeface="+mn-lt"/>
              </a:rPr>
              <a:t>of coagulation abnormalities (platelet count &lt; 100 </a:t>
            </a:r>
            <a:r>
              <a:rPr lang="en-US" dirty="0" smtClean="0">
                <a:solidFill>
                  <a:schemeClr val="bg2"/>
                </a:solidFill>
                <a:latin typeface="+mn-lt"/>
              </a:rPr>
              <a:t>* 10^9 </a:t>
            </a:r>
            <a:r>
              <a:rPr lang="en-US" dirty="0">
                <a:solidFill>
                  <a:schemeClr val="bg2"/>
                </a:solidFill>
                <a:latin typeface="+mn-lt"/>
              </a:rPr>
              <a:t>/L, activated partial thromboplastin time &gt; 50 seconds </a:t>
            </a:r>
            <a:r>
              <a:rPr lang="en-US" dirty="0" smtClean="0">
                <a:solidFill>
                  <a:schemeClr val="bg2"/>
                </a:solidFill>
                <a:latin typeface="+mn-lt"/>
              </a:rPr>
              <a:t>or international </a:t>
            </a:r>
            <a:r>
              <a:rPr lang="en-US" dirty="0">
                <a:solidFill>
                  <a:schemeClr val="bg2"/>
                </a:solidFill>
                <a:latin typeface="+mn-lt"/>
              </a:rPr>
              <a:t>normalized ratio &gt; 1.7), or treatment with a </a:t>
            </a:r>
            <a:r>
              <a:rPr lang="en-US" dirty="0" smtClean="0">
                <a:solidFill>
                  <a:schemeClr val="bg2"/>
                </a:solidFill>
                <a:latin typeface="+mn-lt"/>
              </a:rPr>
              <a:t>direct oral </a:t>
            </a:r>
            <a:r>
              <a:rPr lang="en-US" dirty="0">
                <a:solidFill>
                  <a:schemeClr val="bg2"/>
                </a:solidFill>
                <a:latin typeface="+mn-lt"/>
              </a:rPr>
              <a:t>anticoagulant within the prior 48h;</a:t>
            </a:r>
            <a:endParaRPr lang="en-US"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Any </a:t>
            </a:r>
            <a:r>
              <a:rPr lang="en-US" dirty="0">
                <a:solidFill>
                  <a:schemeClr val="bg2"/>
                </a:solidFill>
                <a:latin typeface="+mn-lt"/>
              </a:rPr>
              <a:t>major surgery within 14 days of the index stroke;</a:t>
            </a:r>
            <a:endParaRPr lang="en-US"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Systolic </a:t>
            </a:r>
            <a:r>
              <a:rPr lang="en-US" dirty="0">
                <a:solidFill>
                  <a:schemeClr val="bg2"/>
                </a:solidFill>
                <a:latin typeface="+mn-lt"/>
              </a:rPr>
              <a:t>pressure greater than 180 mmHg or diastolic </a:t>
            </a:r>
            <a:r>
              <a:rPr lang="en-US" dirty="0" smtClean="0">
                <a:solidFill>
                  <a:schemeClr val="bg2"/>
                </a:solidFill>
                <a:latin typeface="+mn-lt"/>
              </a:rPr>
              <a:t>pressure greater </a:t>
            </a:r>
            <a:r>
              <a:rPr lang="en-US" dirty="0">
                <a:solidFill>
                  <a:schemeClr val="bg2"/>
                </a:solidFill>
                <a:latin typeface="+mn-lt"/>
              </a:rPr>
              <a:t>than 110 mmHg </a:t>
            </a:r>
            <a:r>
              <a:rPr lang="en-US" dirty="0" smtClean="0">
                <a:solidFill>
                  <a:schemeClr val="bg2"/>
                </a:solidFill>
                <a:latin typeface="+mn-lt"/>
              </a:rPr>
              <a:t>after aggressive </a:t>
            </a:r>
            <a:r>
              <a:rPr lang="en-US" dirty="0">
                <a:solidFill>
                  <a:schemeClr val="bg2"/>
                </a:solidFill>
                <a:latin typeface="+mn-lt"/>
              </a:rPr>
              <a:t>treatment;</a:t>
            </a:r>
            <a:endParaRPr lang="en-US"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Severe </a:t>
            </a:r>
            <a:r>
              <a:rPr lang="en-US" dirty="0">
                <a:solidFill>
                  <a:schemeClr val="bg2"/>
                </a:solidFill>
                <a:latin typeface="+mn-lt"/>
              </a:rPr>
              <a:t>renal insufficiency (glomerular filtration rate &lt; </a:t>
            </a:r>
            <a:r>
              <a:rPr lang="en-US" dirty="0" smtClean="0">
                <a:solidFill>
                  <a:schemeClr val="bg2"/>
                </a:solidFill>
                <a:latin typeface="+mn-lt"/>
              </a:rPr>
              <a:t>30 ml/min </a:t>
            </a:r>
            <a:r>
              <a:rPr lang="en-US" dirty="0">
                <a:solidFill>
                  <a:schemeClr val="bg2"/>
                </a:solidFill>
                <a:latin typeface="+mn-lt"/>
              </a:rPr>
              <a:t>or serum creatinine &gt; 220 </a:t>
            </a:r>
            <a:r>
              <a:rPr lang="en-US" dirty="0" err="1">
                <a:solidFill>
                  <a:schemeClr val="bg2"/>
                </a:solidFill>
                <a:latin typeface="+mn-lt"/>
              </a:rPr>
              <a:t>μmol</a:t>
            </a:r>
            <a:r>
              <a:rPr lang="en-US" dirty="0">
                <a:solidFill>
                  <a:schemeClr val="bg2"/>
                </a:solidFill>
                <a:latin typeface="+mn-lt"/>
              </a:rPr>
              <a:t>/L [2.5 mg/dl]);</a:t>
            </a:r>
            <a:endParaRPr lang="en-US"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Known </a:t>
            </a:r>
            <a:r>
              <a:rPr lang="en-US" dirty="0">
                <a:solidFill>
                  <a:schemeClr val="bg2"/>
                </a:solidFill>
                <a:latin typeface="+mn-lt"/>
              </a:rPr>
              <a:t>allergy or contraindication to </a:t>
            </a:r>
            <a:r>
              <a:rPr lang="en-US" dirty="0" err="1">
                <a:solidFill>
                  <a:schemeClr val="bg2"/>
                </a:solidFill>
                <a:latin typeface="+mn-lt"/>
              </a:rPr>
              <a:t>tirofiban</a:t>
            </a:r>
            <a:r>
              <a:rPr lang="en-US" dirty="0">
                <a:solidFill>
                  <a:schemeClr val="bg2"/>
                </a:solidFill>
                <a:latin typeface="+mn-lt"/>
              </a:rPr>
              <a:t> or aspirin;</a:t>
            </a:r>
            <a:endParaRPr lang="en-US" dirty="0">
              <a:solidFill>
                <a:schemeClr val="bg2"/>
              </a:solidFill>
              <a:latin typeface="+mn-lt"/>
            </a:endParaRPr>
          </a:p>
          <a:p>
            <a:pPr marL="488950" indent="-342900">
              <a:buFont typeface="Arial" panose="020B0604020202020204" pitchFamily="34" charset="0"/>
              <a:buChar char="•"/>
            </a:pPr>
            <a:r>
              <a:rPr lang="en-IN" dirty="0" smtClean="0">
                <a:solidFill>
                  <a:schemeClr val="bg2"/>
                </a:solidFill>
                <a:latin typeface="+mn-lt"/>
              </a:rPr>
              <a:t>Currently </a:t>
            </a:r>
            <a:r>
              <a:rPr lang="en-IN" dirty="0">
                <a:solidFill>
                  <a:schemeClr val="bg2"/>
                </a:solidFill>
                <a:latin typeface="+mn-lt"/>
              </a:rPr>
              <a:t>pregnant or lactating;</a:t>
            </a:r>
            <a:endParaRPr lang="en-IN"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Any </a:t>
            </a:r>
            <a:r>
              <a:rPr lang="en-US" dirty="0">
                <a:solidFill>
                  <a:schemeClr val="bg2"/>
                </a:solidFill>
                <a:latin typeface="+mn-lt"/>
              </a:rPr>
              <a:t>intracranial </a:t>
            </a:r>
            <a:r>
              <a:rPr lang="en-US" dirty="0" err="1">
                <a:solidFill>
                  <a:schemeClr val="bg2"/>
                </a:solidFill>
                <a:latin typeface="+mn-lt"/>
              </a:rPr>
              <a:t>tumour</a:t>
            </a:r>
            <a:r>
              <a:rPr lang="en-US" dirty="0">
                <a:solidFill>
                  <a:schemeClr val="bg2"/>
                </a:solidFill>
                <a:latin typeface="+mn-lt"/>
              </a:rPr>
              <a:t> (except small meningioma);</a:t>
            </a:r>
            <a:endParaRPr lang="en-US"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Any </a:t>
            </a:r>
            <a:r>
              <a:rPr lang="en-US" dirty="0">
                <a:solidFill>
                  <a:schemeClr val="bg2"/>
                </a:solidFill>
                <a:latin typeface="+mn-lt"/>
              </a:rPr>
              <a:t>terminal illness with life expectancy less than 6 months;</a:t>
            </a:r>
            <a:endParaRPr lang="en-US"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Pre-existing </a:t>
            </a:r>
            <a:r>
              <a:rPr lang="en-US" dirty="0">
                <a:solidFill>
                  <a:schemeClr val="bg2"/>
                </a:solidFill>
                <a:latin typeface="+mn-lt"/>
              </a:rPr>
              <a:t>neurological or psychiatric disease that </a:t>
            </a:r>
            <a:r>
              <a:rPr lang="en-US" dirty="0" smtClean="0">
                <a:solidFill>
                  <a:schemeClr val="bg2"/>
                </a:solidFill>
                <a:latin typeface="+mn-lt"/>
              </a:rPr>
              <a:t>would confound </a:t>
            </a:r>
            <a:r>
              <a:rPr lang="en-US" dirty="0">
                <a:solidFill>
                  <a:schemeClr val="bg2"/>
                </a:solidFill>
                <a:latin typeface="+mn-lt"/>
              </a:rPr>
              <a:t>the neurological functional outcome evaluations;</a:t>
            </a:r>
            <a:endParaRPr lang="en-US"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Unlikely </a:t>
            </a:r>
            <a:r>
              <a:rPr lang="en-US" dirty="0">
                <a:solidFill>
                  <a:schemeClr val="bg2"/>
                </a:solidFill>
                <a:latin typeface="+mn-lt"/>
              </a:rPr>
              <a:t>to be available for 90-day follow-up</a:t>
            </a:r>
            <a:r>
              <a:rPr lang="en-US" dirty="0" smtClean="0">
                <a:solidFill>
                  <a:schemeClr val="bg2"/>
                </a:solidFill>
                <a:latin typeface="+mn-lt"/>
              </a:rPr>
              <a:t>;</a:t>
            </a:r>
            <a:endParaRPr lang="en-IN"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Current </a:t>
            </a:r>
            <a:r>
              <a:rPr lang="en-US" dirty="0">
                <a:solidFill>
                  <a:schemeClr val="bg2"/>
                </a:solidFill>
                <a:latin typeface="+mn-lt"/>
              </a:rPr>
              <a:t>participation in another treatment clinical trial.</a:t>
            </a:r>
            <a:endParaRPr lang="en-IN" dirty="0">
              <a:solidFill>
                <a:schemeClr val="bg2"/>
              </a:solidFill>
              <a:latin typeface="+mn-lt"/>
            </a:endParaRPr>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latin typeface="+mj-lt"/>
              </a:rPr>
              <a:t>PROCEDURE</a:t>
            </a:r>
            <a:endParaRPr dirty="0">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Autofit/>
          </a:bodyPr>
          <a:lstStyle/>
          <a:p>
            <a:pPr algn="just">
              <a:buFont typeface="Arial" panose="020B0604020202020204" pitchFamily="34" charset="0"/>
              <a:buChar char="•"/>
            </a:pPr>
            <a:r>
              <a:rPr lang="en-US" sz="2000" b="1" dirty="0">
                <a:solidFill>
                  <a:schemeClr val="bg2"/>
                </a:solidFill>
                <a:latin typeface="+mj-lt"/>
              </a:rPr>
              <a:t>Randomization: </a:t>
            </a:r>
            <a:r>
              <a:rPr lang="en-US" sz="2000" b="1" dirty="0" smtClean="0">
                <a:solidFill>
                  <a:schemeClr val="bg2"/>
                </a:solidFill>
                <a:latin typeface="+mj-lt"/>
              </a:rPr>
              <a:t>Web Based app </a:t>
            </a:r>
            <a:r>
              <a:rPr lang="en-US" sz="2000" dirty="0" smtClean="0">
                <a:solidFill>
                  <a:schemeClr val="bg2"/>
                </a:solidFill>
                <a:latin typeface="+mj-lt"/>
              </a:rPr>
              <a:t>www.</a:t>
            </a:r>
            <a:r>
              <a:rPr lang="en-IN" sz="2000" dirty="0" smtClean="0">
                <a:latin typeface="+mn-lt"/>
              </a:rPr>
              <a:t>Jinlingshu.com</a:t>
            </a:r>
            <a:endParaRPr lang="en-US" sz="2000" b="1" dirty="0">
              <a:solidFill>
                <a:schemeClr val="bg2"/>
              </a:solidFill>
              <a:latin typeface="+mj-lt"/>
            </a:endParaRPr>
          </a:p>
          <a:p>
            <a:pPr lvl="2">
              <a:buFont typeface="Arial" panose="020B0604020202020204" pitchFamily="34" charset="0"/>
              <a:buChar char="•"/>
            </a:pPr>
            <a:r>
              <a:rPr lang="en-US" sz="2000" b="1" i="0" u="none" strike="noStrike" baseline="0" dirty="0">
                <a:solidFill>
                  <a:schemeClr val="bg2"/>
                </a:solidFill>
                <a:latin typeface="+mj-lt"/>
              </a:rPr>
              <a:t>Stratification:</a:t>
            </a:r>
            <a:r>
              <a:rPr lang="en-US" sz="2000" b="0" i="0" u="none" strike="noStrike" baseline="0" dirty="0">
                <a:solidFill>
                  <a:schemeClr val="bg2"/>
                </a:solidFill>
                <a:latin typeface="+mj-lt"/>
              </a:rPr>
              <a:t>  </a:t>
            </a:r>
            <a:r>
              <a:rPr lang="en-US" sz="2000" dirty="0" smtClean="0">
                <a:solidFill>
                  <a:schemeClr val="bg2"/>
                </a:solidFill>
                <a:latin typeface="+mj-lt"/>
              </a:rPr>
              <a:t>permutation block size of 4</a:t>
            </a:r>
            <a:endParaRPr lang="en-US" sz="2000" b="0" i="0" u="none" strike="noStrike" baseline="0" dirty="0">
              <a:solidFill>
                <a:schemeClr val="bg2"/>
              </a:solidFill>
              <a:latin typeface="+mj-lt"/>
            </a:endParaRPr>
          </a:p>
          <a:p>
            <a:pPr algn="l">
              <a:buFont typeface="Arial" panose="020B0604020202020204" pitchFamily="34" charset="0"/>
              <a:buChar char="•"/>
            </a:pPr>
            <a:endParaRPr lang="en-US" sz="2000" dirty="0">
              <a:solidFill>
                <a:schemeClr val="bg2"/>
              </a:solidFill>
              <a:latin typeface="+mj-lt"/>
            </a:endParaRPr>
          </a:p>
          <a:p>
            <a:pPr marL="146050" indent="0" algn="l"/>
            <a:endParaRPr lang="en-US" sz="1600" dirty="0">
              <a:solidFill>
                <a:schemeClr val="bg2"/>
              </a:solidFill>
              <a:latin typeface="+mj-lt"/>
            </a:endParaRPr>
          </a:p>
        </p:txBody>
      </p:sp>
      <p:sp>
        <p:nvSpPr>
          <p:cNvPr id="4" name="Rectangle 3"/>
          <p:cNvSpPr/>
          <p:nvPr/>
        </p:nvSpPr>
        <p:spPr>
          <a:xfrm>
            <a:off x="789943" y="3076414"/>
            <a:ext cx="2751419" cy="73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1:1 Randomization</a:t>
            </a:r>
            <a:endParaRPr lang="en-US" sz="2000" dirty="0">
              <a:latin typeface="+mj-lt"/>
            </a:endParaRPr>
          </a:p>
        </p:txBody>
      </p:sp>
      <p:sp>
        <p:nvSpPr>
          <p:cNvPr id="5" name="Oval 4"/>
          <p:cNvSpPr/>
          <p:nvPr/>
        </p:nvSpPr>
        <p:spPr>
          <a:xfrm>
            <a:off x="4726667" y="2386739"/>
            <a:ext cx="4076054" cy="884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latin typeface="+mj-lt"/>
              </a:rPr>
              <a:t>Tirofiban</a:t>
            </a:r>
            <a:r>
              <a:rPr lang="en-US" sz="1800" b="0" i="0" u="none" strike="noStrike" baseline="0" dirty="0" smtClean="0">
                <a:latin typeface="+mj-lt"/>
              </a:rPr>
              <a:t> </a:t>
            </a:r>
            <a:r>
              <a:rPr lang="en-US" sz="1800" b="0" i="0" u="none" strike="noStrike" baseline="0" dirty="0">
                <a:latin typeface="+mj-lt"/>
              </a:rPr>
              <a:t>+ </a:t>
            </a:r>
            <a:r>
              <a:rPr lang="en-US" sz="1800" dirty="0">
                <a:latin typeface="+mj-lt"/>
              </a:rPr>
              <a:t>P</a:t>
            </a:r>
            <a:r>
              <a:rPr lang="en-US" sz="1800" dirty="0" smtClean="0">
                <a:latin typeface="+mj-lt"/>
              </a:rPr>
              <a:t>lacebo </a:t>
            </a:r>
            <a:endParaRPr lang="en-US" sz="1800" dirty="0">
              <a:latin typeface="+mj-lt"/>
            </a:endParaRPr>
          </a:p>
        </p:txBody>
      </p:sp>
      <p:sp>
        <p:nvSpPr>
          <p:cNvPr id="6" name="Oval 5"/>
          <p:cNvSpPr/>
          <p:nvPr/>
        </p:nvSpPr>
        <p:spPr>
          <a:xfrm>
            <a:off x="4726667" y="3812584"/>
            <a:ext cx="4076054" cy="968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mj-lt"/>
              </a:rPr>
              <a:t>Aspirin</a:t>
            </a:r>
            <a:r>
              <a:rPr lang="en-US" sz="1800" b="0" i="0" u="none" strike="noStrike" baseline="0" dirty="0" smtClean="0">
                <a:latin typeface="+mj-lt"/>
              </a:rPr>
              <a:t> </a:t>
            </a:r>
            <a:r>
              <a:rPr lang="en-US" sz="1800" dirty="0">
                <a:latin typeface="+mj-lt"/>
              </a:rPr>
              <a:t>+ </a:t>
            </a:r>
            <a:r>
              <a:rPr lang="en-US" sz="1800" dirty="0" smtClean="0">
                <a:latin typeface="+mj-lt"/>
              </a:rPr>
              <a:t>Placebo</a:t>
            </a:r>
            <a:endParaRPr lang="en-US" dirty="0">
              <a:latin typeface="+mj-lt"/>
            </a:endParaRPr>
          </a:p>
        </p:txBody>
      </p:sp>
      <p:cxnSp>
        <p:nvCxnSpPr>
          <p:cNvPr id="10" name="Connector: Elbow 9"/>
          <p:cNvCxnSpPr/>
          <p:nvPr/>
        </p:nvCxnSpPr>
        <p:spPr>
          <a:xfrm>
            <a:off x="3560734" y="3443714"/>
            <a:ext cx="1146559" cy="864031"/>
          </a:xfrm>
          <a:prstGeom prst="bentConnector3">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p:cNvCxnSpPr/>
          <p:nvPr/>
        </p:nvCxnSpPr>
        <p:spPr>
          <a:xfrm flipV="1">
            <a:off x="3560735" y="2831047"/>
            <a:ext cx="1146559" cy="612667"/>
          </a:xfrm>
          <a:prstGeom prst="bentConnector3">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pic>
        <p:nvPicPr>
          <p:cNvPr id="5" name="Picture 4"/>
          <p:cNvPicPr>
            <a:picLocks noChangeAspect="1"/>
          </p:cNvPicPr>
          <p:nvPr/>
        </p:nvPicPr>
        <p:blipFill>
          <a:blip r:embed="rId1"/>
          <a:stretch>
            <a:fillRect/>
          </a:stretch>
        </p:blipFill>
        <p:spPr>
          <a:xfrm>
            <a:off x="-105273" y="1"/>
            <a:ext cx="4893173" cy="5143500"/>
          </a:xfrm>
          <a:prstGeom prst="rect">
            <a:avLst/>
          </a:prstGeom>
        </p:spPr>
      </p:pic>
      <p:pic>
        <p:nvPicPr>
          <p:cNvPr id="6" name="Picture 5"/>
          <p:cNvPicPr>
            <a:picLocks noChangeAspect="1"/>
          </p:cNvPicPr>
          <p:nvPr/>
        </p:nvPicPr>
        <p:blipFill>
          <a:blip r:embed="rId2"/>
          <a:stretch>
            <a:fillRect/>
          </a:stretch>
        </p:blipFill>
        <p:spPr>
          <a:xfrm>
            <a:off x="4787900" y="1"/>
            <a:ext cx="4414919" cy="51435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0" y="-1"/>
            <a:ext cx="9055100" cy="5393629"/>
          </a:xfrm>
          <a:prstGeom prst="rect">
            <a:avLst/>
          </a:prstGeom>
        </p:spPr>
      </p:pic>
      <p:pic>
        <p:nvPicPr>
          <p:cNvPr id="3076" name="Picture 4" descr="Reliable Quality Tirofiban Hydrochloride Injection 100ml: 5mg Injection  Drug - China PCI, Stemi | Made-in-Chin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5730411" cy="45113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spirin Enteric-coated Tablets 100mg | Taizhou Sunzone Int'l Ltd | CPHI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753" y="457200"/>
            <a:ext cx="3423047" cy="4573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PROCEDURE</a:t>
            </a:r>
            <a:endParaRPr lang="en-US" dirty="0">
              <a:latin typeface="+mj-lt"/>
            </a:endParaRPr>
          </a:p>
        </p:txBody>
      </p:sp>
      <p:sp>
        <p:nvSpPr>
          <p:cNvPr id="3" name="Subtitle 2"/>
          <p:cNvSpPr>
            <a:spLocks noGrp="1"/>
          </p:cNvSpPr>
          <p:nvPr>
            <p:ph type="subTitle" idx="1"/>
          </p:nvPr>
        </p:nvSpPr>
        <p:spPr/>
        <p:txBody>
          <a:bodyPr>
            <a:normAutofit lnSpcReduction="10000"/>
          </a:bodyPr>
          <a:lstStyle/>
          <a:p>
            <a:pPr marL="488950" indent="-342900">
              <a:buFont typeface="Arial" panose="020B0604020202020204" pitchFamily="34" charset="0"/>
              <a:buChar char="•"/>
            </a:pPr>
            <a:r>
              <a:rPr lang="en-IN" sz="2000" dirty="0" smtClean="0">
                <a:solidFill>
                  <a:schemeClr val="bg2"/>
                </a:solidFill>
                <a:latin typeface="+mn-lt"/>
              </a:rPr>
              <a:t>Intravenous </a:t>
            </a:r>
            <a:r>
              <a:rPr lang="en-US" sz="2000" dirty="0" err="1" smtClean="0">
                <a:solidFill>
                  <a:schemeClr val="bg2"/>
                </a:solidFill>
                <a:latin typeface="+mn-lt"/>
              </a:rPr>
              <a:t>tirofiban</a:t>
            </a:r>
            <a:r>
              <a:rPr lang="en-US" sz="2000" dirty="0" smtClean="0">
                <a:solidFill>
                  <a:schemeClr val="bg2"/>
                </a:solidFill>
                <a:latin typeface="+mn-lt"/>
              </a:rPr>
              <a:t> </a:t>
            </a:r>
            <a:r>
              <a:rPr lang="en-US" sz="2000" dirty="0">
                <a:solidFill>
                  <a:schemeClr val="bg2"/>
                </a:solidFill>
                <a:latin typeface="+mn-lt"/>
              </a:rPr>
              <a:t>was administered at a dose </a:t>
            </a:r>
            <a:r>
              <a:rPr lang="en-US" sz="2000" dirty="0" smtClean="0">
                <a:solidFill>
                  <a:schemeClr val="bg2"/>
                </a:solidFill>
                <a:latin typeface="+mn-lt"/>
              </a:rPr>
              <a:t>of 0.4 </a:t>
            </a:r>
            <a:r>
              <a:rPr lang="en-US" sz="2000" dirty="0" err="1">
                <a:solidFill>
                  <a:schemeClr val="bg2"/>
                </a:solidFill>
                <a:latin typeface="+mn-lt"/>
              </a:rPr>
              <a:t>μg</a:t>
            </a:r>
            <a:r>
              <a:rPr lang="en-US" sz="2000" dirty="0">
                <a:solidFill>
                  <a:schemeClr val="bg2"/>
                </a:solidFill>
                <a:latin typeface="+mn-lt"/>
              </a:rPr>
              <a:t> per kilogram of body weight per </a:t>
            </a:r>
            <a:r>
              <a:rPr lang="en-US" sz="2000" dirty="0" smtClean="0">
                <a:solidFill>
                  <a:schemeClr val="bg2"/>
                </a:solidFill>
                <a:latin typeface="+mn-lt"/>
              </a:rPr>
              <a:t>minute for 30 minutes</a:t>
            </a:r>
            <a:r>
              <a:rPr lang="en-US" sz="2000" dirty="0">
                <a:solidFill>
                  <a:schemeClr val="bg2"/>
                </a:solidFill>
                <a:latin typeface="+mn-lt"/>
              </a:rPr>
              <a:t>, followed by a continuous </a:t>
            </a:r>
            <a:r>
              <a:rPr lang="en-US" sz="2000" dirty="0" smtClean="0">
                <a:solidFill>
                  <a:schemeClr val="bg2"/>
                </a:solidFill>
                <a:latin typeface="+mn-lt"/>
              </a:rPr>
              <a:t>infusion of 0.1 </a:t>
            </a:r>
            <a:r>
              <a:rPr lang="en-US" sz="2000" dirty="0" err="1">
                <a:solidFill>
                  <a:schemeClr val="bg2"/>
                </a:solidFill>
                <a:latin typeface="+mn-lt"/>
              </a:rPr>
              <a:t>μg</a:t>
            </a:r>
            <a:r>
              <a:rPr lang="en-US" sz="2000" dirty="0">
                <a:solidFill>
                  <a:schemeClr val="bg2"/>
                </a:solidFill>
                <a:latin typeface="+mn-lt"/>
              </a:rPr>
              <a:t> per kilogram per minute for up </a:t>
            </a:r>
            <a:r>
              <a:rPr lang="en-US" sz="2000" dirty="0" smtClean="0">
                <a:solidFill>
                  <a:schemeClr val="bg2"/>
                </a:solidFill>
                <a:latin typeface="+mn-lt"/>
              </a:rPr>
              <a:t>to 48 </a:t>
            </a:r>
            <a:r>
              <a:rPr lang="en-US" sz="2000" dirty="0">
                <a:solidFill>
                  <a:schemeClr val="bg2"/>
                </a:solidFill>
                <a:latin typeface="+mn-lt"/>
              </a:rPr>
              <a:t>hours. Patients in the </a:t>
            </a:r>
            <a:r>
              <a:rPr lang="en-US" sz="2000" dirty="0" err="1">
                <a:solidFill>
                  <a:schemeClr val="bg2"/>
                </a:solidFill>
                <a:latin typeface="+mn-lt"/>
              </a:rPr>
              <a:t>tirofiban</a:t>
            </a:r>
            <a:r>
              <a:rPr lang="en-US" sz="2000" dirty="0">
                <a:solidFill>
                  <a:schemeClr val="bg2"/>
                </a:solidFill>
                <a:latin typeface="+mn-lt"/>
              </a:rPr>
              <a:t> group </a:t>
            </a:r>
            <a:r>
              <a:rPr lang="en-US" sz="2000" dirty="0" smtClean="0">
                <a:solidFill>
                  <a:schemeClr val="bg2"/>
                </a:solidFill>
                <a:latin typeface="+mn-lt"/>
              </a:rPr>
              <a:t>also received oral </a:t>
            </a:r>
            <a:r>
              <a:rPr lang="en-US" sz="2000" dirty="0">
                <a:solidFill>
                  <a:schemeClr val="bg2"/>
                </a:solidFill>
                <a:latin typeface="+mn-lt"/>
              </a:rPr>
              <a:t>placebo daily for 2 </a:t>
            </a:r>
            <a:r>
              <a:rPr lang="en-US" sz="2000" dirty="0" smtClean="0">
                <a:solidFill>
                  <a:schemeClr val="bg2"/>
                </a:solidFill>
                <a:latin typeface="+mn-lt"/>
              </a:rPr>
              <a:t>days</a:t>
            </a:r>
            <a:endParaRPr lang="en-US" sz="2000" dirty="0" smtClean="0">
              <a:solidFill>
                <a:schemeClr val="bg2"/>
              </a:solidFill>
              <a:latin typeface="+mn-lt"/>
            </a:endParaRPr>
          </a:p>
          <a:p>
            <a:pPr marL="146050" indent="0"/>
            <a:endParaRPr lang="en-US" sz="2000" dirty="0" smtClean="0">
              <a:solidFill>
                <a:schemeClr val="bg2"/>
              </a:solidFill>
              <a:latin typeface="+mn-lt"/>
            </a:endParaRPr>
          </a:p>
          <a:p>
            <a:pPr marL="488950" indent="-342900">
              <a:buFont typeface="Arial" panose="020B0604020202020204" pitchFamily="34" charset="0"/>
              <a:buChar char="•"/>
            </a:pPr>
            <a:r>
              <a:rPr lang="en-IN" sz="2000" dirty="0" smtClean="0">
                <a:solidFill>
                  <a:schemeClr val="bg2"/>
                </a:solidFill>
                <a:latin typeface="+mn-lt"/>
              </a:rPr>
              <a:t>Patients in </a:t>
            </a:r>
            <a:r>
              <a:rPr lang="en-US" sz="2000" dirty="0" smtClean="0">
                <a:solidFill>
                  <a:schemeClr val="bg2"/>
                </a:solidFill>
                <a:latin typeface="+mn-lt"/>
              </a:rPr>
              <a:t>the </a:t>
            </a:r>
            <a:r>
              <a:rPr lang="en-US" sz="2000" dirty="0">
                <a:solidFill>
                  <a:schemeClr val="bg2"/>
                </a:solidFill>
                <a:latin typeface="+mn-lt"/>
              </a:rPr>
              <a:t>aspirin group were assigned to </a:t>
            </a:r>
            <a:r>
              <a:rPr lang="en-US" sz="2000" dirty="0" smtClean="0">
                <a:solidFill>
                  <a:schemeClr val="bg2"/>
                </a:solidFill>
                <a:latin typeface="+mn-lt"/>
              </a:rPr>
              <a:t>receive intravenous</a:t>
            </a:r>
            <a:r>
              <a:rPr lang="en-US" sz="2000" dirty="0">
                <a:solidFill>
                  <a:schemeClr val="bg2"/>
                </a:solidFill>
                <a:latin typeface="+mn-lt"/>
              </a:rPr>
              <a:t> </a:t>
            </a:r>
            <a:r>
              <a:rPr lang="en-US" sz="2000" dirty="0" smtClean="0">
                <a:solidFill>
                  <a:schemeClr val="bg2"/>
                </a:solidFill>
                <a:latin typeface="+mn-lt"/>
              </a:rPr>
              <a:t>placebo </a:t>
            </a:r>
            <a:r>
              <a:rPr lang="en-US" sz="2000" dirty="0">
                <a:solidFill>
                  <a:schemeClr val="bg2"/>
                </a:solidFill>
                <a:latin typeface="+mn-lt"/>
              </a:rPr>
              <a:t>and oral aspirin (100 mg </a:t>
            </a:r>
            <a:r>
              <a:rPr lang="en-US" sz="2000" dirty="0" smtClean="0">
                <a:solidFill>
                  <a:schemeClr val="bg2"/>
                </a:solidFill>
                <a:latin typeface="+mn-lt"/>
              </a:rPr>
              <a:t>per </a:t>
            </a:r>
            <a:r>
              <a:rPr lang="en-IN" sz="2000" dirty="0" smtClean="0">
                <a:solidFill>
                  <a:schemeClr val="bg2"/>
                </a:solidFill>
                <a:latin typeface="+mn-lt"/>
              </a:rPr>
              <a:t>day</a:t>
            </a:r>
            <a:r>
              <a:rPr lang="en-IN" sz="2000" dirty="0">
                <a:solidFill>
                  <a:schemeClr val="bg2"/>
                </a:solidFill>
                <a:latin typeface="+mn-lt"/>
              </a:rPr>
              <a:t>) for 2 days</a:t>
            </a:r>
            <a:r>
              <a:rPr lang="en-IN" sz="2000" dirty="0" smtClean="0">
                <a:solidFill>
                  <a:schemeClr val="bg2"/>
                </a:solidFill>
                <a:latin typeface="+mn-lt"/>
              </a:rPr>
              <a:t>.</a:t>
            </a:r>
            <a:endParaRPr lang="en-IN" sz="2000" dirty="0" smtClean="0">
              <a:solidFill>
                <a:schemeClr val="bg2"/>
              </a:solidFill>
              <a:latin typeface="+mn-lt"/>
            </a:endParaRPr>
          </a:p>
          <a:p>
            <a:pPr marL="488950" indent="-342900">
              <a:buFont typeface="Arial" panose="020B0604020202020204" pitchFamily="34" charset="0"/>
              <a:buChar char="•"/>
            </a:pPr>
            <a:endParaRPr lang="en-US" sz="2000" dirty="0">
              <a:solidFill>
                <a:schemeClr val="bg2"/>
              </a:solidFill>
              <a:latin typeface="+mn-lt"/>
            </a:endParaRPr>
          </a:p>
          <a:p>
            <a:pPr marL="488950" indent="-342900">
              <a:buFont typeface="Arial" panose="020B0604020202020204" pitchFamily="34" charset="0"/>
              <a:buChar char="•"/>
            </a:pPr>
            <a:r>
              <a:rPr lang="en-IN" sz="2000" dirty="0">
                <a:solidFill>
                  <a:schemeClr val="bg2"/>
                </a:solidFill>
                <a:latin typeface="+mn-lt"/>
              </a:rPr>
              <a:t>Beginning approximately at </a:t>
            </a:r>
            <a:r>
              <a:rPr lang="en-IN" sz="2000" dirty="0" smtClean="0">
                <a:solidFill>
                  <a:schemeClr val="bg2"/>
                </a:solidFill>
                <a:latin typeface="+mn-lt"/>
              </a:rPr>
              <a:t>the </a:t>
            </a:r>
            <a:r>
              <a:rPr lang="en-US" sz="2000" dirty="0" smtClean="0">
                <a:solidFill>
                  <a:schemeClr val="bg2"/>
                </a:solidFill>
                <a:latin typeface="+mn-lt"/>
              </a:rPr>
              <a:t>44th </a:t>
            </a:r>
            <a:r>
              <a:rPr lang="en-US" sz="2000" dirty="0">
                <a:solidFill>
                  <a:schemeClr val="bg2"/>
                </a:solidFill>
                <a:latin typeface="+mn-lt"/>
              </a:rPr>
              <a:t>hour after administration of </a:t>
            </a:r>
            <a:r>
              <a:rPr lang="en-US" sz="2000" dirty="0" smtClean="0">
                <a:solidFill>
                  <a:schemeClr val="bg2"/>
                </a:solidFill>
                <a:latin typeface="+mn-lt"/>
              </a:rPr>
              <a:t>intravenous </a:t>
            </a:r>
            <a:r>
              <a:rPr lang="en-US" sz="2000" dirty="0" err="1" smtClean="0">
                <a:solidFill>
                  <a:schemeClr val="bg2"/>
                </a:solidFill>
                <a:latin typeface="+mn-lt"/>
              </a:rPr>
              <a:t>tirofiban</a:t>
            </a:r>
            <a:r>
              <a:rPr lang="en-US" sz="2000" dirty="0" smtClean="0">
                <a:solidFill>
                  <a:schemeClr val="bg2"/>
                </a:solidFill>
                <a:latin typeface="+mn-lt"/>
              </a:rPr>
              <a:t> </a:t>
            </a:r>
            <a:r>
              <a:rPr lang="en-US" sz="2000" dirty="0">
                <a:solidFill>
                  <a:schemeClr val="bg2"/>
                </a:solidFill>
                <a:latin typeface="+mn-lt"/>
              </a:rPr>
              <a:t>or placebo, all the patients </a:t>
            </a:r>
            <a:r>
              <a:rPr lang="en-US" sz="2000" dirty="0" smtClean="0">
                <a:solidFill>
                  <a:schemeClr val="bg2"/>
                </a:solidFill>
                <a:latin typeface="+mn-lt"/>
              </a:rPr>
              <a:t>received oral </a:t>
            </a:r>
            <a:r>
              <a:rPr lang="en-US" sz="2000" dirty="0">
                <a:solidFill>
                  <a:schemeClr val="bg2"/>
                </a:solidFill>
                <a:latin typeface="+mn-lt"/>
              </a:rPr>
              <a:t>aspirin at a dose of 100 mg per day until </a:t>
            </a:r>
            <a:r>
              <a:rPr lang="en-US" sz="2000" dirty="0" smtClean="0">
                <a:solidFill>
                  <a:schemeClr val="bg2"/>
                </a:solidFill>
                <a:latin typeface="+mn-lt"/>
              </a:rPr>
              <a:t>day </a:t>
            </a:r>
            <a:r>
              <a:rPr lang="en-IN" sz="2000" dirty="0" smtClean="0">
                <a:solidFill>
                  <a:schemeClr val="bg2"/>
                </a:solidFill>
                <a:latin typeface="+mn-lt"/>
              </a:rPr>
              <a:t>90</a:t>
            </a:r>
            <a:r>
              <a:rPr lang="en-IN" sz="2000" dirty="0">
                <a:solidFill>
                  <a:schemeClr val="bg2"/>
                </a:solidFill>
                <a:latin typeface="+mn-lt"/>
              </a:rPr>
              <a:t>.</a:t>
            </a:r>
            <a:endParaRPr lang="en-IN" sz="2000" dirty="0">
              <a:solidFill>
                <a:schemeClr val="bg2"/>
              </a:solidFill>
              <a:latin typeface="+mn-lt"/>
            </a:endParaRPr>
          </a:p>
          <a:p>
            <a:pPr marL="488950" indent="-342900">
              <a:buFont typeface="Arial" panose="020B0604020202020204" pitchFamily="34" charset="0"/>
              <a:buChar char="•"/>
            </a:pPr>
            <a:endParaRPr lang="en-US" sz="200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latin typeface="+mj-lt"/>
              </a:rPr>
              <a:t>OUTCOMES</a:t>
            </a:r>
            <a:endParaRPr lang="en-US" dirty="0">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Autofit/>
          </a:bodyPr>
          <a:lstStyle/>
          <a:p>
            <a:pPr marL="571500" lvl="0" indent="-342900" algn="l" rtl="0">
              <a:spcBef>
                <a:spcPts val="0"/>
              </a:spcBef>
              <a:spcAft>
                <a:spcPts val="0"/>
              </a:spcAft>
              <a:buSzPts val="2400"/>
              <a:buFont typeface="Arial" panose="020B0604020202020204" pitchFamily="34" charset="0"/>
              <a:buChar char="•"/>
            </a:pPr>
            <a:r>
              <a:rPr lang="en-US" sz="2000" b="1" dirty="0">
                <a:solidFill>
                  <a:schemeClr val="bg2"/>
                </a:solidFill>
                <a:latin typeface="+mj-lt"/>
              </a:rPr>
              <a:t>Primary </a:t>
            </a:r>
            <a:r>
              <a:rPr lang="en-US" sz="2000" b="1" dirty="0" smtClean="0">
                <a:solidFill>
                  <a:schemeClr val="bg2"/>
                </a:solidFill>
                <a:latin typeface="+mj-lt"/>
              </a:rPr>
              <a:t>Efficacy End </a:t>
            </a:r>
            <a:r>
              <a:rPr lang="en-US" sz="2000" b="1" dirty="0">
                <a:solidFill>
                  <a:schemeClr val="bg2"/>
                </a:solidFill>
                <a:latin typeface="+mj-lt"/>
              </a:rPr>
              <a:t>point:  </a:t>
            </a:r>
            <a:endParaRPr lang="en-US" sz="2000" b="1" dirty="0" smtClean="0">
              <a:solidFill>
                <a:schemeClr val="bg2"/>
              </a:solidFill>
              <a:latin typeface="+mj-lt"/>
            </a:endParaRPr>
          </a:p>
          <a:p>
            <a:pPr marL="571500" lvl="0" indent="-342900" algn="l" rtl="0">
              <a:spcBef>
                <a:spcPts val="0"/>
              </a:spcBef>
              <a:spcAft>
                <a:spcPts val="0"/>
              </a:spcAft>
              <a:buSzPts val="2400"/>
              <a:buFont typeface="Arial" panose="020B0604020202020204" pitchFamily="34" charset="0"/>
              <a:buChar char="•"/>
            </a:pPr>
            <a:endParaRPr lang="en-US" sz="2000" b="1" dirty="0" smtClean="0">
              <a:solidFill>
                <a:schemeClr val="bg2"/>
              </a:solidFill>
              <a:latin typeface="+mj-lt"/>
            </a:endParaRPr>
          </a:p>
          <a:p>
            <a:r>
              <a:rPr lang="en-US" sz="2000" dirty="0">
                <a:solidFill>
                  <a:schemeClr val="bg2"/>
                </a:solidFill>
                <a:latin typeface="+mn-lt"/>
              </a:rPr>
              <a:t>The proportion of patients with excellent functional outcome,</a:t>
            </a:r>
            <a:endParaRPr lang="en-US" sz="2000" dirty="0">
              <a:solidFill>
                <a:schemeClr val="bg2"/>
              </a:solidFill>
              <a:latin typeface="+mn-lt"/>
            </a:endParaRPr>
          </a:p>
          <a:p>
            <a:r>
              <a:rPr lang="en-US" sz="2000" dirty="0">
                <a:solidFill>
                  <a:schemeClr val="bg2"/>
                </a:solidFill>
                <a:latin typeface="+mn-lt"/>
              </a:rPr>
              <a:t>defined as a </a:t>
            </a:r>
            <a:r>
              <a:rPr lang="en-US" sz="2000" dirty="0" err="1">
                <a:solidFill>
                  <a:schemeClr val="bg2"/>
                </a:solidFill>
                <a:latin typeface="+mn-lt"/>
              </a:rPr>
              <a:t>mRS</a:t>
            </a:r>
            <a:r>
              <a:rPr lang="en-US" sz="2000" dirty="0">
                <a:solidFill>
                  <a:schemeClr val="bg2"/>
                </a:solidFill>
                <a:latin typeface="+mn-lt"/>
              </a:rPr>
              <a:t> score of 0 to 1 at 90 ±7 days after stroke. </a:t>
            </a:r>
            <a:endParaRPr lang="en-US" sz="20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pic>
        <p:nvPicPr>
          <p:cNvPr id="8194" name="Picture 2" descr="EPOS&amp;trad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23200"/>
            <a:ext cx="9204086" cy="427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normAutofit fontScale="77500" lnSpcReduction="20000"/>
          </a:bodyPr>
          <a:lstStyle/>
          <a:p>
            <a:r>
              <a:rPr lang="en-IN" b="1" dirty="0">
                <a:solidFill>
                  <a:schemeClr val="bg2"/>
                </a:solidFill>
                <a:latin typeface="+mj-lt"/>
              </a:rPr>
              <a:t>Secondary Efficacy </a:t>
            </a:r>
            <a:r>
              <a:rPr lang="en-IN" b="1" dirty="0" smtClean="0">
                <a:solidFill>
                  <a:schemeClr val="bg2"/>
                </a:solidFill>
                <a:latin typeface="+mj-lt"/>
              </a:rPr>
              <a:t>Endpoints</a:t>
            </a:r>
            <a:endParaRPr lang="en-IN" b="1" dirty="0" smtClean="0">
              <a:solidFill>
                <a:schemeClr val="bg2"/>
              </a:solidFill>
              <a:latin typeface="+mj-lt"/>
            </a:endParaRPr>
          </a:p>
          <a:p>
            <a:endParaRPr lang="en-IN" b="1" dirty="0">
              <a:solidFill>
                <a:schemeClr val="bg2"/>
              </a:solidFill>
              <a:latin typeface="+mj-lt"/>
            </a:endParaRPr>
          </a:p>
          <a:p>
            <a:pPr marL="488950" indent="-342900">
              <a:buFont typeface="Arial" panose="020B0604020202020204" pitchFamily="34" charset="0"/>
              <a:buChar char="•"/>
            </a:pPr>
            <a:r>
              <a:rPr lang="en-US" dirty="0" smtClean="0">
                <a:solidFill>
                  <a:schemeClr val="bg2"/>
                </a:solidFill>
                <a:latin typeface="+mn-lt"/>
              </a:rPr>
              <a:t>Global </a:t>
            </a:r>
            <a:r>
              <a:rPr lang="en-US" dirty="0">
                <a:solidFill>
                  <a:schemeClr val="bg2"/>
                </a:solidFill>
                <a:latin typeface="+mn-lt"/>
              </a:rPr>
              <a:t>Outcome Score (combination of </a:t>
            </a:r>
            <a:r>
              <a:rPr lang="en-US" dirty="0" err="1">
                <a:solidFill>
                  <a:schemeClr val="bg2"/>
                </a:solidFill>
                <a:latin typeface="+mn-lt"/>
              </a:rPr>
              <a:t>mRS</a:t>
            </a:r>
            <a:r>
              <a:rPr lang="en-US" dirty="0">
                <a:solidFill>
                  <a:schemeClr val="bg2"/>
                </a:solidFill>
                <a:latin typeface="+mn-lt"/>
              </a:rPr>
              <a:t> score 0 to 1,</a:t>
            </a:r>
            <a:endParaRPr lang="en-US" dirty="0">
              <a:solidFill>
                <a:schemeClr val="bg2"/>
              </a:solidFill>
              <a:latin typeface="+mn-lt"/>
            </a:endParaRPr>
          </a:p>
          <a:p>
            <a:r>
              <a:rPr lang="en-US" dirty="0" smtClean="0">
                <a:solidFill>
                  <a:schemeClr val="bg2"/>
                </a:solidFill>
                <a:latin typeface="+mn-lt"/>
              </a:rPr>
              <a:t>     NIHSS </a:t>
            </a:r>
            <a:r>
              <a:rPr lang="en-US" dirty="0">
                <a:solidFill>
                  <a:schemeClr val="bg2"/>
                </a:solidFill>
                <a:latin typeface="+mn-lt"/>
              </a:rPr>
              <a:t>score 0 to 1, </a:t>
            </a:r>
            <a:r>
              <a:rPr lang="en-US" dirty="0" err="1">
                <a:solidFill>
                  <a:schemeClr val="bg2"/>
                </a:solidFill>
                <a:latin typeface="+mn-lt"/>
              </a:rPr>
              <a:t>Barthel</a:t>
            </a:r>
            <a:r>
              <a:rPr lang="en-US" dirty="0">
                <a:solidFill>
                  <a:schemeClr val="bg2"/>
                </a:solidFill>
                <a:latin typeface="+mn-lt"/>
              </a:rPr>
              <a:t> Index 95 to 100, and Glasgow</a:t>
            </a:r>
            <a:endParaRPr lang="en-US" dirty="0">
              <a:solidFill>
                <a:schemeClr val="bg2"/>
              </a:solidFill>
              <a:latin typeface="+mn-lt"/>
            </a:endParaRPr>
          </a:p>
          <a:p>
            <a:r>
              <a:rPr lang="en-IN" dirty="0" smtClean="0">
                <a:solidFill>
                  <a:schemeClr val="bg2"/>
                </a:solidFill>
                <a:latin typeface="+mn-lt"/>
              </a:rPr>
              <a:t>     Outcome </a:t>
            </a:r>
            <a:r>
              <a:rPr lang="en-IN" dirty="0">
                <a:solidFill>
                  <a:schemeClr val="bg2"/>
                </a:solidFill>
                <a:latin typeface="+mn-lt"/>
              </a:rPr>
              <a:t>Scale score 5) at 90 ±7 days;</a:t>
            </a:r>
            <a:endParaRPr lang="en-IN"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Reduced </a:t>
            </a:r>
            <a:r>
              <a:rPr lang="en-US" dirty="0">
                <a:solidFill>
                  <a:schemeClr val="bg2"/>
                </a:solidFill>
                <a:latin typeface="+mn-lt"/>
              </a:rPr>
              <a:t>disability level (ordinal shift in </a:t>
            </a:r>
            <a:r>
              <a:rPr lang="en-US" dirty="0" err="1">
                <a:solidFill>
                  <a:schemeClr val="bg2"/>
                </a:solidFill>
                <a:latin typeface="+mn-lt"/>
              </a:rPr>
              <a:t>mRS</a:t>
            </a:r>
            <a:r>
              <a:rPr lang="en-US" dirty="0">
                <a:solidFill>
                  <a:schemeClr val="bg2"/>
                </a:solidFill>
                <a:latin typeface="+mn-lt"/>
              </a:rPr>
              <a:t> score) at 90</a:t>
            </a:r>
            <a:endParaRPr lang="en-US" dirty="0">
              <a:solidFill>
                <a:schemeClr val="bg2"/>
              </a:solidFill>
              <a:latin typeface="+mn-lt"/>
            </a:endParaRPr>
          </a:p>
          <a:p>
            <a:r>
              <a:rPr lang="en-IN" dirty="0" smtClean="0">
                <a:solidFill>
                  <a:schemeClr val="bg2"/>
                </a:solidFill>
                <a:latin typeface="+mn-lt"/>
              </a:rPr>
              <a:t>     ±</a:t>
            </a:r>
            <a:r>
              <a:rPr lang="en-IN" dirty="0">
                <a:solidFill>
                  <a:schemeClr val="bg2"/>
                </a:solidFill>
                <a:latin typeface="+mn-lt"/>
              </a:rPr>
              <a:t>7 days;</a:t>
            </a:r>
            <a:endParaRPr lang="en-IN"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Proportion </a:t>
            </a:r>
            <a:r>
              <a:rPr lang="en-US" dirty="0">
                <a:solidFill>
                  <a:schemeClr val="bg2"/>
                </a:solidFill>
                <a:latin typeface="+mn-lt"/>
              </a:rPr>
              <a:t>of patients with functional independence (</a:t>
            </a:r>
            <a:r>
              <a:rPr lang="en-US" dirty="0" err="1">
                <a:solidFill>
                  <a:schemeClr val="bg2"/>
                </a:solidFill>
                <a:latin typeface="+mn-lt"/>
              </a:rPr>
              <a:t>mRS</a:t>
            </a:r>
            <a:endParaRPr lang="en-US" dirty="0">
              <a:solidFill>
                <a:schemeClr val="bg2"/>
              </a:solidFill>
              <a:latin typeface="+mn-lt"/>
            </a:endParaRPr>
          </a:p>
          <a:p>
            <a:r>
              <a:rPr lang="en-US" dirty="0" smtClean="0">
                <a:solidFill>
                  <a:schemeClr val="bg2"/>
                </a:solidFill>
                <a:latin typeface="+mn-lt"/>
              </a:rPr>
              <a:t>     score </a:t>
            </a:r>
            <a:r>
              <a:rPr lang="en-US" dirty="0">
                <a:solidFill>
                  <a:schemeClr val="bg2"/>
                </a:solidFill>
                <a:latin typeface="+mn-lt"/>
              </a:rPr>
              <a:t>0 to 2) at 90 ±7 days;</a:t>
            </a:r>
            <a:endParaRPr lang="en-US"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Health-related </a:t>
            </a:r>
            <a:r>
              <a:rPr lang="en-US" dirty="0">
                <a:solidFill>
                  <a:schemeClr val="bg2"/>
                </a:solidFill>
                <a:latin typeface="+mn-lt"/>
              </a:rPr>
              <a:t>quality of life [European Quality of Life Five-</a:t>
            </a:r>
            <a:endParaRPr lang="en-US" dirty="0">
              <a:solidFill>
                <a:schemeClr val="bg2"/>
              </a:solidFill>
              <a:latin typeface="+mn-lt"/>
            </a:endParaRPr>
          </a:p>
          <a:p>
            <a:r>
              <a:rPr lang="en-US" dirty="0" smtClean="0">
                <a:solidFill>
                  <a:schemeClr val="bg2"/>
                </a:solidFill>
                <a:latin typeface="+mn-lt"/>
              </a:rPr>
              <a:t>     Dimension </a:t>
            </a:r>
            <a:r>
              <a:rPr lang="en-US" dirty="0">
                <a:solidFill>
                  <a:schemeClr val="bg2"/>
                </a:solidFill>
                <a:latin typeface="+mn-lt"/>
              </a:rPr>
              <a:t>Five-Level scale (EQ-5D-5L)] at 90 ±7 days.</a:t>
            </a:r>
            <a:endParaRPr lang="en-US"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An excellent out come score -Proportion </a:t>
            </a:r>
            <a:r>
              <a:rPr lang="en-US" dirty="0">
                <a:solidFill>
                  <a:schemeClr val="bg2"/>
                </a:solidFill>
                <a:latin typeface="+mn-lt"/>
              </a:rPr>
              <a:t>of </a:t>
            </a:r>
            <a:r>
              <a:rPr lang="en-US" dirty="0" err="1">
                <a:solidFill>
                  <a:schemeClr val="bg2"/>
                </a:solidFill>
                <a:latin typeface="+mn-lt"/>
              </a:rPr>
              <a:t>mRS</a:t>
            </a:r>
            <a:r>
              <a:rPr lang="en-US" dirty="0">
                <a:solidFill>
                  <a:schemeClr val="bg2"/>
                </a:solidFill>
                <a:latin typeface="+mn-lt"/>
              </a:rPr>
              <a:t> score 0 to 1 at 30 ±3 days;</a:t>
            </a:r>
            <a:endParaRPr lang="en-US" dirty="0">
              <a:solidFill>
                <a:schemeClr val="bg2"/>
              </a:solidFill>
              <a:latin typeface="+mn-lt"/>
            </a:endParaRPr>
          </a:p>
          <a:p>
            <a:pPr marL="488950" indent="-342900">
              <a:buFont typeface="Arial" panose="020B0604020202020204" pitchFamily="34" charset="0"/>
              <a:buChar char="•"/>
            </a:pPr>
            <a:r>
              <a:rPr lang="en-US" dirty="0" smtClean="0">
                <a:solidFill>
                  <a:schemeClr val="bg2"/>
                </a:solidFill>
                <a:latin typeface="+mn-lt"/>
              </a:rPr>
              <a:t>Functional independent score -Proportion </a:t>
            </a:r>
            <a:r>
              <a:rPr lang="en-US" dirty="0">
                <a:solidFill>
                  <a:schemeClr val="bg2"/>
                </a:solidFill>
                <a:latin typeface="+mn-lt"/>
              </a:rPr>
              <a:t>of </a:t>
            </a:r>
            <a:r>
              <a:rPr lang="en-US" dirty="0" err="1">
                <a:solidFill>
                  <a:schemeClr val="bg2"/>
                </a:solidFill>
                <a:latin typeface="+mn-lt"/>
              </a:rPr>
              <a:t>mRS</a:t>
            </a:r>
            <a:r>
              <a:rPr lang="en-US" dirty="0">
                <a:solidFill>
                  <a:schemeClr val="bg2"/>
                </a:solidFill>
                <a:latin typeface="+mn-lt"/>
              </a:rPr>
              <a:t> score 0 to 2 at 30 ±3 days;</a:t>
            </a:r>
            <a:endParaRPr lang="en-US" b="1" dirty="0">
              <a:solidFill>
                <a:schemeClr val="bg2"/>
              </a:solidFill>
              <a:latin typeface="+mn-lt"/>
            </a:endParaRPr>
          </a:p>
          <a:p>
            <a:endParaRPr lang="en-IN"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BACKGROUND</a:t>
            </a:r>
            <a:endParaRPr lang="en-US" dirty="0">
              <a:latin typeface="+mj-lt"/>
            </a:endParaRPr>
          </a:p>
        </p:txBody>
      </p:sp>
      <p:sp>
        <p:nvSpPr>
          <p:cNvPr id="3" name="Subtitle 2"/>
          <p:cNvSpPr>
            <a:spLocks noGrp="1"/>
          </p:cNvSpPr>
          <p:nvPr>
            <p:ph type="subTitle" idx="1"/>
          </p:nvPr>
        </p:nvSpPr>
        <p:spPr/>
        <p:txBody>
          <a:bodyPr>
            <a:normAutofit/>
          </a:bodyPr>
          <a:lstStyle/>
          <a:p>
            <a:pPr marL="174625" indent="-28575"/>
            <a:r>
              <a:rPr lang="en-US" dirty="0">
                <a:solidFill>
                  <a:schemeClr val="bg2"/>
                </a:solidFill>
                <a:latin typeface="+mn-lt"/>
              </a:rPr>
              <a:t>Treatments designed to reverse or </a:t>
            </a:r>
            <a:r>
              <a:rPr lang="en-US" dirty="0" smtClean="0">
                <a:solidFill>
                  <a:schemeClr val="bg2"/>
                </a:solidFill>
                <a:latin typeface="+mn-lt"/>
              </a:rPr>
              <a:t>lessen the amount of tissue infarction and improve clinical outcome </a:t>
            </a:r>
            <a:endParaRPr lang="en-US" dirty="0" smtClean="0">
              <a:solidFill>
                <a:schemeClr val="bg2"/>
              </a:solidFill>
              <a:latin typeface="+mn-lt"/>
            </a:endParaRPr>
          </a:p>
          <a:p>
            <a:pPr marL="603250" indent="-457200">
              <a:buAutoNum type="arabicParenBoth"/>
            </a:pPr>
            <a:r>
              <a:rPr lang="en-US" dirty="0" smtClean="0">
                <a:solidFill>
                  <a:schemeClr val="bg2"/>
                </a:solidFill>
                <a:latin typeface="+mn-lt"/>
              </a:rPr>
              <a:t> Medical support </a:t>
            </a:r>
            <a:endParaRPr lang="en-US" dirty="0" smtClean="0">
              <a:solidFill>
                <a:schemeClr val="bg2"/>
              </a:solidFill>
              <a:latin typeface="+mn-lt"/>
            </a:endParaRPr>
          </a:p>
          <a:p>
            <a:pPr marL="603250" indent="-457200">
              <a:buAutoNum type="arabicParenBoth"/>
            </a:pPr>
            <a:r>
              <a:rPr lang="en-US" dirty="0" smtClean="0">
                <a:solidFill>
                  <a:schemeClr val="bg2"/>
                </a:solidFill>
                <a:latin typeface="+mn-lt"/>
              </a:rPr>
              <a:t> IV thrombolysis</a:t>
            </a:r>
            <a:endParaRPr lang="en-US" dirty="0" smtClean="0">
              <a:solidFill>
                <a:schemeClr val="bg2"/>
              </a:solidFill>
              <a:latin typeface="+mn-lt"/>
            </a:endParaRPr>
          </a:p>
          <a:p>
            <a:r>
              <a:rPr lang="en-US" dirty="0" smtClean="0">
                <a:solidFill>
                  <a:schemeClr val="bg2"/>
                </a:solidFill>
                <a:latin typeface="+mn-lt"/>
              </a:rPr>
              <a:t>(</a:t>
            </a:r>
            <a:r>
              <a:rPr lang="en-US" dirty="0">
                <a:solidFill>
                  <a:schemeClr val="bg2"/>
                </a:solidFill>
                <a:latin typeface="+mn-lt"/>
              </a:rPr>
              <a:t>3) </a:t>
            </a:r>
            <a:r>
              <a:rPr lang="en-US" dirty="0" smtClean="0">
                <a:solidFill>
                  <a:schemeClr val="bg2"/>
                </a:solidFill>
                <a:latin typeface="+mn-lt"/>
              </a:rPr>
              <a:t> Endovascular revascularization</a:t>
            </a:r>
            <a:endParaRPr lang="en-US" dirty="0" smtClean="0">
              <a:solidFill>
                <a:schemeClr val="bg2"/>
              </a:solidFill>
              <a:latin typeface="+mn-lt"/>
            </a:endParaRPr>
          </a:p>
          <a:p>
            <a:r>
              <a:rPr lang="en-US" dirty="0" smtClean="0">
                <a:solidFill>
                  <a:schemeClr val="bg2"/>
                </a:solidFill>
                <a:latin typeface="+mn-lt"/>
              </a:rPr>
              <a:t>(</a:t>
            </a:r>
            <a:r>
              <a:rPr lang="en-US" dirty="0">
                <a:solidFill>
                  <a:schemeClr val="bg2"/>
                </a:solidFill>
                <a:latin typeface="+mn-lt"/>
              </a:rPr>
              <a:t>4) </a:t>
            </a:r>
            <a:r>
              <a:rPr lang="en-US" dirty="0" smtClean="0">
                <a:solidFill>
                  <a:schemeClr val="bg2"/>
                </a:solidFill>
                <a:latin typeface="+mn-lt"/>
              </a:rPr>
              <a:t> Antithrombotic treatment</a:t>
            </a:r>
            <a:endParaRPr lang="en-US" dirty="0">
              <a:solidFill>
                <a:schemeClr val="bg2"/>
              </a:solidFill>
              <a:latin typeface="+mn-lt"/>
            </a:endParaRPr>
          </a:p>
          <a:p>
            <a:r>
              <a:rPr lang="en-US" dirty="0">
                <a:solidFill>
                  <a:schemeClr val="bg2"/>
                </a:solidFill>
                <a:latin typeface="+mn-lt"/>
              </a:rPr>
              <a:t>(5) </a:t>
            </a:r>
            <a:r>
              <a:rPr lang="en-US" dirty="0" smtClean="0">
                <a:solidFill>
                  <a:schemeClr val="bg2"/>
                </a:solidFill>
                <a:latin typeface="+mn-lt"/>
              </a:rPr>
              <a:t> Neuroprotection </a:t>
            </a:r>
            <a:endParaRPr lang="en-US" dirty="0" smtClean="0">
              <a:solidFill>
                <a:schemeClr val="bg2"/>
              </a:solidFill>
              <a:latin typeface="+mn-lt"/>
            </a:endParaRPr>
          </a:p>
          <a:p>
            <a:r>
              <a:rPr lang="en-US" dirty="0" smtClean="0">
                <a:solidFill>
                  <a:schemeClr val="bg2"/>
                </a:solidFill>
                <a:latin typeface="+mn-lt"/>
              </a:rPr>
              <a:t>(</a:t>
            </a:r>
            <a:r>
              <a:rPr lang="en-US" dirty="0">
                <a:solidFill>
                  <a:schemeClr val="bg2"/>
                </a:solidFill>
                <a:latin typeface="+mn-lt"/>
              </a:rPr>
              <a:t>6) </a:t>
            </a:r>
            <a:r>
              <a:rPr lang="en-US" dirty="0" smtClean="0">
                <a:solidFill>
                  <a:schemeClr val="bg2"/>
                </a:solidFill>
                <a:latin typeface="+mn-lt"/>
              </a:rPr>
              <a:t> Stroke </a:t>
            </a:r>
            <a:r>
              <a:rPr lang="en-US" dirty="0">
                <a:solidFill>
                  <a:schemeClr val="bg2"/>
                </a:solidFill>
                <a:latin typeface="+mn-lt"/>
              </a:rPr>
              <a:t>centers and </a:t>
            </a:r>
            <a:r>
              <a:rPr lang="en-US" dirty="0" smtClean="0">
                <a:solidFill>
                  <a:schemeClr val="bg2"/>
                </a:solidFill>
                <a:latin typeface="+mn-lt"/>
              </a:rPr>
              <a:t>rehabilitation</a:t>
            </a:r>
            <a:endParaRPr lang="en-US" dirty="0">
              <a:solidFill>
                <a:schemeClr val="bg2"/>
              </a:solidFill>
              <a:latin typeface="+mn-lt"/>
            </a:endParaRPr>
          </a:p>
        </p:txBody>
      </p:sp>
      <p:sp>
        <p:nvSpPr>
          <p:cNvPr id="4" name="Rectangle 3"/>
          <p:cNvSpPr/>
          <p:nvPr/>
        </p:nvSpPr>
        <p:spPr>
          <a:xfrm>
            <a:off x="1146629" y="3120571"/>
            <a:ext cx="3570514" cy="37737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pic>
        <p:nvPicPr>
          <p:cNvPr id="9220" name="Picture 4" descr="Glasgow Outcome Scale - visual mnemoni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771" y="411600"/>
            <a:ext cx="9029229" cy="4597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err="1" smtClean="0"/>
              <a:t>Barthel</a:t>
            </a:r>
            <a:r>
              <a:rPr lang="en-US" sz="6000" dirty="0" smtClean="0"/>
              <a:t> </a:t>
            </a:r>
            <a:r>
              <a:rPr lang="en-US" sz="6000" dirty="0"/>
              <a:t>Index</a:t>
            </a:r>
            <a:endParaRPr lang="en-IN" dirty="0"/>
          </a:p>
        </p:txBody>
      </p:sp>
      <p:pic>
        <p:nvPicPr>
          <p:cNvPr id="10250" name="Picture 10" descr="Barthel Index and modified Barthel Index of activities of daily livi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8432" y="823200"/>
            <a:ext cx="7487136" cy="4287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normAutofit/>
          </a:bodyPr>
          <a:lstStyle/>
          <a:p>
            <a:r>
              <a:rPr lang="en-IN" sz="1900" b="1" dirty="0">
                <a:solidFill>
                  <a:schemeClr val="bg2"/>
                </a:solidFill>
                <a:latin typeface="+mn-lt"/>
              </a:rPr>
              <a:t>Primary Safety </a:t>
            </a:r>
            <a:r>
              <a:rPr lang="en-IN" sz="1900" b="1" dirty="0" smtClean="0">
                <a:solidFill>
                  <a:schemeClr val="bg2"/>
                </a:solidFill>
                <a:latin typeface="+mn-lt"/>
              </a:rPr>
              <a:t>Endpoints</a:t>
            </a:r>
            <a:endParaRPr lang="en-IN" sz="1900" b="1" dirty="0" smtClean="0">
              <a:solidFill>
                <a:schemeClr val="bg2"/>
              </a:solidFill>
              <a:latin typeface="+mn-lt"/>
            </a:endParaRPr>
          </a:p>
          <a:p>
            <a:endParaRPr lang="en-IN" sz="1900" b="1" dirty="0" smtClean="0">
              <a:latin typeface="+mn-lt"/>
            </a:endParaRPr>
          </a:p>
          <a:p>
            <a:pPr marL="488950" indent="-342900">
              <a:buFont typeface="Arial" panose="020B0604020202020204" pitchFamily="34" charset="0"/>
              <a:buChar char="•"/>
            </a:pPr>
            <a:r>
              <a:rPr lang="en-US" sz="1900" dirty="0" smtClean="0">
                <a:solidFill>
                  <a:schemeClr val="bg2"/>
                </a:solidFill>
                <a:latin typeface="+mj-lt"/>
              </a:rPr>
              <a:t>Mortality </a:t>
            </a:r>
            <a:r>
              <a:rPr lang="en-US" sz="1900" dirty="0">
                <a:solidFill>
                  <a:schemeClr val="bg2"/>
                </a:solidFill>
                <a:latin typeface="+mj-lt"/>
              </a:rPr>
              <a:t>at 90 ±7 </a:t>
            </a:r>
            <a:r>
              <a:rPr lang="en-US" sz="1900" dirty="0" smtClean="0">
                <a:solidFill>
                  <a:schemeClr val="bg2"/>
                </a:solidFill>
                <a:latin typeface="+mj-lt"/>
              </a:rPr>
              <a:t>days</a:t>
            </a:r>
            <a:endParaRPr lang="en-US" sz="1900" dirty="0">
              <a:solidFill>
                <a:schemeClr val="bg2"/>
              </a:solidFill>
              <a:latin typeface="+mj-lt"/>
            </a:endParaRPr>
          </a:p>
          <a:p>
            <a:pPr marL="488950" indent="-342900">
              <a:buFont typeface="Arial" panose="020B0604020202020204" pitchFamily="34" charset="0"/>
              <a:buChar char="•"/>
            </a:pPr>
            <a:r>
              <a:rPr lang="en-US" sz="1900" dirty="0" smtClean="0">
                <a:solidFill>
                  <a:schemeClr val="bg2"/>
                </a:solidFill>
                <a:latin typeface="+mj-lt"/>
              </a:rPr>
              <a:t>Proportion </a:t>
            </a:r>
            <a:r>
              <a:rPr lang="en-US" sz="1900" dirty="0">
                <a:solidFill>
                  <a:schemeClr val="bg2"/>
                </a:solidFill>
                <a:latin typeface="+mj-lt"/>
              </a:rPr>
              <a:t>of patients with symptomatic intracranial</a:t>
            </a:r>
            <a:endParaRPr lang="en-US" sz="1900" dirty="0">
              <a:solidFill>
                <a:schemeClr val="bg2"/>
              </a:solidFill>
              <a:latin typeface="+mj-lt"/>
            </a:endParaRPr>
          </a:p>
          <a:p>
            <a:r>
              <a:rPr lang="en-US" sz="1900" dirty="0" smtClean="0">
                <a:solidFill>
                  <a:schemeClr val="bg2"/>
                </a:solidFill>
                <a:latin typeface="+mj-lt"/>
              </a:rPr>
              <a:t>     hemorrhage </a:t>
            </a:r>
            <a:r>
              <a:rPr lang="en-US" sz="1900" dirty="0">
                <a:solidFill>
                  <a:schemeClr val="bg2"/>
                </a:solidFill>
                <a:latin typeface="+mj-lt"/>
              </a:rPr>
              <a:t>within 48 </a:t>
            </a:r>
            <a:r>
              <a:rPr lang="en-US" sz="1900" dirty="0" smtClean="0">
                <a:solidFill>
                  <a:schemeClr val="bg2"/>
                </a:solidFill>
                <a:latin typeface="+mj-lt"/>
              </a:rPr>
              <a:t>hours</a:t>
            </a:r>
            <a:endParaRPr lang="en-US" sz="1900" dirty="0" smtClean="0">
              <a:solidFill>
                <a:schemeClr val="bg2"/>
              </a:solidFill>
              <a:latin typeface="+mj-lt"/>
            </a:endParaRPr>
          </a:p>
          <a:p>
            <a:r>
              <a:rPr lang="en-US" sz="1900" dirty="0" smtClean="0">
                <a:solidFill>
                  <a:schemeClr val="bg2"/>
                </a:solidFill>
                <a:latin typeface="+mj-lt"/>
              </a:rPr>
              <a:t> </a:t>
            </a:r>
            <a:endParaRPr lang="en-US" sz="1900" dirty="0" smtClean="0">
              <a:solidFill>
                <a:schemeClr val="bg2"/>
              </a:solidFill>
              <a:latin typeface="+mj-lt"/>
            </a:endParaRPr>
          </a:p>
          <a:p>
            <a:r>
              <a:rPr lang="en-US" sz="1900" dirty="0">
                <a:solidFill>
                  <a:schemeClr val="bg2"/>
                </a:solidFill>
                <a:latin typeface="+mj-lt"/>
              </a:rPr>
              <a:t> </a:t>
            </a:r>
            <a:r>
              <a:rPr lang="en-US" sz="1900" dirty="0" smtClean="0">
                <a:solidFill>
                  <a:schemeClr val="bg2"/>
                </a:solidFill>
                <a:latin typeface="+mj-lt"/>
              </a:rPr>
              <a:t>    Symptomatic intracranial hemorrhage </a:t>
            </a:r>
            <a:r>
              <a:rPr lang="en-US" sz="1900" dirty="0">
                <a:solidFill>
                  <a:schemeClr val="bg2"/>
                </a:solidFill>
                <a:latin typeface="+mj-lt"/>
              </a:rPr>
              <a:t>will be adjudicated by an </a:t>
            </a:r>
            <a:r>
              <a:rPr lang="en-US" sz="1900" dirty="0" smtClean="0">
                <a:solidFill>
                  <a:schemeClr val="bg2"/>
                </a:solidFill>
                <a:latin typeface="+mj-lt"/>
              </a:rPr>
              <a:t>independent Imaging</a:t>
            </a:r>
            <a:r>
              <a:rPr lang="en-US" sz="1900" dirty="0">
                <a:solidFill>
                  <a:schemeClr val="bg2"/>
                </a:solidFill>
                <a:latin typeface="+mj-lt"/>
              </a:rPr>
              <a:t> </a:t>
            </a:r>
            <a:r>
              <a:rPr lang="en-US" sz="1900" dirty="0" smtClean="0">
                <a:solidFill>
                  <a:schemeClr val="bg2"/>
                </a:solidFill>
                <a:latin typeface="+mj-lt"/>
              </a:rPr>
              <a:t>Core </a:t>
            </a:r>
            <a:r>
              <a:rPr lang="en-US" sz="1900" dirty="0">
                <a:solidFill>
                  <a:schemeClr val="bg2"/>
                </a:solidFill>
                <a:latin typeface="+mj-lt"/>
              </a:rPr>
              <a:t>Laboratory according to the modified Heidelberg </a:t>
            </a:r>
            <a:r>
              <a:rPr lang="en-US" sz="1900" dirty="0" smtClean="0">
                <a:solidFill>
                  <a:schemeClr val="bg2"/>
                </a:solidFill>
                <a:latin typeface="+mj-lt"/>
              </a:rPr>
              <a:t>Bleeding </a:t>
            </a:r>
            <a:r>
              <a:rPr lang="en-IN" sz="1900" dirty="0" smtClean="0">
                <a:solidFill>
                  <a:schemeClr val="bg2"/>
                </a:solidFill>
                <a:latin typeface="+mj-lt"/>
              </a:rPr>
              <a:t>Classification</a:t>
            </a:r>
            <a:endParaRPr lang="en-IN" sz="1900" dirty="0">
              <a:solidFill>
                <a:schemeClr val="bg2"/>
              </a:solidFill>
              <a:latin typeface="+mj-lt"/>
            </a:endParaRPr>
          </a:p>
          <a:p>
            <a:endParaRPr lang="en-IN" b="1"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normAutofit/>
          </a:bodyPr>
          <a:lstStyle/>
          <a:p>
            <a:r>
              <a:rPr lang="en-IN" sz="1900" b="1" dirty="0">
                <a:solidFill>
                  <a:schemeClr val="bg2"/>
                </a:solidFill>
                <a:latin typeface="+mj-lt"/>
              </a:rPr>
              <a:t>Secondary Safety </a:t>
            </a:r>
            <a:r>
              <a:rPr lang="en-IN" sz="1900" b="1" dirty="0" smtClean="0">
                <a:solidFill>
                  <a:schemeClr val="bg2"/>
                </a:solidFill>
                <a:latin typeface="+mj-lt"/>
              </a:rPr>
              <a:t>Endpoints</a:t>
            </a:r>
            <a:endParaRPr lang="en-IN" sz="1900" b="1" dirty="0" smtClean="0">
              <a:solidFill>
                <a:schemeClr val="bg2"/>
              </a:solidFill>
              <a:latin typeface="+mj-lt"/>
            </a:endParaRPr>
          </a:p>
          <a:p>
            <a:endParaRPr lang="en-IN" sz="1900" b="1" dirty="0">
              <a:latin typeface="+mj-lt"/>
            </a:endParaRPr>
          </a:p>
          <a:p>
            <a:pPr marL="488950" indent="-342900">
              <a:buFont typeface="Arial" panose="020B0604020202020204" pitchFamily="34" charset="0"/>
              <a:buChar char="•"/>
            </a:pPr>
            <a:r>
              <a:rPr lang="en-US" sz="1900" dirty="0" smtClean="0">
                <a:latin typeface="+mj-lt"/>
              </a:rPr>
              <a:t> </a:t>
            </a:r>
            <a:r>
              <a:rPr lang="en-US" sz="1900" dirty="0" smtClean="0">
                <a:solidFill>
                  <a:schemeClr val="bg2"/>
                </a:solidFill>
                <a:latin typeface="+mj-lt"/>
              </a:rPr>
              <a:t>Proportion </a:t>
            </a:r>
            <a:r>
              <a:rPr lang="en-US" sz="1900" dirty="0">
                <a:solidFill>
                  <a:schemeClr val="bg2"/>
                </a:solidFill>
                <a:latin typeface="+mj-lt"/>
              </a:rPr>
              <a:t>of patients with any radiologic intracranial</a:t>
            </a:r>
            <a:endParaRPr lang="en-US" sz="1900" dirty="0">
              <a:solidFill>
                <a:schemeClr val="bg2"/>
              </a:solidFill>
              <a:latin typeface="+mj-lt"/>
            </a:endParaRPr>
          </a:p>
          <a:p>
            <a:r>
              <a:rPr lang="en-IN" sz="1900" dirty="0" smtClean="0">
                <a:solidFill>
                  <a:schemeClr val="bg2"/>
                </a:solidFill>
                <a:latin typeface="+mj-lt"/>
              </a:rPr>
              <a:t>      haemorrhage </a:t>
            </a:r>
            <a:r>
              <a:rPr lang="en-IN" sz="1900" dirty="0">
                <a:solidFill>
                  <a:schemeClr val="bg2"/>
                </a:solidFill>
                <a:latin typeface="+mj-lt"/>
              </a:rPr>
              <a:t>within 48 </a:t>
            </a:r>
            <a:r>
              <a:rPr lang="en-IN" sz="1900" dirty="0" smtClean="0">
                <a:solidFill>
                  <a:schemeClr val="bg2"/>
                </a:solidFill>
                <a:latin typeface="+mj-lt"/>
              </a:rPr>
              <a:t>hours</a:t>
            </a:r>
            <a:endParaRPr lang="en-IN" sz="1900" dirty="0">
              <a:solidFill>
                <a:schemeClr val="bg2"/>
              </a:solidFill>
              <a:latin typeface="+mj-lt"/>
            </a:endParaRPr>
          </a:p>
          <a:p>
            <a:pPr marL="488950" indent="-342900">
              <a:buFont typeface="Arial" panose="020B0604020202020204" pitchFamily="34" charset="0"/>
              <a:buChar char="•"/>
            </a:pPr>
            <a:r>
              <a:rPr lang="en-US" sz="1900" dirty="0" smtClean="0">
                <a:solidFill>
                  <a:schemeClr val="bg2"/>
                </a:solidFill>
                <a:latin typeface="+mj-lt"/>
              </a:rPr>
              <a:t> Incidence </a:t>
            </a:r>
            <a:r>
              <a:rPr lang="en-US" sz="1900" dirty="0">
                <a:solidFill>
                  <a:schemeClr val="bg2"/>
                </a:solidFill>
                <a:latin typeface="+mj-lt"/>
              </a:rPr>
              <a:t>of any adverse </a:t>
            </a:r>
            <a:r>
              <a:rPr lang="en-US" sz="1900" dirty="0" smtClean="0">
                <a:solidFill>
                  <a:schemeClr val="bg2"/>
                </a:solidFill>
                <a:latin typeface="+mj-lt"/>
              </a:rPr>
              <a:t>events</a:t>
            </a:r>
            <a:endParaRPr lang="en-US" sz="1900" dirty="0" smtClean="0">
              <a:solidFill>
                <a:schemeClr val="bg2"/>
              </a:solidFill>
              <a:latin typeface="+mj-lt"/>
            </a:endParaRPr>
          </a:p>
          <a:p>
            <a:pPr marL="488950" indent="-342900">
              <a:buFont typeface="Arial" panose="020B0604020202020204" pitchFamily="34" charset="0"/>
              <a:buChar char="•"/>
            </a:pPr>
            <a:endParaRPr lang="en-US" sz="1900" b="1" dirty="0">
              <a:solidFill>
                <a:schemeClr val="bg2"/>
              </a:solidFill>
              <a:latin typeface="+mj-lt"/>
            </a:endParaRPr>
          </a:p>
          <a:p>
            <a:r>
              <a:rPr lang="en-IN" sz="1900" dirty="0">
                <a:solidFill>
                  <a:schemeClr val="bg2"/>
                </a:solidFill>
                <a:latin typeface="+mj-lt"/>
              </a:rPr>
              <a:t>If </a:t>
            </a:r>
            <a:r>
              <a:rPr lang="en-IN" sz="1900" dirty="0" smtClean="0">
                <a:solidFill>
                  <a:schemeClr val="bg2"/>
                </a:solidFill>
                <a:latin typeface="+mj-lt"/>
              </a:rPr>
              <a:t>there </a:t>
            </a:r>
            <a:r>
              <a:rPr lang="en-US" sz="1900" dirty="0" smtClean="0">
                <a:solidFill>
                  <a:schemeClr val="bg2"/>
                </a:solidFill>
                <a:latin typeface="+mj-lt"/>
              </a:rPr>
              <a:t>were </a:t>
            </a:r>
            <a:r>
              <a:rPr lang="en-US" sz="1900" dirty="0">
                <a:solidFill>
                  <a:schemeClr val="bg2"/>
                </a:solidFill>
                <a:latin typeface="+mj-lt"/>
              </a:rPr>
              <a:t>signs of neurologic deterioration indicating</a:t>
            </a:r>
            <a:endParaRPr lang="en-US" sz="1900" dirty="0">
              <a:solidFill>
                <a:schemeClr val="bg2"/>
              </a:solidFill>
              <a:latin typeface="+mj-lt"/>
            </a:endParaRPr>
          </a:p>
          <a:p>
            <a:r>
              <a:rPr lang="en-US" sz="1900" dirty="0">
                <a:solidFill>
                  <a:schemeClr val="bg2"/>
                </a:solidFill>
                <a:latin typeface="+mj-lt"/>
              </a:rPr>
              <a:t>cerebral hemorrhage, further imaging was to be</a:t>
            </a:r>
            <a:endParaRPr lang="en-US" sz="1900" dirty="0">
              <a:solidFill>
                <a:schemeClr val="bg2"/>
              </a:solidFill>
              <a:latin typeface="+mj-lt"/>
            </a:endParaRPr>
          </a:p>
          <a:p>
            <a:r>
              <a:rPr lang="en-US" sz="1900" dirty="0">
                <a:solidFill>
                  <a:schemeClr val="bg2"/>
                </a:solidFill>
                <a:latin typeface="+mj-lt"/>
              </a:rPr>
              <a:t>conducted for follow-up. </a:t>
            </a:r>
            <a:endParaRPr lang="en-IN" sz="1900" dirty="0">
              <a:solidFill>
                <a:schemeClr val="bg2"/>
              </a:solidFill>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pic>
        <p:nvPicPr>
          <p:cNvPr id="4" name="Picture 3"/>
          <p:cNvPicPr>
            <a:picLocks noChangeAspect="1"/>
          </p:cNvPicPr>
          <p:nvPr/>
        </p:nvPicPr>
        <p:blipFill>
          <a:blip r:embed="rId1"/>
          <a:stretch>
            <a:fillRect/>
          </a:stretch>
        </p:blipFill>
        <p:spPr>
          <a:xfrm>
            <a:off x="2578100" y="0"/>
            <a:ext cx="3987800" cy="512845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1714500"/>
            <a:ext cx="7917180" cy="707886"/>
          </a:xfrm>
          <a:prstGeom prst="rect">
            <a:avLst/>
          </a:prstGeom>
          <a:noFill/>
        </p:spPr>
        <p:txBody>
          <a:bodyPr wrap="square" rtlCol="0">
            <a:spAutoFit/>
          </a:bodyPr>
          <a:lstStyle/>
          <a:p>
            <a:pPr algn="ctr"/>
            <a:r>
              <a:rPr lang="en-US" sz="4000" b="1" dirty="0">
                <a:latin typeface="+mj-lt"/>
              </a:rPr>
              <a:t>STATISTICAL ANALYSIS</a:t>
            </a:r>
            <a:endParaRPr lang="en-US" sz="4000" b="1"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STUDY PROFILE</a:t>
            </a:r>
            <a:endParaRPr lang="en-US"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endParaRPr dirty="0">
              <a:solidFill>
                <a:schemeClr val="bg2"/>
              </a:solidFill>
            </a:endParaRPr>
          </a:p>
        </p:txBody>
      </p:sp>
      <p:pic>
        <p:nvPicPr>
          <p:cNvPr id="2" name="Picture 1"/>
          <p:cNvPicPr>
            <a:picLocks noChangeAspect="1"/>
          </p:cNvPicPr>
          <p:nvPr/>
        </p:nvPicPr>
        <p:blipFill>
          <a:blip r:embed="rId1"/>
          <a:stretch>
            <a:fillRect/>
          </a:stretch>
        </p:blipFill>
        <p:spPr>
          <a:xfrm>
            <a:off x="648551" y="0"/>
            <a:ext cx="7846898" cy="508415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pic>
        <p:nvPicPr>
          <p:cNvPr id="4" name="Picture 3"/>
          <p:cNvPicPr>
            <a:picLocks noChangeAspect="1"/>
          </p:cNvPicPr>
          <p:nvPr/>
        </p:nvPicPr>
        <p:blipFill>
          <a:blip r:embed="rId1"/>
          <a:stretch>
            <a:fillRect/>
          </a:stretch>
        </p:blipFill>
        <p:spPr>
          <a:xfrm>
            <a:off x="727950" y="0"/>
            <a:ext cx="7767030" cy="51435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latin typeface="+mj-lt"/>
              </a:rPr>
              <a:t>DEMOGRAPHIC DATA</a:t>
            </a:r>
            <a:endParaRPr lang="en-US" dirty="0">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endParaRPr dirty="0">
              <a:solidFill>
                <a:schemeClr val="bg2"/>
              </a:solidFill>
            </a:endParaRPr>
          </a:p>
        </p:txBody>
      </p:sp>
      <p:cxnSp>
        <p:nvCxnSpPr>
          <p:cNvPr id="7" name="Straight Connector 6"/>
          <p:cNvCxnSpPr/>
          <p:nvPr/>
        </p:nvCxnSpPr>
        <p:spPr>
          <a:xfrm>
            <a:off x="4396740" y="1074420"/>
            <a:ext cx="10287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9" name="Straight Connector 8"/>
          <p:cNvCxnSpPr/>
          <p:nvPr/>
        </p:nvCxnSpPr>
        <p:spPr>
          <a:xfrm>
            <a:off x="6621780" y="1074420"/>
            <a:ext cx="1066320" cy="0"/>
          </a:xfrm>
          <a:prstGeom prst="line">
            <a:avLst/>
          </a:prstGeom>
        </p:spPr>
        <p:style>
          <a:lnRef idx="3">
            <a:schemeClr val="accent3"/>
          </a:lnRef>
          <a:fillRef idx="0">
            <a:schemeClr val="accent3"/>
          </a:fillRef>
          <a:effectRef idx="2">
            <a:schemeClr val="accent3"/>
          </a:effectRef>
          <a:fontRef idx="minor">
            <a:schemeClr val="tx1"/>
          </a:fontRef>
        </p:style>
      </p:cxnSp>
      <p:pic>
        <p:nvPicPr>
          <p:cNvPr id="2" name="Picture 1"/>
          <p:cNvPicPr>
            <a:picLocks noChangeAspect="1"/>
          </p:cNvPicPr>
          <p:nvPr/>
        </p:nvPicPr>
        <p:blipFill>
          <a:blip r:embed="rId1"/>
          <a:stretch>
            <a:fillRect/>
          </a:stretch>
        </p:blipFill>
        <p:spPr>
          <a:xfrm>
            <a:off x="106600" y="823200"/>
            <a:ext cx="8930799" cy="4209421"/>
          </a:xfrm>
          <a:prstGeom prst="rect">
            <a:avLst/>
          </a:prstGeom>
        </p:spPr>
      </p:pic>
      <p:sp>
        <p:nvSpPr>
          <p:cNvPr id="8" name="Rectangle 7"/>
          <p:cNvSpPr/>
          <p:nvPr/>
        </p:nvSpPr>
        <p:spPr>
          <a:xfrm>
            <a:off x="382552" y="2569030"/>
            <a:ext cx="8137334" cy="34506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82552" y="3389607"/>
            <a:ext cx="8137334" cy="34506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82552" y="4038584"/>
            <a:ext cx="8137334" cy="34506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pic>
        <p:nvPicPr>
          <p:cNvPr id="4" name="Picture 3"/>
          <p:cNvPicPr>
            <a:picLocks noChangeAspect="1"/>
          </p:cNvPicPr>
          <p:nvPr/>
        </p:nvPicPr>
        <p:blipFill>
          <a:blip r:embed="rId1"/>
          <a:stretch>
            <a:fillRect/>
          </a:stretch>
        </p:blipFill>
        <p:spPr>
          <a:xfrm>
            <a:off x="727950" y="0"/>
            <a:ext cx="7849041" cy="5143500"/>
          </a:xfrm>
          <a:prstGeom prst="rect">
            <a:avLst/>
          </a:prstGeom>
        </p:spPr>
      </p:pic>
      <p:sp>
        <p:nvSpPr>
          <p:cNvPr id="5" name="Rectangle 4"/>
          <p:cNvSpPr/>
          <p:nvPr/>
        </p:nvSpPr>
        <p:spPr>
          <a:xfrm>
            <a:off x="1016000" y="2365829"/>
            <a:ext cx="7242629" cy="4789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885372" y="1306286"/>
            <a:ext cx="7373258" cy="31931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1016000" y="4064000"/>
            <a:ext cx="7242629" cy="2579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solidFill>
                <a:schemeClr val="bg2"/>
              </a:solidFill>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algn="l">
              <a:buFont typeface="Arial" panose="020B0604020202020204" pitchFamily="34" charset="0"/>
              <a:buChar char="•"/>
            </a:pPr>
            <a:endParaRPr lang="en-US" sz="1800" dirty="0">
              <a:solidFill>
                <a:schemeClr val="bg2"/>
              </a:solidFill>
              <a:latin typeface="+mj-lt"/>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7700" y="105277"/>
            <a:ext cx="7748599" cy="4913523"/>
          </a:xfrm>
          <a:prstGeom prst="rect">
            <a:avLst/>
          </a:prstGeom>
        </p:spPr>
      </p:pic>
      <p:sp>
        <p:nvSpPr>
          <p:cNvPr id="5" name="Rectangle 4"/>
          <p:cNvSpPr/>
          <p:nvPr/>
        </p:nvSpPr>
        <p:spPr>
          <a:xfrm>
            <a:off x="5254171" y="1190500"/>
            <a:ext cx="2017486" cy="2754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965371" y="2324185"/>
            <a:ext cx="1988458" cy="101410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979713" y="2597600"/>
            <a:ext cx="1988458" cy="92937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Up Arrow 6"/>
          <p:cNvSpPr/>
          <p:nvPr/>
        </p:nvSpPr>
        <p:spPr>
          <a:xfrm>
            <a:off x="1625600" y="3273834"/>
            <a:ext cx="348343" cy="667658"/>
          </a:xfrm>
          <a:prstGeom prst="up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pic>
        <p:nvPicPr>
          <p:cNvPr id="4" name="Picture 3"/>
          <p:cNvPicPr>
            <a:picLocks noChangeAspect="1"/>
          </p:cNvPicPr>
          <p:nvPr/>
        </p:nvPicPr>
        <p:blipFill>
          <a:blip r:embed="rId1"/>
          <a:stretch>
            <a:fillRect/>
          </a:stretch>
        </p:blipFill>
        <p:spPr>
          <a:xfrm>
            <a:off x="727950" y="823200"/>
            <a:ext cx="7506748" cy="2267266"/>
          </a:xfrm>
          <a:prstGeom prst="rect">
            <a:avLst/>
          </a:prstGeom>
        </p:spPr>
      </p:pic>
      <p:pic>
        <p:nvPicPr>
          <p:cNvPr id="5" name="Picture 4"/>
          <p:cNvPicPr>
            <a:picLocks noChangeAspect="1"/>
          </p:cNvPicPr>
          <p:nvPr/>
        </p:nvPicPr>
        <p:blipFill rotWithShape="1">
          <a:blip r:embed="rId2"/>
          <a:srcRect l="703" r="990"/>
          <a:stretch>
            <a:fillRect/>
          </a:stretch>
        </p:blipFill>
        <p:spPr>
          <a:xfrm>
            <a:off x="733777" y="3090466"/>
            <a:ext cx="7473245" cy="1371791"/>
          </a:xfrm>
          <a:prstGeom prst="rect">
            <a:avLst/>
          </a:prstGeom>
        </p:spPr>
      </p:pic>
      <p:sp>
        <p:nvSpPr>
          <p:cNvPr id="6" name="Rectangle 5"/>
          <p:cNvSpPr/>
          <p:nvPr/>
        </p:nvSpPr>
        <p:spPr>
          <a:xfrm>
            <a:off x="1009650" y="1562100"/>
            <a:ext cx="6943725" cy="2952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RESULTS</a:t>
            </a:r>
            <a:endParaRPr lang="en-IN" dirty="0"/>
          </a:p>
        </p:txBody>
      </p:sp>
      <p:pic>
        <p:nvPicPr>
          <p:cNvPr id="4" name="Picture 3"/>
          <p:cNvPicPr>
            <a:picLocks noChangeAspect="1"/>
          </p:cNvPicPr>
          <p:nvPr/>
        </p:nvPicPr>
        <p:blipFill rotWithShape="1">
          <a:blip r:embed="rId1"/>
          <a:srcRect b="1388"/>
          <a:stretch>
            <a:fillRect/>
          </a:stretch>
        </p:blipFill>
        <p:spPr>
          <a:xfrm>
            <a:off x="189888" y="661721"/>
            <a:ext cx="8764223" cy="4509138"/>
          </a:xfrm>
          <a:prstGeom prst="rect">
            <a:avLst/>
          </a:prstGeom>
        </p:spPr>
      </p:pic>
      <p:sp>
        <p:nvSpPr>
          <p:cNvPr id="5" name="Rectangle 4"/>
          <p:cNvSpPr/>
          <p:nvPr/>
        </p:nvSpPr>
        <p:spPr>
          <a:xfrm>
            <a:off x="334619" y="1484921"/>
            <a:ext cx="8474759" cy="5809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34618" y="2501612"/>
            <a:ext cx="8474759" cy="45195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SAFETY ENDPOINTS</a:t>
            </a:r>
            <a:endParaRPr lang="en-IN" dirty="0"/>
          </a:p>
        </p:txBody>
      </p:sp>
      <p:pic>
        <p:nvPicPr>
          <p:cNvPr id="4" name="Picture 3"/>
          <p:cNvPicPr>
            <a:picLocks noChangeAspect="1"/>
          </p:cNvPicPr>
          <p:nvPr/>
        </p:nvPicPr>
        <p:blipFill rotWithShape="1">
          <a:blip r:embed="rId1"/>
          <a:srcRect t="1731" b="795"/>
          <a:stretch>
            <a:fillRect/>
          </a:stretch>
        </p:blipFill>
        <p:spPr>
          <a:xfrm>
            <a:off x="1047258" y="662162"/>
            <a:ext cx="7049484" cy="4447823"/>
          </a:xfrm>
          <a:prstGeom prst="rect">
            <a:avLst/>
          </a:prstGeom>
        </p:spPr>
      </p:pic>
      <p:sp>
        <p:nvSpPr>
          <p:cNvPr id="6" name="Rectangle 5"/>
          <p:cNvSpPr/>
          <p:nvPr/>
        </p:nvSpPr>
        <p:spPr>
          <a:xfrm>
            <a:off x="1161804" y="1171038"/>
            <a:ext cx="6820392" cy="2196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1161804" y="3599913"/>
            <a:ext cx="6705846" cy="1815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latin typeface="+mj-lt"/>
              </a:rPr>
              <a:t>RESULTS</a:t>
            </a:r>
            <a:endParaRPr lang="en-US" dirty="0">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r>
              <a:rPr lang="en-US" b="1" dirty="0">
                <a:latin typeface="+mj-lt"/>
              </a:rPr>
              <a:t>Efficacy: </a:t>
            </a:r>
            <a:endParaRPr lang="en-US" b="1" dirty="0" smtClean="0">
              <a:latin typeface="+mj-lt"/>
            </a:endParaRPr>
          </a:p>
          <a:p>
            <a:r>
              <a:rPr lang="en-US" b="1" dirty="0" smtClean="0">
                <a:latin typeface="+mj-lt"/>
              </a:rPr>
              <a:t>Primary end point </a:t>
            </a:r>
            <a:endParaRPr lang="en-US" b="1" dirty="0" smtClean="0">
              <a:latin typeface="+mj-lt"/>
            </a:endParaRPr>
          </a:p>
          <a:p>
            <a:r>
              <a:rPr lang="en-US" sz="2000" dirty="0" smtClean="0">
                <a:solidFill>
                  <a:schemeClr val="bg2"/>
                </a:solidFill>
                <a:latin typeface="+mj-lt"/>
              </a:rPr>
              <a:t>Among </a:t>
            </a:r>
            <a:r>
              <a:rPr lang="en-US" sz="2000" dirty="0">
                <a:solidFill>
                  <a:schemeClr val="bg2"/>
                </a:solidFill>
                <a:latin typeface="+mj-lt"/>
              </a:rPr>
              <a:t>evaluable patients, the percentage with an</a:t>
            </a:r>
            <a:endParaRPr lang="en-US" sz="2000" dirty="0">
              <a:solidFill>
                <a:schemeClr val="bg2"/>
              </a:solidFill>
              <a:latin typeface="+mj-lt"/>
            </a:endParaRPr>
          </a:p>
          <a:p>
            <a:r>
              <a:rPr lang="en-US" sz="2000" dirty="0">
                <a:solidFill>
                  <a:schemeClr val="bg2"/>
                </a:solidFill>
                <a:latin typeface="+mj-lt"/>
              </a:rPr>
              <a:t>excellent outcome was significantly higher in the </a:t>
            </a:r>
            <a:r>
              <a:rPr lang="en-US" sz="2000" dirty="0" err="1">
                <a:solidFill>
                  <a:schemeClr val="bg2"/>
                </a:solidFill>
                <a:latin typeface="+mj-lt"/>
              </a:rPr>
              <a:t>tirofiban</a:t>
            </a:r>
            <a:endParaRPr lang="en-US" sz="2000" dirty="0">
              <a:solidFill>
                <a:schemeClr val="bg2"/>
              </a:solidFill>
              <a:latin typeface="+mj-lt"/>
            </a:endParaRPr>
          </a:p>
          <a:p>
            <a:r>
              <a:rPr lang="en-US" sz="2000" dirty="0">
                <a:solidFill>
                  <a:schemeClr val="bg2"/>
                </a:solidFill>
                <a:latin typeface="+mj-lt"/>
              </a:rPr>
              <a:t>group than in the aspirin group (29.1% </a:t>
            </a:r>
            <a:r>
              <a:rPr lang="en-US" sz="2000" dirty="0" smtClean="0">
                <a:solidFill>
                  <a:schemeClr val="bg2"/>
                </a:solidFill>
                <a:latin typeface="+mj-lt"/>
              </a:rPr>
              <a:t>(</a:t>
            </a:r>
            <a:r>
              <a:rPr lang="en-IN" sz="2000" dirty="0" smtClean="0">
                <a:solidFill>
                  <a:schemeClr val="bg2"/>
                </a:solidFill>
              </a:rPr>
              <a:t>176 </a:t>
            </a:r>
            <a:r>
              <a:rPr lang="en-IN" sz="2000" dirty="0">
                <a:solidFill>
                  <a:schemeClr val="bg2"/>
                </a:solidFill>
              </a:rPr>
              <a:t>of </a:t>
            </a:r>
            <a:r>
              <a:rPr lang="en-IN" sz="2000" dirty="0" smtClean="0">
                <a:solidFill>
                  <a:schemeClr val="bg2"/>
                </a:solidFill>
              </a:rPr>
              <a:t>604) </a:t>
            </a:r>
            <a:r>
              <a:rPr lang="en-US" sz="2000" dirty="0" smtClean="0">
                <a:solidFill>
                  <a:schemeClr val="bg2"/>
                </a:solidFill>
                <a:latin typeface="+mj-lt"/>
              </a:rPr>
              <a:t>vs</a:t>
            </a:r>
            <a:r>
              <a:rPr lang="en-US" sz="2000" dirty="0">
                <a:solidFill>
                  <a:schemeClr val="bg2"/>
                </a:solidFill>
                <a:latin typeface="+mj-lt"/>
              </a:rPr>
              <a:t>. 22.2</a:t>
            </a:r>
            <a:r>
              <a:rPr lang="en-US" sz="2000" dirty="0" smtClean="0">
                <a:solidFill>
                  <a:schemeClr val="bg2"/>
                </a:solidFill>
                <a:latin typeface="+mj-lt"/>
              </a:rPr>
              <a:t>% (</a:t>
            </a:r>
            <a:r>
              <a:rPr lang="en-IN" sz="2000" dirty="0" smtClean="0">
                <a:solidFill>
                  <a:schemeClr val="bg2"/>
                </a:solidFill>
              </a:rPr>
              <a:t>126 </a:t>
            </a:r>
            <a:r>
              <a:rPr lang="en-IN" sz="2000" dirty="0">
                <a:solidFill>
                  <a:schemeClr val="bg2"/>
                </a:solidFill>
              </a:rPr>
              <a:t>of </a:t>
            </a:r>
            <a:r>
              <a:rPr lang="en-IN" sz="2000" dirty="0" smtClean="0">
                <a:solidFill>
                  <a:schemeClr val="bg2"/>
                </a:solidFill>
              </a:rPr>
              <a:t>567) </a:t>
            </a:r>
            <a:r>
              <a:rPr lang="en-US" sz="2000" dirty="0" smtClean="0">
                <a:solidFill>
                  <a:schemeClr val="bg2"/>
                </a:solidFill>
                <a:latin typeface="+mj-lt"/>
              </a:rPr>
              <a:t>; </a:t>
            </a:r>
            <a:r>
              <a:rPr lang="en-US" sz="2000" dirty="0">
                <a:solidFill>
                  <a:schemeClr val="bg2"/>
                </a:solidFill>
                <a:latin typeface="+mj-lt"/>
              </a:rPr>
              <a:t>P </a:t>
            </a:r>
            <a:r>
              <a:rPr lang="en-US" sz="2000" dirty="0" smtClean="0">
                <a:solidFill>
                  <a:schemeClr val="bg2"/>
                </a:solidFill>
                <a:latin typeface="+mj-lt"/>
              </a:rPr>
              <a:t>=0.02)</a:t>
            </a:r>
            <a:endParaRPr lang="en-US" sz="2000" dirty="0">
              <a:solidFill>
                <a:schemeClr val="bg2"/>
              </a:solidFill>
              <a:latin typeface="+mj-lt"/>
            </a:endParaRPr>
          </a:p>
          <a:p>
            <a:r>
              <a:rPr lang="en-US" b="1" dirty="0">
                <a:latin typeface="+mj-lt"/>
              </a:rPr>
              <a:t>Safety: </a:t>
            </a:r>
            <a:endParaRPr lang="en-US" b="1" dirty="0" smtClean="0">
              <a:latin typeface="+mj-lt"/>
            </a:endParaRPr>
          </a:p>
          <a:p>
            <a:r>
              <a:rPr lang="en-US" sz="2000" dirty="0" smtClean="0">
                <a:solidFill>
                  <a:schemeClr val="bg2"/>
                </a:solidFill>
                <a:latin typeface="+mj-lt"/>
              </a:rPr>
              <a:t>Mortality </a:t>
            </a:r>
            <a:r>
              <a:rPr lang="en-US" sz="2000" dirty="0">
                <a:solidFill>
                  <a:schemeClr val="bg2"/>
                </a:solidFill>
                <a:latin typeface="+mj-lt"/>
              </a:rPr>
              <a:t>at 90 days was similar in the two </a:t>
            </a:r>
            <a:r>
              <a:rPr lang="en-US" sz="2000" dirty="0" smtClean="0">
                <a:solidFill>
                  <a:schemeClr val="bg2"/>
                </a:solidFill>
                <a:latin typeface="+mj-lt"/>
              </a:rPr>
              <a:t>groups</a:t>
            </a:r>
            <a:endParaRPr lang="en-US" sz="2000" dirty="0">
              <a:solidFill>
                <a:schemeClr val="bg2"/>
              </a:solidFill>
              <a:latin typeface="+mj-lt"/>
            </a:endParaRPr>
          </a:p>
          <a:p>
            <a:r>
              <a:rPr lang="en-US" sz="2000" dirty="0">
                <a:solidFill>
                  <a:schemeClr val="bg2"/>
                </a:solidFill>
                <a:latin typeface="+mj-lt"/>
              </a:rPr>
              <a:t>Symptomatic intracranial hemorrhage within 48 hours</a:t>
            </a:r>
            <a:endParaRPr lang="en-US" sz="2000" dirty="0">
              <a:solidFill>
                <a:schemeClr val="bg2"/>
              </a:solidFill>
              <a:latin typeface="+mj-lt"/>
            </a:endParaRPr>
          </a:p>
          <a:p>
            <a:r>
              <a:rPr lang="en-US" sz="2000" dirty="0">
                <a:solidFill>
                  <a:schemeClr val="bg2"/>
                </a:solidFill>
                <a:latin typeface="+mj-lt"/>
              </a:rPr>
              <a:t>occurred only in the </a:t>
            </a:r>
            <a:r>
              <a:rPr lang="en-US" sz="2000" dirty="0" err="1">
                <a:solidFill>
                  <a:schemeClr val="bg2"/>
                </a:solidFill>
                <a:latin typeface="+mj-lt"/>
              </a:rPr>
              <a:t>tirofiban</a:t>
            </a:r>
            <a:r>
              <a:rPr lang="en-US" sz="2000" dirty="0">
                <a:solidFill>
                  <a:schemeClr val="bg2"/>
                </a:solidFill>
                <a:latin typeface="+mj-lt"/>
              </a:rPr>
              <a:t> </a:t>
            </a:r>
            <a:r>
              <a:rPr lang="en-US" sz="2000" dirty="0" smtClean="0">
                <a:solidFill>
                  <a:schemeClr val="bg2"/>
                </a:solidFill>
                <a:latin typeface="+mj-lt"/>
              </a:rPr>
              <a:t>group</a:t>
            </a:r>
            <a:endParaRPr sz="2000" dirty="0">
              <a:solidFill>
                <a:schemeClr val="bg2"/>
              </a:solidFill>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pic>
        <p:nvPicPr>
          <p:cNvPr id="4" name="Picture 3"/>
          <p:cNvPicPr>
            <a:picLocks noChangeAspect="1"/>
          </p:cNvPicPr>
          <p:nvPr/>
        </p:nvPicPr>
        <p:blipFill>
          <a:blip r:embed="rId1"/>
          <a:stretch>
            <a:fillRect/>
          </a:stretch>
        </p:blipFill>
        <p:spPr>
          <a:xfrm>
            <a:off x="442599" y="895761"/>
            <a:ext cx="8258801" cy="4247739"/>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pic>
        <p:nvPicPr>
          <p:cNvPr id="4" name="Picture 3"/>
          <p:cNvPicPr>
            <a:picLocks noChangeAspect="1"/>
          </p:cNvPicPr>
          <p:nvPr/>
        </p:nvPicPr>
        <p:blipFill>
          <a:blip r:embed="rId1"/>
          <a:stretch>
            <a:fillRect/>
          </a:stretch>
        </p:blipFill>
        <p:spPr>
          <a:xfrm>
            <a:off x="727949" y="1016000"/>
            <a:ext cx="7715211" cy="3991429"/>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737360"/>
            <a:ext cx="7993380" cy="769441"/>
          </a:xfrm>
          <a:prstGeom prst="rect">
            <a:avLst/>
          </a:prstGeom>
          <a:noFill/>
        </p:spPr>
        <p:txBody>
          <a:bodyPr wrap="square" rtlCol="0">
            <a:spAutoFit/>
          </a:bodyPr>
          <a:lstStyle/>
          <a:p>
            <a:pPr algn="ctr"/>
            <a:r>
              <a:rPr lang="en-US" sz="4400" b="1" dirty="0">
                <a:latin typeface="+mj-lt"/>
              </a:rPr>
              <a:t>CRITICAL APPRAISAL</a:t>
            </a:r>
            <a:endParaRPr lang="en-US" sz="4400" b="1" dirty="0">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latin typeface="+mj-lt"/>
              </a:rPr>
              <a:t>CRITICAL APPRAISAL</a:t>
            </a:r>
            <a:endParaRPr dirty="0">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Autofit/>
          </a:bodyPr>
          <a:lstStyle/>
          <a:p>
            <a:pPr marL="571500" indent="-342900">
              <a:lnSpc>
                <a:spcPct val="150000"/>
              </a:lnSpc>
              <a:buFont typeface="Arial" panose="020B0604020202020204" pitchFamily="34" charset="0"/>
              <a:buChar char="•"/>
            </a:pPr>
            <a:r>
              <a:rPr lang="en-US" sz="2000" b="1" dirty="0">
                <a:solidFill>
                  <a:schemeClr val="bg2"/>
                </a:solidFill>
                <a:latin typeface="+mj-lt"/>
              </a:rPr>
              <a:t>TITLE</a:t>
            </a:r>
            <a:endParaRPr lang="en-US" sz="2000" b="1" dirty="0">
              <a:solidFill>
                <a:schemeClr val="bg2"/>
              </a:solidFill>
              <a:latin typeface="+mj-lt"/>
            </a:endParaRPr>
          </a:p>
          <a:p>
            <a:pPr marL="1028700" lvl="1" indent="-342900">
              <a:lnSpc>
                <a:spcPct val="150000"/>
              </a:lnSpc>
              <a:buFont typeface="Arial" panose="020B0604020202020204" pitchFamily="34" charset="0"/>
              <a:buChar char="•"/>
            </a:pPr>
            <a:r>
              <a:rPr lang="en-US" sz="2000" dirty="0">
                <a:solidFill>
                  <a:schemeClr val="bg2"/>
                </a:solidFill>
                <a:latin typeface="+mj-lt"/>
              </a:rPr>
              <a:t>Is it interesting? </a:t>
            </a:r>
            <a:r>
              <a:rPr lang="en-US" sz="2000" b="1" dirty="0">
                <a:solidFill>
                  <a:schemeClr val="bg2"/>
                </a:solidFill>
                <a:latin typeface="+mj-lt"/>
              </a:rPr>
              <a:t>YES</a:t>
            </a:r>
            <a:endParaRPr lang="en-US" sz="2000" b="1" dirty="0">
              <a:solidFill>
                <a:schemeClr val="bg2"/>
              </a:solidFill>
              <a:latin typeface="+mj-lt"/>
            </a:endParaRPr>
          </a:p>
          <a:p>
            <a:pPr marL="571500" indent="-342900">
              <a:lnSpc>
                <a:spcPct val="150000"/>
              </a:lnSpc>
              <a:buFont typeface="Arial" panose="020B0604020202020204" pitchFamily="34" charset="0"/>
              <a:buChar char="•"/>
            </a:pPr>
            <a:endParaRPr lang="en-US" sz="2000" b="1" dirty="0">
              <a:solidFill>
                <a:schemeClr val="bg2"/>
              </a:solidFill>
              <a:latin typeface="+mj-lt"/>
            </a:endParaRPr>
          </a:p>
          <a:p>
            <a:pPr marL="571500" indent="-342900">
              <a:lnSpc>
                <a:spcPct val="150000"/>
              </a:lnSpc>
              <a:buFont typeface="Arial" panose="020B0604020202020204" pitchFamily="34" charset="0"/>
              <a:buChar char="•"/>
            </a:pPr>
            <a:r>
              <a:rPr lang="en-US" sz="2000" b="1" dirty="0">
                <a:solidFill>
                  <a:schemeClr val="bg2"/>
                </a:solidFill>
                <a:latin typeface="+mj-lt"/>
              </a:rPr>
              <a:t>ABSTRACT</a:t>
            </a:r>
            <a:endParaRPr lang="en-US" sz="2000" b="1" dirty="0">
              <a:solidFill>
                <a:schemeClr val="bg2"/>
              </a:solidFill>
              <a:latin typeface="+mj-lt"/>
            </a:endParaRPr>
          </a:p>
          <a:p>
            <a:pPr marL="1028700" lvl="1" indent="-342900">
              <a:lnSpc>
                <a:spcPct val="150000"/>
              </a:lnSpc>
              <a:buFont typeface="Arial" panose="020B0604020202020204" pitchFamily="34" charset="0"/>
              <a:buChar char="•"/>
            </a:pPr>
            <a:r>
              <a:rPr lang="en-US" sz="2000" dirty="0">
                <a:solidFill>
                  <a:schemeClr val="bg2"/>
                </a:solidFill>
                <a:latin typeface="+mj-lt"/>
              </a:rPr>
              <a:t>Will the conclusions (if valid), likely to be useful to you, in your area of clinical practice or research? </a:t>
            </a:r>
            <a:r>
              <a:rPr lang="en-US" sz="2000" b="1" dirty="0">
                <a:solidFill>
                  <a:schemeClr val="bg2"/>
                </a:solidFill>
                <a:latin typeface="+mj-lt"/>
              </a:rPr>
              <a:t>YES</a:t>
            </a:r>
            <a:endParaRPr lang="en-US" sz="2000" b="1" dirty="0">
              <a:solidFill>
                <a:schemeClr val="bg2"/>
              </a:solidFill>
              <a:latin typeface="+mj-lt"/>
            </a:endParaRPr>
          </a:p>
          <a:p>
            <a:pPr marL="1028700" lvl="1" indent="-342900">
              <a:lnSpc>
                <a:spcPct val="150000"/>
              </a:lnSpc>
              <a:buFont typeface="Arial" panose="020B0604020202020204" pitchFamily="34" charset="0"/>
              <a:buChar char="•"/>
            </a:pPr>
            <a:r>
              <a:rPr lang="en-US" sz="2000" dirty="0">
                <a:solidFill>
                  <a:schemeClr val="bg2"/>
                </a:solidFill>
                <a:latin typeface="+mj-lt"/>
              </a:rPr>
              <a:t>Whether the settings in the material methods are similar to our own settings?  </a:t>
            </a:r>
            <a:r>
              <a:rPr lang="en-US" sz="2000" b="1" dirty="0">
                <a:solidFill>
                  <a:schemeClr val="bg2"/>
                </a:solidFill>
                <a:latin typeface="+mj-lt"/>
              </a:rPr>
              <a:t>YES</a:t>
            </a:r>
            <a:endParaRPr lang="en-US" sz="2000" b="1" dirty="0">
              <a:solidFill>
                <a:schemeClr val="bg2"/>
              </a:solidFill>
              <a:latin typeface="+mj-lt"/>
            </a:endParaRPr>
          </a:p>
          <a:p>
            <a:pPr marL="1028700" lvl="1" indent="-342900">
              <a:lnSpc>
                <a:spcPct val="150000"/>
              </a:lnSpc>
              <a:buFont typeface="Arial" panose="020B0604020202020204" pitchFamily="34" charset="0"/>
              <a:buChar char="•"/>
            </a:pPr>
            <a:endParaRPr lang="en-US" sz="2000" b="1" dirty="0">
              <a:solidFill>
                <a:schemeClr val="bg2"/>
              </a:solidFill>
              <a:latin typeface="+mj-lt"/>
            </a:endParaRPr>
          </a:p>
          <a:p>
            <a:pPr marL="335915" indent="-335915" defTabSz="895985">
              <a:spcBef>
                <a:spcPts val="500"/>
              </a:spcBef>
              <a:buNone/>
              <a:defRPr sz="2450">
                <a:solidFill>
                  <a:srgbClr val="FFFF00"/>
                </a:solidFill>
                <a:latin typeface="Helvetica Neue"/>
                <a:ea typeface="Helvetica Neue"/>
                <a:cs typeface="Helvetica Neue"/>
                <a:sym typeface="Helvetica Neue"/>
              </a:defRPr>
            </a:pPr>
            <a:endParaRPr lang="en-US" sz="2000" b="1" dirty="0">
              <a:solidFill>
                <a:schemeClr val="bg2"/>
              </a:solidFill>
              <a:latin typeface="+mj-lt"/>
            </a:endParaRPr>
          </a:p>
          <a:p>
            <a:pPr marL="1028700" lvl="1" indent="-342900">
              <a:lnSpc>
                <a:spcPct val="150000"/>
              </a:lnSpc>
              <a:buFont typeface="Arial" panose="020B0604020202020204" pitchFamily="34" charset="0"/>
              <a:buChar char="•"/>
            </a:pPr>
            <a:endParaRPr lang="en-US" sz="2000" b="1" dirty="0">
              <a:solidFill>
                <a:schemeClr val="bg2"/>
              </a:solidFill>
              <a:latin typeface="+mj-lt"/>
            </a:endParaRPr>
          </a:p>
          <a:p>
            <a:pPr marL="571500" indent="-342900">
              <a:lnSpc>
                <a:spcPct val="150000"/>
              </a:lnSpc>
              <a:buFont typeface="Arial" panose="020B0604020202020204" pitchFamily="34" charset="0"/>
              <a:buChar char="•"/>
            </a:pPr>
            <a:endParaRPr lang="en-US"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sz="2000" dirty="0">
              <a:solidFill>
                <a:schemeClr val="bg2"/>
              </a:solidFill>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latin typeface="+mj-lt"/>
              </a:rPr>
              <a:t>REFERENCE QUESTION</a:t>
            </a:r>
            <a:endParaRPr dirty="0">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Is there a clear cut / specific research question?  </a:t>
            </a:r>
            <a:r>
              <a:rPr lang="en-US" sz="2000" b="1" dirty="0">
                <a:solidFill>
                  <a:schemeClr val="bg2"/>
                </a:solidFill>
                <a:latin typeface="+mj-lt"/>
              </a:rPr>
              <a:t>YES</a:t>
            </a:r>
            <a:endParaRPr lang="en-US" sz="2000" b="1"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lang="en-US"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Was it feasible for the authors to study this question given  there technical expertise and available facilities? </a:t>
            </a:r>
            <a:r>
              <a:rPr lang="en-US" sz="2000" b="1" dirty="0">
                <a:solidFill>
                  <a:schemeClr val="bg2"/>
                </a:solidFill>
                <a:latin typeface="+mj-lt"/>
              </a:rPr>
              <a:t>YES</a:t>
            </a:r>
            <a:endParaRPr lang="en-US" sz="2000" b="1"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lang="en-US"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Does the research question has some element of novelty?  </a:t>
            </a:r>
            <a:r>
              <a:rPr lang="en-US" sz="2000" b="1" dirty="0">
                <a:solidFill>
                  <a:schemeClr val="bg2"/>
                </a:solidFill>
                <a:latin typeface="+mj-lt"/>
              </a:rPr>
              <a:t>YES</a:t>
            </a:r>
            <a:r>
              <a:rPr lang="en-US" sz="2000" dirty="0">
                <a:solidFill>
                  <a:schemeClr val="bg2"/>
                </a:solidFill>
                <a:latin typeface="+mj-lt"/>
              </a:rPr>
              <a:t>  	</a:t>
            </a:r>
            <a:endParaRPr lang="en-US" sz="2000" dirty="0">
              <a:solidFill>
                <a:schemeClr val="bg2"/>
              </a:solidFill>
              <a:latin typeface="+mj-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latin typeface="+mj-lt"/>
              </a:rPr>
              <a:t>VALIDITY</a:t>
            </a:r>
            <a:endParaRPr dirty="0">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Autofit/>
          </a:bodyPr>
          <a:lstStyle/>
          <a:p>
            <a:pPr marL="571500" lvl="0" indent="-342900" rtl="0">
              <a:lnSpc>
                <a:spcPct val="150000"/>
              </a:lnSpc>
              <a:spcBef>
                <a:spcPts val="0"/>
              </a:spcBef>
              <a:spcAft>
                <a:spcPts val="0"/>
              </a:spcAft>
              <a:buSzPts val="2400"/>
              <a:buFont typeface="Arial" panose="020B0604020202020204" pitchFamily="34" charset="0"/>
              <a:buChar char="•"/>
            </a:pPr>
            <a:r>
              <a:rPr lang="en-US" sz="1900" dirty="0">
                <a:solidFill>
                  <a:schemeClr val="bg2"/>
                </a:solidFill>
                <a:latin typeface="+mj-lt"/>
              </a:rPr>
              <a:t>Have the authors made a mention of  Actual / Study Population ? </a:t>
            </a:r>
            <a:r>
              <a:rPr lang="en-US" sz="1900" b="1" dirty="0">
                <a:solidFill>
                  <a:schemeClr val="bg2"/>
                </a:solidFill>
                <a:latin typeface="+mj-lt"/>
              </a:rPr>
              <a:t>YES</a:t>
            </a:r>
            <a:r>
              <a:rPr lang="en-US" sz="1900" dirty="0">
                <a:solidFill>
                  <a:schemeClr val="bg2"/>
                </a:solidFill>
                <a:latin typeface="+mj-lt"/>
              </a:rPr>
              <a:t> </a:t>
            </a:r>
            <a:endParaRPr lang="en-US" sz="1900" dirty="0">
              <a:solidFill>
                <a:schemeClr val="bg2"/>
              </a:solidFill>
              <a:latin typeface="+mj-lt"/>
            </a:endParaRPr>
          </a:p>
          <a:p>
            <a:pPr marL="571500" lvl="0" indent="-342900" rtl="0">
              <a:lnSpc>
                <a:spcPct val="150000"/>
              </a:lnSpc>
              <a:spcBef>
                <a:spcPts val="0"/>
              </a:spcBef>
              <a:spcAft>
                <a:spcPts val="0"/>
              </a:spcAft>
              <a:buSzPts val="2400"/>
              <a:buFont typeface="Arial" panose="020B0604020202020204" pitchFamily="34" charset="0"/>
              <a:buChar char="•"/>
            </a:pPr>
            <a:endParaRPr lang="en-US" sz="1900" dirty="0">
              <a:solidFill>
                <a:schemeClr val="bg2"/>
              </a:solidFill>
              <a:latin typeface="+mj-lt"/>
            </a:endParaRPr>
          </a:p>
          <a:p>
            <a:pPr marL="571500" lvl="0" indent="-342900" rtl="0">
              <a:lnSpc>
                <a:spcPct val="150000"/>
              </a:lnSpc>
              <a:spcBef>
                <a:spcPts val="0"/>
              </a:spcBef>
              <a:spcAft>
                <a:spcPts val="0"/>
              </a:spcAft>
              <a:buSzPts val="2400"/>
              <a:buFont typeface="Arial" panose="020B0604020202020204" pitchFamily="34" charset="0"/>
              <a:buChar char="•"/>
            </a:pPr>
            <a:r>
              <a:rPr lang="en-US" sz="1900" dirty="0">
                <a:solidFill>
                  <a:schemeClr val="bg2"/>
                </a:solidFill>
                <a:latin typeface="+mj-lt"/>
              </a:rPr>
              <a:t>Is the method of sampling been described? </a:t>
            </a:r>
            <a:r>
              <a:rPr lang="en-US" sz="1900" b="1" dirty="0">
                <a:solidFill>
                  <a:schemeClr val="bg2"/>
                </a:solidFill>
                <a:latin typeface="+mj-lt"/>
              </a:rPr>
              <a:t>YES</a:t>
            </a:r>
            <a:r>
              <a:rPr lang="en-US" sz="1900" dirty="0">
                <a:solidFill>
                  <a:schemeClr val="bg2"/>
                </a:solidFill>
                <a:latin typeface="+mj-lt"/>
              </a:rPr>
              <a:t>   </a:t>
            </a:r>
            <a:endParaRPr lang="en-US" sz="1900" dirty="0">
              <a:solidFill>
                <a:schemeClr val="bg2"/>
              </a:solidFill>
              <a:latin typeface="+mj-lt"/>
            </a:endParaRPr>
          </a:p>
          <a:p>
            <a:pPr marL="571500" lvl="0" indent="-342900" rtl="0">
              <a:lnSpc>
                <a:spcPct val="150000"/>
              </a:lnSpc>
              <a:spcBef>
                <a:spcPts val="0"/>
              </a:spcBef>
              <a:spcAft>
                <a:spcPts val="0"/>
              </a:spcAft>
              <a:buSzPts val="2400"/>
              <a:buFont typeface="Arial" panose="020B0604020202020204" pitchFamily="34" charset="0"/>
              <a:buChar char="•"/>
            </a:pPr>
            <a:endParaRPr lang="en-US" sz="1900" dirty="0">
              <a:solidFill>
                <a:schemeClr val="bg2"/>
              </a:solidFill>
              <a:latin typeface="+mj-lt"/>
            </a:endParaRPr>
          </a:p>
          <a:p>
            <a:pPr marL="571500" lvl="0" indent="-342900" rtl="0">
              <a:lnSpc>
                <a:spcPct val="150000"/>
              </a:lnSpc>
              <a:spcBef>
                <a:spcPts val="0"/>
              </a:spcBef>
              <a:spcAft>
                <a:spcPts val="0"/>
              </a:spcAft>
              <a:buSzPts val="2400"/>
              <a:buFont typeface="Arial" panose="020B0604020202020204" pitchFamily="34" charset="0"/>
              <a:buChar char="•"/>
            </a:pPr>
            <a:r>
              <a:rPr lang="en-US" sz="1900" dirty="0">
                <a:solidFill>
                  <a:schemeClr val="bg2"/>
                </a:solidFill>
                <a:latin typeface="+mj-lt"/>
              </a:rPr>
              <a:t>Whether a mention of all the potential confounding  factors been made? </a:t>
            </a:r>
            <a:r>
              <a:rPr lang="en-US" sz="1900" b="1" dirty="0">
                <a:solidFill>
                  <a:schemeClr val="bg2"/>
                </a:solidFill>
                <a:latin typeface="+mj-lt"/>
              </a:rPr>
              <a:t>YES</a:t>
            </a:r>
            <a:r>
              <a:rPr lang="en-US" sz="1900" dirty="0">
                <a:solidFill>
                  <a:schemeClr val="bg2"/>
                </a:solidFill>
                <a:latin typeface="+mj-lt"/>
              </a:rPr>
              <a:t>	 	 </a:t>
            </a:r>
            <a:endParaRPr lang="en-US" sz="1900" dirty="0">
              <a:solidFill>
                <a:schemeClr val="bg2"/>
              </a:solidFill>
              <a:latin typeface="+mj-lt"/>
            </a:endParaRPr>
          </a:p>
          <a:p>
            <a:pPr marL="571500" lvl="0" indent="-342900" rtl="0">
              <a:lnSpc>
                <a:spcPct val="150000"/>
              </a:lnSpc>
              <a:spcBef>
                <a:spcPts val="0"/>
              </a:spcBef>
              <a:spcAft>
                <a:spcPts val="0"/>
              </a:spcAft>
              <a:buSzPts val="2400"/>
              <a:buFont typeface="Arial" panose="020B0604020202020204" pitchFamily="34" charset="0"/>
              <a:buChar char="•"/>
            </a:pPr>
            <a:endParaRPr lang="en-US" sz="1900" dirty="0">
              <a:solidFill>
                <a:schemeClr val="bg2"/>
              </a:solidFill>
              <a:latin typeface="+mj-lt"/>
            </a:endParaRPr>
          </a:p>
          <a:p>
            <a:pPr marL="571500" lvl="0" indent="-342900" rtl="0">
              <a:lnSpc>
                <a:spcPct val="150000"/>
              </a:lnSpc>
              <a:spcBef>
                <a:spcPts val="0"/>
              </a:spcBef>
              <a:spcAft>
                <a:spcPts val="0"/>
              </a:spcAft>
              <a:buSzPts val="2400"/>
              <a:buFont typeface="Arial" panose="020B0604020202020204" pitchFamily="34" charset="0"/>
              <a:buChar char="•"/>
            </a:pPr>
            <a:r>
              <a:rPr lang="en-US" sz="1900" dirty="0">
                <a:solidFill>
                  <a:schemeClr val="bg2"/>
                </a:solidFill>
                <a:latin typeface="+mj-lt"/>
              </a:rPr>
              <a:t>Any selection or information bias could have occurred? NO						            </a:t>
            </a:r>
            <a:endParaRPr lang="en-US" sz="19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sz="1900" dirty="0">
              <a:solidFill>
                <a:schemeClr val="bg2"/>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normAutofit/>
          </a:bodyPr>
          <a:lstStyle/>
          <a:p>
            <a:r>
              <a:rPr lang="en-IN" sz="2800" b="1" dirty="0" err="1">
                <a:solidFill>
                  <a:schemeClr val="bg2"/>
                </a:solidFill>
                <a:latin typeface="+mn-lt"/>
              </a:rPr>
              <a:t>Tirofiban</a:t>
            </a:r>
            <a:endParaRPr lang="en-IN" sz="2800" b="1" dirty="0">
              <a:solidFill>
                <a:schemeClr val="bg2"/>
              </a:solidFill>
              <a:latin typeface="+mn-lt"/>
            </a:endParaRPr>
          </a:p>
          <a:p>
            <a:r>
              <a:rPr lang="en-US" dirty="0">
                <a:solidFill>
                  <a:schemeClr val="bg2"/>
                </a:solidFill>
                <a:latin typeface="+mn-lt"/>
              </a:rPr>
              <a:t>F</a:t>
            </a:r>
            <a:r>
              <a:rPr lang="en-US" dirty="0" smtClean="0">
                <a:solidFill>
                  <a:schemeClr val="bg2"/>
                </a:solidFill>
                <a:latin typeface="+mn-lt"/>
              </a:rPr>
              <a:t>ast-acting</a:t>
            </a:r>
            <a:endParaRPr lang="en-US" dirty="0" smtClean="0">
              <a:solidFill>
                <a:schemeClr val="bg2"/>
              </a:solidFill>
              <a:latin typeface="+mn-lt"/>
            </a:endParaRPr>
          </a:p>
          <a:p>
            <a:r>
              <a:rPr lang="en-US" dirty="0">
                <a:solidFill>
                  <a:schemeClr val="bg2"/>
                </a:solidFill>
                <a:latin typeface="+mn-lt"/>
              </a:rPr>
              <a:t>H</a:t>
            </a:r>
            <a:r>
              <a:rPr lang="en-US" dirty="0" smtClean="0">
                <a:solidFill>
                  <a:schemeClr val="bg2"/>
                </a:solidFill>
                <a:latin typeface="+mn-lt"/>
              </a:rPr>
              <a:t>ighly selective</a:t>
            </a:r>
            <a:endParaRPr lang="en-US" dirty="0" smtClean="0">
              <a:solidFill>
                <a:schemeClr val="bg2"/>
              </a:solidFill>
              <a:latin typeface="+mn-lt"/>
            </a:endParaRPr>
          </a:p>
          <a:p>
            <a:r>
              <a:rPr lang="en-US" dirty="0" smtClean="0">
                <a:solidFill>
                  <a:schemeClr val="bg2"/>
                </a:solidFill>
                <a:latin typeface="+mn-lt"/>
              </a:rPr>
              <a:t>Low molecular </a:t>
            </a:r>
            <a:r>
              <a:rPr lang="en-IN" dirty="0" smtClean="0">
                <a:solidFill>
                  <a:schemeClr val="bg2"/>
                </a:solidFill>
                <a:latin typeface="+mn-lt"/>
              </a:rPr>
              <a:t>weight non-peptide </a:t>
            </a:r>
            <a:endParaRPr lang="en-IN" dirty="0" smtClean="0">
              <a:solidFill>
                <a:schemeClr val="bg2"/>
              </a:solidFill>
              <a:latin typeface="+mn-lt"/>
            </a:endParaRPr>
          </a:p>
          <a:p>
            <a:r>
              <a:rPr lang="en-IN" dirty="0" smtClean="0">
                <a:solidFill>
                  <a:schemeClr val="bg2"/>
                </a:solidFill>
                <a:latin typeface="+mn-lt"/>
              </a:rPr>
              <a:t>glycoprotein </a:t>
            </a:r>
            <a:r>
              <a:rPr lang="en-IN" dirty="0" err="1" smtClean="0">
                <a:solidFill>
                  <a:schemeClr val="bg2"/>
                </a:solidFill>
                <a:latin typeface="+mn-lt"/>
              </a:rPr>
              <a:t>IIb</a:t>
            </a:r>
            <a:r>
              <a:rPr lang="en-IN" dirty="0" smtClean="0">
                <a:solidFill>
                  <a:schemeClr val="bg2"/>
                </a:solidFill>
                <a:latin typeface="+mn-lt"/>
              </a:rPr>
              <a:t>/</a:t>
            </a:r>
            <a:r>
              <a:rPr lang="en-IN" dirty="0" err="1" smtClean="0">
                <a:solidFill>
                  <a:schemeClr val="bg2"/>
                </a:solidFill>
                <a:latin typeface="+mn-lt"/>
              </a:rPr>
              <a:t>IIIa</a:t>
            </a:r>
            <a:r>
              <a:rPr lang="en-IN" dirty="0">
                <a:solidFill>
                  <a:schemeClr val="bg2"/>
                </a:solidFill>
                <a:latin typeface="+mn-lt"/>
              </a:rPr>
              <a:t> </a:t>
            </a:r>
            <a:r>
              <a:rPr lang="en-US" dirty="0" smtClean="0">
                <a:solidFill>
                  <a:schemeClr val="bg2"/>
                </a:solidFill>
                <a:latin typeface="+mn-lt"/>
              </a:rPr>
              <a:t>receptor inhibitor</a:t>
            </a:r>
            <a:endParaRPr lang="en-US" dirty="0" smtClean="0">
              <a:solidFill>
                <a:schemeClr val="bg2"/>
              </a:solidFill>
              <a:latin typeface="+mn-lt"/>
            </a:endParaRPr>
          </a:p>
          <a:p>
            <a:r>
              <a:rPr lang="en-US" dirty="0" smtClean="0">
                <a:solidFill>
                  <a:schemeClr val="bg2"/>
                </a:solidFill>
                <a:latin typeface="+mn-lt"/>
              </a:rPr>
              <a:t>with a </a:t>
            </a:r>
            <a:r>
              <a:rPr lang="en-US" dirty="0">
                <a:solidFill>
                  <a:schemeClr val="bg2"/>
                </a:solidFill>
                <a:latin typeface="+mn-lt"/>
              </a:rPr>
              <a:t>short half-life </a:t>
            </a:r>
            <a:endParaRPr lang="en-US" dirty="0" smtClean="0">
              <a:solidFill>
                <a:schemeClr val="bg2"/>
              </a:solidFill>
              <a:latin typeface="+mn-lt"/>
            </a:endParaRPr>
          </a:p>
        </p:txBody>
      </p:sp>
      <p:pic>
        <p:nvPicPr>
          <p:cNvPr id="5122" name="Picture 2" descr="Tirofiban Hydrochloride Injection - AGGRIBLOC INJ, Packaging Type: Glass  Bottle, Packaging Size: 100m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78826" y="926454"/>
            <a:ext cx="3331891" cy="24989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3000" dirty="0">
                <a:latin typeface="+mj-lt"/>
              </a:rPr>
              <a:t>GATE Framework Assessment : PECOT</a:t>
            </a:r>
            <a:endParaRPr sz="3000" dirty="0">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endParaRPr dirty="0">
              <a:solidFill>
                <a:schemeClr val="bg2"/>
              </a:solidFill>
            </a:endParaRPr>
          </a:p>
        </p:txBody>
      </p:sp>
      <p:pic>
        <p:nvPicPr>
          <p:cNvPr id="4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62875" y="1177314"/>
            <a:ext cx="1661600" cy="91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939" y="2288646"/>
            <a:ext cx="134970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1029"/>
          <p:cNvSpPr>
            <a:spLocks noChangeArrowheads="1"/>
          </p:cNvSpPr>
          <p:nvPr/>
        </p:nvSpPr>
        <p:spPr bwMode="auto">
          <a:xfrm>
            <a:off x="3886200" y="3615425"/>
            <a:ext cx="1296988" cy="944563"/>
          </a:xfrm>
          <a:prstGeom prst="rect">
            <a:avLst/>
          </a:prstGeom>
          <a:noFill/>
          <a:ln w="38100">
            <a:solidFill>
              <a:sysClr val="windowText" lastClr="000000"/>
            </a:solidFill>
            <a:miter lim="800000"/>
          </a:ln>
        </p:spPr>
        <p:txBody>
          <a:bodyPr lIns="71323" tIns="35662" rIns="71323" bIns="35662"/>
          <a:lstStyle/>
          <a:p>
            <a:pPr defTabSz="713105" eaLnBrk="0" hangingPunct="0">
              <a:defRPr/>
            </a:pPr>
            <a:endParaRPr lang="en-US" sz="1400" dirty="0">
              <a:solidFill>
                <a:prstClr val="black"/>
              </a:solidFill>
              <a:latin typeface="Calibri" panose="020F0502020204030204"/>
            </a:endParaRPr>
          </a:p>
        </p:txBody>
      </p:sp>
      <p:pic>
        <p:nvPicPr>
          <p:cNvPr id="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01637"/>
            <a:ext cx="1371600" cy="71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 Box 1037"/>
          <p:cNvSpPr txBox="1">
            <a:spLocks noChangeArrowheads="1"/>
          </p:cNvSpPr>
          <p:nvPr/>
        </p:nvSpPr>
        <p:spPr bwMode="auto">
          <a:xfrm>
            <a:off x="1115617" y="1177314"/>
            <a:ext cx="1900930" cy="810684"/>
          </a:xfrm>
          <a:prstGeom prst="rect">
            <a:avLst/>
          </a:prstGeom>
          <a:noFill/>
          <a:ln w="9525">
            <a:noFill/>
            <a:miter lim="800000"/>
          </a:ln>
        </p:spPr>
        <p:txBody>
          <a:bodyPr wrap="none" lIns="71323" tIns="35662" rIns="71323" bIns="35662">
            <a:spAutoFit/>
          </a:bodyPr>
          <a:lstStyle/>
          <a:p>
            <a:pPr defTabSz="713105" eaLnBrk="0" hangingPunct="0">
              <a:defRPr/>
            </a:pPr>
            <a:r>
              <a:rPr lang="en-AU" sz="1600" b="1" dirty="0">
                <a:solidFill>
                  <a:prstClr val="black"/>
                </a:solidFill>
                <a:latin typeface="+mj-lt"/>
              </a:rPr>
              <a:t>Participants: </a:t>
            </a:r>
            <a:r>
              <a:rPr lang="en-AU" sz="1600" b="1" dirty="0" smtClean="0">
                <a:solidFill>
                  <a:prstClr val="black"/>
                </a:solidFill>
                <a:latin typeface="+mj-lt"/>
              </a:rPr>
              <a:t>1177</a:t>
            </a:r>
            <a:endParaRPr lang="en-AU" sz="1600" dirty="0">
              <a:solidFill>
                <a:prstClr val="black"/>
              </a:solidFill>
              <a:latin typeface="+mj-lt"/>
            </a:endParaRPr>
          </a:p>
          <a:p>
            <a:pPr defTabSz="713105" eaLnBrk="0" hangingPunct="0">
              <a:defRPr/>
            </a:pPr>
            <a:r>
              <a:rPr lang="en-AU" sz="1600" dirty="0">
                <a:latin typeface="Calibri" panose="020F0502020204030204"/>
              </a:rPr>
              <a:t> </a:t>
            </a:r>
            <a:endParaRPr lang="en-AU" sz="1600" dirty="0">
              <a:latin typeface="Calibri" panose="020F0502020204030204"/>
            </a:endParaRPr>
          </a:p>
          <a:p>
            <a:pPr defTabSz="713105" eaLnBrk="0" hangingPunct="0">
              <a:defRPr/>
            </a:pPr>
            <a:endParaRPr lang="en-AU" sz="1600" dirty="0">
              <a:solidFill>
                <a:prstClr val="black"/>
              </a:solidFill>
              <a:latin typeface="Calibri" panose="020F0502020204030204"/>
            </a:endParaRPr>
          </a:p>
        </p:txBody>
      </p:sp>
      <p:sp>
        <p:nvSpPr>
          <p:cNvPr id="45" name="Text Box 1038"/>
          <p:cNvSpPr txBox="1">
            <a:spLocks noChangeArrowheads="1"/>
          </p:cNvSpPr>
          <p:nvPr/>
        </p:nvSpPr>
        <p:spPr bwMode="auto">
          <a:xfrm>
            <a:off x="727950" y="2719176"/>
            <a:ext cx="2948221" cy="810684"/>
          </a:xfrm>
          <a:prstGeom prst="rect">
            <a:avLst/>
          </a:prstGeom>
          <a:noFill/>
          <a:ln w="9525">
            <a:noFill/>
            <a:miter lim="800000"/>
          </a:ln>
        </p:spPr>
        <p:txBody>
          <a:bodyPr wrap="square" lIns="71323" tIns="35662" rIns="71323" bIns="35662">
            <a:spAutoFit/>
          </a:bodyPr>
          <a:lstStyle/>
          <a:p>
            <a:pPr defTabSz="713105" eaLnBrk="0" hangingPunct="0">
              <a:defRPr/>
            </a:pPr>
            <a:r>
              <a:rPr lang="en-US" sz="1600" b="1" dirty="0" err="1" smtClean="0">
                <a:solidFill>
                  <a:schemeClr val="bg2"/>
                </a:solidFill>
                <a:latin typeface="+mn-lt"/>
                <a:ea typeface="+mn-ea"/>
                <a:cs typeface="+mn-cs"/>
              </a:rPr>
              <a:t>Tirofiban</a:t>
            </a:r>
            <a:r>
              <a:rPr lang="en-US" sz="1600" b="1" dirty="0" smtClean="0">
                <a:solidFill>
                  <a:schemeClr val="bg2"/>
                </a:solidFill>
                <a:latin typeface="+mn-lt"/>
                <a:ea typeface="+mn-ea"/>
                <a:cs typeface="+mn-cs"/>
              </a:rPr>
              <a:t>-Placebo</a:t>
            </a:r>
            <a:r>
              <a:rPr lang="en-US" sz="1600" b="1" i="0" u="none" strike="noStrike" cap="none" baseline="0" dirty="0" smtClean="0">
                <a:solidFill>
                  <a:schemeClr val="bg2"/>
                </a:solidFill>
                <a:latin typeface="+mn-lt"/>
                <a:ea typeface="+mn-ea"/>
                <a:cs typeface="+mn-cs"/>
                <a:sym typeface="Arial" panose="020B0604020202020204"/>
              </a:rPr>
              <a:t> </a:t>
            </a:r>
            <a:endParaRPr lang="en-US" sz="1600" b="1" i="0" u="none" strike="noStrike" cap="none" baseline="0" dirty="0">
              <a:solidFill>
                <a:schemeClr val="bg2"/>
              </a:solidFill>
              <a:latin typeface="+mn-lt"/>
              <a:ea typeface="+mn-ea"/>
              <a:cs typeface="+mn-cs"/>
              <a:sym typeface="Arial" panose="020B0604020202020204"/>
            </a:endParaRPr>
          </a:p>
          <a:p>
            <a:pPr defTabSz="713105" eaLnBrk="0" hangingPunct="0">
              <a:defRPr/>
            </a:pPr>
            <a:r>
              <a:rPr lang="en-AU" sz="1600" b="1" dirty="0">
                <a:solidFill>
                  <a:prstClr val="black"/>
                </a:solidFill>
                <a:latin typeface="+mj-lt"/>
              </a:rPr>
              <a:t>: </a:t>
            </a:r>
            <a:r>
              <a:rPr lang="en-AU" sz="1600" b="1" dirty="0" smtClean="0">
                <a:solidFill>
                  <a:prstClr val="black"/>
                </a:solidFill>
                <a:latin typeface="+mj-lt"/>
              </a:rPr>
              <a:t>606</a:t>
            </a:r>
            <a:endParaRPr lang="en-AU" sz="1600" dirty="0">
              <a:solidFill>
                <a:prstClr val="black"/>
              </a:solidFill>
              <a:latin typeface="+mj-lt"/>
            </a:endParaRPr>
          </a:p>
          <a:p>
            <a:pPr defTabSz="713105" eaLnBrk="0" hangingPunct="0">
              <a:defRPr/>
            </a:pPr>
            <a:endParaRPr lang="en-AU" sz="1600" dirty="0">
              <a:latin typeface="Calibri" panose="020F0502020204030204"/>
            </a:endParaRPr>
          </a:p>
        </p:txBody>
      </p:sp>
      <p:sp>
        <p:nvSpPr>
          <p:cNvPr id="46" name="Text Box 1039"/>
          <p:cNvSpPr txBox="1">
            <a:spLocks noChangeArrowheads="1"/>
          </p:cNvSpPr>
          <p:nvPr/>
        </p:nvSpPr>
        <p:spPr bwMode="auto">
          <a:xfrm>
            <a:off x="5786446" y="2666448"/>
            <a:ext cx="3040036" cy="656796"/>
          </a:xfrm>
          <a:prstGeom prst="rect">
            <a:avLst/>
          </a:prstGeom>
          <a:noFill/>
          <a:ln w="9525">
            <a:noFill/>
            <a:miter lim="800000"/>
          </a:ln>
        </p:spPr>
        <p:txBody>
          <a:bodyPr wrap="square" lIns="71323" tIns="35662" rIns="71323" bIns="35662">
            <a:spAutoFit/>
          </a:bodyPr>
          <a:lstStyle/>
          <a:p>
            <a:pPr defTabSz="713105" eaLnBrk="0" hangingPunct="0">
              <a:defRPr/>
            </a:pPr>
            <a:r>
              <a:rPr lang="en-AU" sz="1600" b="1" dirty="0" smtClean="0">
                <a:solidFill>
                  <a:prstClr val="black"/>
                </a:solidFill>
                <a:latin typeface="+mj-lt"/>
              </a:rPr>
              <a:t>Aspirin- Placebo : 571</a:t>
            </a:r>
            <a:endParaRPr lang="en-AU" sz="1600" b="1" dirty="0">
              <a:latin typeface="+mj-lt"/>
            </a:endParaRPr>
          </a:p>
          <a:p>
            <a:pPr defTabSz="713105" eaLnBrk="0" hangingPunct="0">
              <a:defRPr/>
            </a:pPr>
            <a:endParaRPr lang="en-AU" sz="2200" dirty="0">
              <a:solidFill>
                <a:prstClr val="black"/>
              </a:solidFill>
              <a:latin typeface="Calibri" panose="020F0502020204030204"/>
            </a:endParaRPr>
          </a:p>
        </p:txBody>
      </p:sp>
      <p:sp>
        <p:nvSpPr>
          <p:cNvPr id="47" name="Text Box 1041"/>
          <p:cNvSpPr txBox="1">
            <a:spLocks noChangeArrowheads="1"/>
          </p:cNvSpPr>
          <p:nvPr/>
        </p:nvSpPr>
        <p:spPr bwMode="auto">
          <a:xfrm>
            <a:off x="5786527" y="3863048"/>
            <a:ext cx="2791636" cy="564463"/>
          </a:xfrm>
          <a:prstGeom prst="rect">
            <a:avLst/>
          </a:prstGeom>
          <a:noFill/>
          <a:ln w="9525">
            <a:noFill/>
            <a:miter lim="800000"/>
          </a:ln>
        </p:spPr>
        <p:txBody>
          <a:bodyPr wrap="square" lIns="71323" tIns="35662" rIns="71323" bIns="35662">
            <a:spAutoFit/>
          </a:bodyPr>
          <a:lstStyle/>
          <a:p>
            <a:pPr defTabSz="713105" eaLnBrk="0" hangingPunct="0">
              <a:defRPr/>
            </a:pPr>
            <a:r>
              <a:rPr lang="en-AU" sz="1600" b="1" dirty="0">
                <a:solidFill>
                  <a:prstClr val="black"/>
                </a:solidFill>
                <a:latin typeface="+mj-lt"/>
              </a:rPr>
              <a:t>DURATION : </a:t>
            </a:r>
            <a:r>
              <a:rPr lang="en-GB" sz="1600" dirty="0" smtClean="0">
                <a:solidFill>
                  <a:schemeClr val="bg2"/>
                </a:solidFill>
                <a:latin typeface="+mj-lt"/>
                <a:sym typeface="Georgia" panose="02040502050405020303"/>
              </a:rPr>
              <a:t>Oct</a:t>
            </a:r>
            <a:r>
              <a:rPr lang="en-GB" sz="1600" dirty="0" smtClean="0">
                <a:solidFill>
                  <a:schemeClr val="bg2"/>
                </a:solidFill>
                <a:latin typeface="+mj-lt"/>
                <a:ea typeface="Georgia" panose="02040502050405020303"/>
                <a:cs typeface="Georgia" panose="02040502050405020303"/>
                <a:sym typeface="Georgia" panose="02040502050405020303"/>
              </a:rPr>
              <a:t> </a:t>
            </a:r>
            <a:r>
              <a:rPr lang="en-GB" sz="1600" dirty="0">
                <a:solidFill>
                  <a:schemeClr val="bg2"/>
                </a:solidFill>
                <a:latin typeface="+mj-lt"/>
                <a:ea typeface="Georgia" panose="02040502050405020303"/>
                <a:cs typeface="Georgia" panose="02040502050405020303"/>
                <a:sym typeface="Georgia" panose="02040502050405020303"/>
              </a:rPr>
              <a:t>2020 – Oct </a:t>
            </a:r>
            <a:r>
              <a:rPr lang="en-GB" sz="1600" dirty="0" smtClean="0">
                <a:solidFill>
                  <a:schemeClr val="bg2"/>
                </a:solidFill>
                <a:latin typeface="+mj-lt"/>
                <a:ea typeface="Georgia" panose="02040502050405020303"/>
                <a:cs typeface="Georgia" panose="02040502050405020303"/>
                <a:sym typeface="Georgia" panose="02040502050405020303"/>
              </a:rPr>
              <a:t>2022</a:t>
            </a:r>
            <a:endParaRPr lang="en-AU" sz="1600" dirty="0">
              <a:solidFill>
                <a:prstClr val="black"/>
              </a:solidFill>
              <a:latin typeface="+mj-lt"/>
            </a:endParaRPr>
          </a:p>
        </p:txBody>
      </p:sp>
      <p:sp>
        <p:nvSpPr>
          <p:cNvPr id="48" name="Line 1033"/>
          <p:cNvSpPr>
            <a:spLocks noChangeShapeType="1"/>
          </p:cNvSpPr>
          <p:nvPr/>
        </p:nvSpPr>
        <p:spPr bwMode="auto">
          <a:xfrm rot="10800000">
            <a:off x="5216647" y="4151095"/>
            <a:ext cx="624563" cy="19925"/>
          </a:xfrm>
          <a:prstGeom prst="line">
            <a:avLst/>
          </a:prstGeom>
          <a:noFill/>
          <a:ln w="38100">
            <a:solidFill>
              <a:sysClr val="windowText" lastClr="000000"/>
            </a:solidFill>
            <a:round/>
            <a:tailEnd type="triangle" w="med" len="med"/>
          </a:ln>
        </p:spPr>
        <p:txBody>
          <a:bodyPr lIns="71323" tIns="35662" rIns="71323" bIns="35662"/>
          <a:lstStyle/>
          <a:p>
            <a:pPr defTabSz="713105">
              <a:defRPr/>
            </a:pPr>
            <a:endParaRPr lang="en-US" sz="1400" dirty="0">
              <a:solidFill>
                <a:prstClr val="black"/>
              </a:solidFill>
              <a:latin typeface="Calibri" panose="020F0502020204030204"/>
            </a:endParaRPr>
          </a:p>
        </p:txBody>
      </p:sp>
      <p:sp>
        <p:nvSpPr>
          <p:cNvPr id="49" name="Line 1027"/>
          <p:cNvSpPr>
            <a:spLocks noChangeShapeType="1"/>
          </p:cNvSpPr>
          <p:nvPr/>
        </p:nvSpPr>
        <p:spPr bwMode="auto">
          <a:xfrm rot="-5400000" flipH="1" flipV="1">
            <a:off x="5340220" y="4321090"/>
            <a:ext cx="584729" cy="0"/>
          </a:xfrm>
          <a:prstGeom prst="line">
            <a:avLst/>
          </a:prstGeom>
          <a:noFill/>
          <a:ln w="38100">
            <a:solidFill>
              <a:srgbClr val="FF0000"/>
            </a:solidFill>
            <a:round/>
            <a:tailEnd type="triangle" w="med" len="med"/>
          </a:ln>
        </p:spPr>
        <p:txBody>
          <a:bodyPr lIns="71323" tIns="35662" rIns="71323" bIns="35662"/>
          <a:lstStyle/>
          <a:p>
            <a:pPr defTabSz="713105">
              <a:defRPr/>
            </a:pPr>
            <a:endParaRPr lang="en-US" sz="1400" dirty="0">
              <a:solidFill>
                <a:prstClr val="black"/>
              </a:solidFill>
              <a:latin typeface="Calibri" panose="020F0502020204030204"/>
            </a:endParaRPr>
          </a:p>
        </p:txBody>
      </p:sp>
      <p:sp>
        <p:nvSpPr>
          <p:cNvPr id="50" name="Text Box 1045"/>
          <p:cNvSpPr txBox="1">
            <a:spLocks noChangeArrowheads="1"/>
          </p:cNvSpPr>
          <p:nvPr/>
        </p:nvSpPr>
        <p:spPr bwMode="auto">
          <a:xfrm>
            <a:off x="5283689" y="4177414"/>
            <a:ext cx="299531" cy="456741"/>
          </a:xfrm>
          <a:prstGeom prst="rect">
            <a:avLst/>
          </a:prstGeom>
          <a:noFill/>
          <a:ln w="9525">
            <a:noFill/>
            <a:miter lim="800000"/>
          </a:ln>
        </p:spPr>
        <p:txBody>
          <a:bodyPr wrap="none" lIns="71323" tIns="35662" rIns="71323" bIns="35662">
            <a:spAutoFit/>
          </a:bodyPr>
          <a:lstStyle/>
          <a:p>
            <a:pPr defTabSz="713105" eaLnBrk="0" hangingPunct="0">
              <a:defRPr/>
            </a:pPr>
            <a:r>
              <a:rPr lang="en-AU" sz="2500" dirty="0">
                <a:solidFill>
                  <a:prstClr val="black"/>
                </a:solidFill>
                <a:latin typeface="Calibri" panose="020F0502020204030204"/>
              </a:rPr>
              <a:t>T</a:t>
            </a:r>
            <a:endParaRPr lang="en-AU" sz="2500" dirty="0">
              <a:solidFill>
                <a:prstClr val="black"/>
              </a:solidFill>
              <a:latin typeface="Calibri" panose="020F0502020204030204"/>
            </a:endParaRPr>
          </a:p>
        </p:txBody>
      </p:sp>
      <p:sp>
        <p:nvSpPr>
          <p:cNvPr id="51" name="Text Box 1044"/>
          <p:cNvSpPr txBox="1">
            <a:spLocks noChangeArrowheads="1"/>
          </p:cNvSpPr>
          <p:nvPr/>
        </p:nvSpPr>
        <p:spPr bwMode="auto">
          <a:xfrm>
            <a:off x="4351862" y="3884363"/>
            <a:ext cx="355635" cy="456741"/>
          </a:xfrm>
          <a:prstGeom prst="rect">
            <a:avLst/>
          </a:prstGeom>
          <a:noFill/>
          <a:ln w="9525">
            <a:noFill/>
            <a:miter lim="800000"/>
          </a:ln>
        </p:spPr>
        <p:txBody>
          <a:bodyPr wrap="none" lIns="71323" tIns="35662" rIns="71323" bIns="35662">
            <a:spAutoFit/>
          </a:bodyPr>
          <a:lstStyle/>
          <a:p>
            <a:pPr defTabSz="713105" eaLnBrk="0" hangingPunct="0">
              <a:defRPr/>
            </a:pPr>
            <a:r>
              <a:rPr lang="en-AU" sz="2500" dirty="0">
                <a:solidFill>
                  <a:prstClr val="black"/>
                </a:solidFill>
                <a:latin typeface="Calibri" panose="020F0502020204030204"/>
              </a:rPr>
              <a:t>O</a:t>
            </a:r>
            <a:endParaRPr lang="en-AU" sz="2500" dirty="0">
              <a:solidFill>
                <a:prstClr val="black"/>
              </a:solidFill>
              <a:latin typeface="Calibri" panose="020F0502020204030204"/>
            </a:endParaRPr>
          </a:p>
        </p:txBody>
      </p:sp>
      <p:sp>
        <p:nvSpPr>
          <p:cNvPr id="52" name="Line 10"/>
          <p:cNvSpPr>
            <a:spLocks noChangeShapeType="1"/>
          </p:cNvSpPr>
          <p:nvPr/>
        </p:nvSpPr>
        <p:spPr bwMode="auto">
          <a:xfrm>
            <a:off x="4497467" y="2262849"/>
            <a:ext cx="0" cy="2337594"/>
          </a:xfrm>
          <a:prstGeom prst="line">
            <a:avLst/>
          </a:prstGeom>
          <a:noFill/>
          <a:ln w="38100">
            <a:solidFill>
              <a:schemeClr val="tx1"/>
            </a:solidFill>
            <a:prstDash val="sysDot"/>
            <a:round/>
          </a:ln>
        </p:spPr>
        <p:txBody>
          <a:bodyPr lIns="71323" tIns="35662" rIns="71323" bIns="35662"/>
          <a:lstStyle/>
          <a:p>
            <a:endParaRPr lang="en-US"/>
          </a:p>
        </p:txBody>
      </p:sp>
      <p:sp>
        <p:nvSpPr>
          <p:cNvPr id="53" name="Line 12"/>
          <p:cNvSpPr>
            <a:spLocks noChangeShapeType="1"/>
          </p:cNvSpPr>
          <p:nvPr/>
        </p:nvSpPr>
        <p:spPr bwMode="black">
          <a:xfrm>
            <a:off x="3886200" y="4107180"/>
            <a:ext cx="1226820" cy="38100"/>
          </a:xfrm>
          <a:prstGeom prst="line">
            <a:avLst/>
          </a:prstGeom>
          <a:noFill/>
          <a:ln w="38100">
            <a:solidFill>
              <a:schemeClr val="tx1"/>
            </a:solidFill>
            <a:prstDash val="sysDot"/>
            <a:round/>
          </a:ln>
        </p:spPr>
        <p:txBody>
          <a:bodyPr wrap="square" lIns="71323" tIns="35662" rIns="71323" bIns="35662" anchor="ctr">
            <a:spAutoFit/>
          </a:bodyPr>
          <a:lstStyle/>
          <a:p>
            <a:endParaRPr lang="en-US"/>
          </a:p>
        </p:txBody>
      </p:sp>
      <p:sp>
        <p:nvSpPr>
          <p:cNvPr id="55" name="TextBox 54"/>
          <p:cNvSpPr txBox="1"/>
          <p:nvPr/>
        </p:nvSpPr>
        <p:spPr>
          <a:xfrm>
            <a:off x="4351862" y="1390295"/>
            <a:ext cx="346570" cy="384721"/>
          </a:xfrm>
          <a:prstGeom prst="rect">
            <a:avLst/>
          </a:prstGeom>
          <a:noFill/>
        </p:spPr>
        <p:txBody>
          <a:bodyPr wrap="none" rtlCol="0">
            <a:spAutoFit/>
          </a:bodyPr>
          <a:lstStyle/>
          <a:p>
            <a:r>
              <a:rPr lang="en-US" sz="1900" b="1" dirty="0"/>
              <a:t>P</a:t>
            </a:r>
            <a:endParaRPr lang="en-US" sz="1900" b="1" dirty="0"/>
          </a:p>
        </p:txBody>
      </p:sp>
      <p:sp>
        <p:nvSpPr>
          <p:cNvPr id="2" name="TextBox 1"/>
          <p:cNvSpPr txBox="1"/>
          <p:nvPr/>
        </p:nvSpPr>
        <p:spPr>
          <a:xfrm>
            <a:off x="1083882" y="3650939"/>
            <a:ext cx="2624075" cy="584775"/>
          </a:xfrm>
          <a:prstGeom prst="rect">
            <a:avLst/>
          </a:prstGeom>
          <a:noFill/>
        </p:spPr>
        <p:txBody>
          <a:bodyPr wrap="square" rtlCol="0">
            <a:spAutoFit/>
          </a:bodyPr>
          <a:lstStyle/>
          <a:p>
            <a:r>
              <a:rPr lang="en-US" sz="1600" b="1" dirty="0">
                <a:latin typeface="+mj-lt"/>
              </a:rPr>
              <a:t>OUTCOME</a:t>
            </a:r>
            <a:r>
              <a:rPr lang="en-US" sz="1600" b="1" dirty="0" smtClean="0">
                <a:latin typeface="+mj-lt"/>
              </a:rPr>
              <a:t>: an excellent outcome at 90 days </a:t>
            </a:r>
            <a:endParaRPr lang="en-US" sz="1600" dirty="0">
              <a:latin typeface="+mj-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 y="1905000"/>
            <a:ext cx="7680960" cy="707886"/>
          </a:xfrm>
          <a:prstGeom prst="rect">
            <a:avLst/>
          </a:prstGeom>
          <a:noFill/>
        </p:spPr>
        <p:txBody>
          <a:bodyPr wrap="square" rtlCol="0">
            <a:spAutoFit/>
          </a:bodyPr>
          <a:lstStyle/>
          <a:p>
            <a:pPr algn="ctr"/>
            <a:r>
              <a:rPr lang="en-US" sz="4000" b="1" dirty="0">
                <a:latin typeface="+mj-lt"/>
              </a:rPr>
              <a:t>ASSESSING VALIDITY</a:t>
            </a:r>
            <a:endParaRPr lang="en-US" sz="4000" b="1" dirty="0">
              <a:latin typeface="+mj-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Autofit/>
          </a:bodyPr>
          <a:lstStyle/>
          <a:p>
            <a:r>
              <a:rPr lang="en-US" sz="2600" dirty="0">
                <a:latin typeface="+mj-lt"/>
              </a:rPr>
              <a:t>The </a:t>
            </a:r>
            <a:r>
              <a:rPr lang="en-US" sz="2600" dirty="0" err="1">
                <a:latin typeface="+mj-lt"/>
              </a:rPr>
              <a:t>RAMMbo</a:t>
            </a:r>
            <a:r>
              <a:rPr lang="en-US" sz="2600" dirty="0">
                <a:latin typeface="+mj-lt"/>
              </a:rPr>
              <a:t> acronym : Assessing study bias</a:t>
            </a:r>
            <a:br>
              <a:rPr lang="en-US" sz="2600" dirty="0">
                <a:latin typeface="+mj-lt"/>
              </a:rPr>
            </a:br>
            <a:endParaRPr sz="2600" dirty="0">
              <a:latin typeface="+mj-lt"/>
            </a:endParaRPr>
          </a:p>
        </p:txBody>
      </p:sp>
      <p:sp>
        <p:nvSpPr>
          <p:cNvPr id="16" name="Rectangle 2"/>
          <p:cNvSpPr>
            <a:spLocks noChangeArrowheads="1"/>
          </p:cNvSpPr>
          <p:nvPr/>
        </p:nvSpPr>
        <p:spPr bwMode="auto">
          <a:xfrm>
            <a:off x="3614738" y="1460500"/>
            <a:ext cx="342900" cy="508000"/>
          </a:xfrm>
          <a:prstGeom prst="rect">
            <a:avLst/>
          </a:prstGeom>
          <a:noFill/>
          <a:ln w="12700">
            <a:noFill/>
            <a:miter lim="800000"/>
          </a:ln>
        </p:spPr>
        <p:txBody>
          <a:bodyPr lIns="70581" tIns="34671" rIns="70581" bIns="34671" anchor="ctr"/>
          <a:lstStyle/>
          <a:p>
            <a:r>
              <a:rPr lang="en-US" sz="2200" b="1" dirty="0"/>
              <a:t>P</a:t>
            </a:r>
            <a:endParaRPr lang="en-US" sz="2200" b="1" dirty="0"/>
          </a:p>
        </p:txBody>
      </p:sp>
      <p:sp>
        <p:nvSpPr>
          <p:cNvPr id="17" name="Rectangle 3"/>
          <p:cNvSpPr>
            <a:spLocks noChangeArrowheads="1"/>
          </p:cNvSpPr>
          <p:nvPr/>
        </p:nvSpPr>
        <p:spPr bwMode="auto">
          <a:xfrm>
            <a:off x="3253979" y="2794000"/>
            <a:ext cx="342900" cy="508000"/>
          </a:xfrm>
          <a:prstGeom prst="rect">
            <a:avLst/>
          </a:prstGeom>
          <a:noFill/>
          <a:ln w="12700">
            <a:noFill/>
            <a:miter lim="800000"/>
          </a:ln>
        </p:spPr>
        <p:txBody>
          <a:bodyPr lIns="70581" tIns="34671" rIns="70581" bIns="34671" anchor="ctr"/>
          <a:lstStyle/>
          <a:p>
            <a:r>
              <a:rPr lang="en-US" sz="2200" b="1" dirty="0"/>
              <a:t>E</a:t>
            </a:r>
            <a:endParaRPr lang="en-US" sz="2200" b="1" dirty="0"/>
          </a:p>
        </p:txBody>
      </p:sp>
      <p:sp>
        <p:nvSpPr>
          <p:cNvPr id="18" name="Rectangle 4"/>
          <p:cNvSpPr>
            <a:spLocks noChangeArrowheads="1"/>
          </p:cNvSpPr>
          <p:nvPr/>
        </p:nvSpPr>
        <p:spPr bwMode="auto">
          <a:xfrm>
            <a:off x="3939779" y="2794000"/>
            <a:ext cx="341709" cy="508000"/>
          </a:xfrm>
          <a:prstGeom prst="rect">
            <a:avLst/>
          </a:prstGeom>
          <a:noFill/>
          <a:ln w="12700">
            <a:noFill/>
            <a:miter lim="800000"/>
          </a:ln>
        </p:spPr>
        <p:txBody>
          <a:bodyPr lIns="70581" tIns="34671" rIns="70581" bIns="34671" anchor="ctr"/>
          <a:lstStyle/>
          <a:p>
            <a:r>
              <a:rPr lang="en-US" sz="2200" b="1" dirty="0"/>
              <a:t>C</a:t>
            </a:r>
            <a:endParaRPr lang="en-US" sz="2200" b="1" dirty="0"/>
          </a:p>
        </p:txBody>
      </p:sp>
      <p:sp>
        <p:nvSpPr>
          <p:cNvPr id="19" name="Rectangle 5"/>
          <p:cNvSpPr>
            <a:spLocks noChangeArrowheads="1"/>
          </p:cNvSpPr>
          <p:nvPr/>
        </p:nvSpPr>
        <p:spPr bwMode="auto">
          <a:xfrm>
            <a:off x="3582591" y="4064000"/>
            <a:ext cx="342900" cy="508000"/>
          </a:xfrm>
          <a:prstGeom prst="rect">
            <a:avLst/>
          </a:prstGeom>
          <a:noFill/>
          <a:ln w="12700">
            <a:noFill/>
            <a:miter lim="800000"/>
          </a:ln>
        </p:spPr>
        <p:txBody>
          <a:bodyPr lIns="70581" tIns="34671" rIns="70581" bIns="34671" anchor="ctr"/>
          <a:lstStyle/>
          <a:p>
            <a:r>
              <a:rPr lang="en-US" sz="2200" b="1" dirty="0"/>
              <a:t>O</a:t>
            </a:r>
            <a:endParaRPr lang="en-US" sz="2200" b="1" dirty="0"/>
          </a:p>
        </p:txBody>
      </p:sp>
      <p:sp>
        <p:nvSpPr>
          <p:cNvPr id="20" name="Rectangle 6"/>
          <p:cNvSpPr>
            <a:spLocks noChangeArrowheads="1"/>
          </p:cNvSpPr>
          <p:nvPr/>
        </p:nvSpPr>
        <p:spPr bwMode="auto">
          <a:xfrm>
            <a:off x="2719388" y="4381500"/>
            <a:ext cx="342900" cy="508000"/>
          </a:xfrm>
          <a:prstGeom prst="rect">
            <a:avLst/>
          </a:prstGeom>
          <a:noFill/>
          <a:ln w="12700">
            <a:noFill/>
            <a:miter lim="800000"/>
          </a:ln>
        </p:spPr>
        <p:txBody>
          <a:bodyPr lIns="70581" tIns="34671" rIns="70581" bIns="34671" anchor="ctr"/>
          <a:lstStyle/>
          <a:p>
            <a:r>
              <a:rPr lang="en-US" sz="2200" b="1" dirty="0"/>
              <a:t>T</a:t>
            </a:r>
            <a:endParaRPr lang="en-US" sz="2200" b="1" dirty="0"/>
          </a:p>
        </p:txBody>
      </p:sp>
      <p:sp>
        <p:nvSpPr>
          <p:cNvPr id="21" name="Line 7"/>
          <p:cNvSpPr>
            <a:spLocks noChangeShapeType="1"/>
          </p:cNvSpPr>
          <p:nvPr/>
        </p:nvSpPr>
        <p:spPr bwMode="auto">
          <a:xfrm rot="-5400000" flipH="1" flipV="1">
            <a:off x="2300818" y="4483365"/>
            <a:ext cx="584729" cy="0"/>
          </a:xfrm>
          <a:prstGeom prst="line">
            <a:avLst/>
          </a:prstGeom>
          <a:noFill/>
          <a:ln w="38100">
            <a:solidFill>
              <a:srgbClr val="FF0000"/>
            </a:solidFill>
            <a:round/>
            <a:tailEnd type="triangle" w="med" len="med"/>
          </a:ln>
        </p:spPr>
        <p:txBody>
          <a:bodyPr lIns="71323" tIns="35662" rIns="71323" bIns="35662"/>
          <a:lstStyle/>
          <a:p>
            <a:endParaRPr lang="en-US"/>
          </a:p>
        </p:txBody>
      </p:sp>
      <p:sp>
        <p:nvSpPr>
          <p:cNvPr id="22" name="Oval 8"/>
          <p:cNvSpPr>
            <a:spLocks noChangeArrowheads="1"/>
          </p:cNvSpPr>
          <p:nvPr/>
        </p:nvSpPr>
        <p:spPr bwMode="auto">
          <a:xfrm>
            <a:off x="3176587" y="2480471"/>
            <a:ext cx="1101329" cy="1108604"/>
          </a:xfrm>
          <a:prstGeom prst="ellipse">
            <a:avLst/>
          </a:prstGeom>
          <a:noFill/>
          <a:ln w="38100">
            <a:solidFill>
              <a:schemeClr val="bg2"/>
            </a:solidFill>
            <a:round/>
          </a:ln>
        </p:spPr>
        <p:txBody>
          <a:bodyPr lIns="71323" tIns="35662" rIns="71323" bIns="35662"/>
          <a:lstStyle/>
          <a:p>
            <a:pPr eaLnBrk="0" hangingPunct="0"/>
            <a:endParaRPr lang="en-US"/>
          </a:p>
        </p:txBody>
      </p:sp>
      <p:sp>
        <p:nvSpPr>
          <p:cNvPr id="23" name="Rectangle 9"/>
          <p:cNvSpPr>
            <a:spLocks noChangeArrowheads="1"/>
          </p:cNvSpPr>
          <p:nvPr/>
        </p:nvSpPr>
        <p:spPr bwMode="auto">
          <a:xfrm>
            <a:off x="3240881" y="3881439"/>
            <a:ext cx="972741" cy="944563"/>
          </a:xfrm>
          <a:prstGeom prst="rect">
            <a:avLst/>
          </a:prstGeom>
          <a:noFill/>
          <a:ln w="38100">
            <a:solidFill>
              <a:schemeClr val="bg2"/>
            </a:solidFill>
            <a:miter lim="800000"/>
          </a:ln>
        </p:spPr>
        <p:txBody>
          <a:bodyPr lIns="71323" tIns="35662" rIns="71323" bIns="35662"/>
          <a:lstStyle/>
          <a:p>
            <a:pPr eaLnBrk="0" hangingPunct="0"/>
            <a:endParaRPr lang="en-US"/>
          </a:p>
        </p:txBody>
      </p:sp>
      <p:sp>
        <p:nvSpPr>
          <p:cNvPr id="24" name="Line 10"/>
          <p:cNvSpPr>
            <a:spLocks noChangeShapeType="1"/>
          </p:cNvSpPr>
          <p:nvPr/>
        </p:nvSpPr>
        <p:spPr bwMode="auto">
          <a:xfrm>
            <a:off x="3727847" y="2468564"/>
            <a:ext cx="0" cy="2337594"/>
          </a:xfrm>
          <a:prstGeom prst="line">
            <a:avLst/>
          </a:prstGeom>
          <a:noFill/>
          <a:ln w="38100">
            <a:solidFill>
              <a:schemeClr val="bg2"/>
            </a:solidFill>
            <a:prstDash val="sysDot"/>
            <a:round/>
          </a:ln>
        </p:spPr>
        <p:txBody>
          <a:bodyPr lIns="71323" tIns="35662" rIns="71323" bIns="35662"/>
          <a:lstStyle/>
          <a:p>
            <a:endParaRPr lang="en-US"/>
          </a:p>
        </p:txBody>
      </p:sp>
      <p:sp>
        <p:nvSpPr>
          <p:cNvPr id="25" name="AutoShape 11"/>
          <p:cNvSpPr>
            <a:spLocks noChangeArrowheads="1"/>
          </p:cNvSpPr>
          <p:nvPr/>
        </p:nvSpPr>
        <p:spPr bwMode="auto">
          <a:xfrm rot="10800000">
            <a:off x="3086100" y="1397001"/>
            <a:ext cx="1309688" cy="877094"/>
          </a:xfrm>
          <a:prstGeom prst="triangle">
            <a:avLst>
              <a:gd name="adj" fmla="val 47819"/>
            </a:avLst>
          </a:prstGeom>
          <a:noFill/>
          <a:ln w="38100">
            <a:solidFill>
              <a:schemeClr val="bg2"/>
            </a:solidFill>
            <a:miter lim="800000"/>
          </a:ln>
        </p:spPr>
        <p:txBody>
          <a:bodyPr lIns="71323" tIns="35662" rIns="71323" bIns="35662"/>
          <a:lstStyle/>
          <a:p>
            <a:pPr eaLnBrk="0" hangingPunct="0"/>
            <a:endParaRPr lang="en-US"/>
          </a:p>
        </p:txBody>
      </p:sp>
      <p:sp>
        <p:nvSpPr>
          <p:cNvPr id="26" name="Line 12"/>
          <p:cNvSpPr>
            <a:spLocks noChangeShapeType="1"/>
          </p:cNvSpPr>
          <p:nvPr/>
        </p:nvSpPr>
        <p:spPr bwMode="black">
          <a:xfrm>
            <a:off x="3253978" y="4318000"/>
            <a:ext cx="947738" cy="0"/>
          </a:xfrm>
          <a:prstGeom prst="line">
            <a:avLst/>
          </a:prstGeom>
          <a:noFill/>
          <a:ln w="38100">
            <a:solidFill>
              <a:schemeClr val="bg2"/>
            </a:solidFill>
            <a:prstDash val="sysDot"/>
            <a:round/>
          </a:ln>
        </p:spPr>
        <p:txBody>
          <a:bodyPr wrap="none" lIns="71323" tIns="35662" rIns="71323" bIns="35662" anchor="ctr">
            <a:spAutoFit/>
          </a:bodyPr>
          <a:lstStyle/>
          <a:p>
            <a:endParaRPr lang="en-US"/>
          </a:p>
        </p:txBody>
      </p:sp>
      <p:sp>
        <p:nvSpPr>
          <p:cNvPr id="27" name="Line 13"/>
          <p:cNvSpPr>
            <a:spLocks noChangeShapeType="1"/>
          </p:cNvSpPr>
          <p:nvPr/>
        </p:nvSpPr>
        <p:spPr bwMode="auto">
          <a:xfrm rot="10800000" flipH="1">
            <a:off x="2457451" y="4336521"/>
            <a:ext cx="541735" cy="0"/>
          </a:xfrm>
          <a:prstGeom prst="line">
            <a:avLst/>
          </a:prstGeom>
          <a:noFill/>
          <a:ln w="38100">
            <a:solidFill>
              <a:schemeClr val="bg2"/>
            </a:solidFill>
            <a:round/>
            <a:tailEnd type="triangle" w="med" len="med"/>
          </a:ln>
        </p:spPr>
        <p:txBody>
          <a:bodyPr lIns="71323" tIns="35662" rIns="71323" bIns="35662"/>
          <a:lstStyle/>
          <a:p>
            <a:endParaRPr lang="en-US"/>
          </a:p>
        </p:txBody>
      </p:sp>
      <p:sp>
        <p:nvSpPr>
          <p:cNvPr id="28" name="Rectangle 14"/>
          <p:cNvSpPr>
            <a:spLocks noChangeArrowheads="1"/>
          </p:cNvSpPr>
          <p:nvPr/>
        </p:nvSpPr>
        <p:spPr bwMode="black">
          <a:xfrm>
            <a:off x="1714500" y="1524000"/>
            <a:ext cx="500063" cy="2557316"/>
          </a:xfrm>
          <a:prstGeom prst="rect">
            <a:avLst/>
          </a:prstGeom>
          <a:noFill/>
          <a:ln w="38100">
            <a:noFill/>
            <a:miter lim="800000"/>
          </a:ln>
        </p:spPr>
        <p:txBody>
          <a:bodyPr lIns="71323" tIns="35662" rIns="71323" bIns="35662">
            <a:spAutoFit/>
          </a:bodyPr>
          <a:lstStyle/>
          <a:p>
            <a:pPr eaLnBrk="0" hangingPunct="0">
              <a:lnSpc>
                <a:spcPct val="130000"/>
              </a:lnSpc>
              <a:spcBef>
                <a:spcPct val="50000"/>
              </a:spcBef>
            </a:pPr>
            <a:r>
              <a:rPr lang="en-US" sz="1900" b="1" dirty="0"/>
              <a:t>P</a:t>
            </a:r>
            <a:endParaRPr lang="en-US" sz="1900" dirty="0"/>
          </a:p>
          <a:p>
            <a:pPr eaLnBrk="0" hangingPunct="0">
              <a:lnSpc>
                <a:spcPct val="130000"/>
              </a:lnSpc>
              <a:spcBef>
                <a:spcPct val="50000"/>
              </a:spcBef>
            </a:pPr>
            <a:r>
              <a:rPr lang="en-US" sz="1900" b="1" dirty="0"/>
              <a:t>E</a:t>
            </a:r>
            <a:endParaRPr lang="en-US" sz="1900" dirty="0"/>
          </a:p>
          <a:p>
            <a:pPr eaLnBrk="0" hangingPunct="0">
              <a:lnSpc>
                <a:spcPct val="130000"/>
              </a:lnSpc>
              <a:spcBef>
                <a:spcPct val="50000"/>
              </a:spcBef>
            </a:pPr>
            <a:r>
              <a:rPr lang="en-US" sz="1900" b="1" dirty="0"/>
              <a:t>C</a:t>
            </a:r>
            <a:endParaRPr lang="en-US" sz="1900" dirty="0"/>
          </a:p>
          <a:p>
            <a:pPr eaLnBrk="0" hangingPunct="0">
              <a:lnSpc>
                <a:spcPct val="130000"/>
              </a:lnSpc>
              <a:spcBef>
                <a:spcPct val="50000"/>
              </a:spcBef>
            </a:pPr>
            <a:r>
              <a:rPr lang="en-US" sz="1900" b="1" dirty="0"/>
              <a:t>O</a:t>
            </a:r>
            <a:endParaRPr lang="en-US" sz="1900" dirty="0"/>
          </a:p>
          <a:p>
            <a:pPr eaLnBrk="0" hangingPunct="0">
              <a:lnSpc>
                <a:spcPct val="130000"/>
              </a:lnSpc>
              <a:spcBef>
                <a:spcPct val="50000"/>
              </a:spcBef>
            </a:pPr>
            <a:r>
              <a:rPr lang="en-US" sz="1900" b="1" dirty="0"/>
              <a:t>T</a:t>
            </a:r>
            <a:endParaRPr lang="en-US" sz="1900" dirty="0"/>
          </a:p>
        </p:txBody>
      </p:sp>
      <p:sp>
        <p:nvSpPr>
          <p:cNvPr id="29" name="Rectangle 15"/>
          <p:cNvSpPr>
            <a:spLocks noChangeArrowheads="1"/>
          </p:cNvSpPr>
          <p:nvPr/>
        </p:nvSpPr>
        <p:spPr bwMode="black">
          <a:xfrm>
            <a:off x="4914900" y="1463146"/>
            <a:ext cx="2971800" cy="2264929"/>
          </a:xfrm>
          <a:prstGeom prst="rect">
            <a:avLst/>
          </a:prstGeom>
          <a:noFill/>
          <a:ln w="38100">
            <a:noFill/>
            <a:miter lim="800000"/>
          </a:ln>
        </p:spPr>
        <p:txBody>
          <a:bodyPr lIns="71323" tIns="35662" rIns="71323" bIns="35662">
            <a:spAutoFit/>
          </a:bodyPr>
          <a:lstStyle/>
          <a:p>
            <a:pPr marL="227965" indent="-227965" eaLnBrk="0" hangingPunct="0">
              <a:lnSpc>
                <a:spcPct val="110000"/>
              </a:lnSpc>
              <a:spcBef>
                <a:spcPct val="50000"/>
              </a:spcBef>
            </a:pPr>
            <a:r>
              <a:rPr lang="en-US" sz="1900" b="1" dirty="0">
                <a:latin typeface="+mj-lt"/>
              </a:rPr>
              <a:t>R</a:t>
            </a:r>
            <a:r>
              <a:rPr lang="en-US" sz="1900" dirty="0">
                <a:latin typeface="+mj-lt"/>
              </a:rPr>
              <a:t>ecruitment</a:t>
            </a:r>
            <a:endParaRPr lang="en-US" sz="1900" dirty="0">
              <a:latin typeface="+mj-lt"/>
            </a:endParaRPr>
          </a:p>
          <a:p>
            <a:pPr marL="227965" indent="-227965" eaLnBrk="0" hangingPunct="0">
              <a:lnSpc>
                <a:spcPct val="110000"/>
              </a:lnSpc>
              <a:spcBef>
                <a:spcPct val="50000"/>
              </a:spcBef>
            </a:pPr>
            <a:r>
              <a:rPr lang="en-US" sz="1900" b="1" dirty="0">
                <a:latin typeface="+mj-lt"/>
              </a:rPr>
              <a:t>A</a:t>
            </a:r>
            <a:r>
              <a:rPr lang="en-US" sz="1900" dirty="0">
                <a:latin typeface="+mj-lt"/>
              </a:rPr>
              <a:t>llocation</a:t>
            </a:r>
            <a:endParaRPr lang="en-US" sz="1900" dirty="0">
              <a:latin typeface="+mj-lt"/>
            </a:endParaRPr>
          </a:p>
          <a:p>
            <a:pPr marL="227965" indent="-227965" eaLnBrk="0" hangingPunct="0">
              <a:lnSpc>
                <a:spcPct val="110000"/>
              </a:lnSpc>
              <a:spcBef>
                <a:spcPct val="50000"/>
              </a:spcBef>
            </a:pPr>
            <a:r>
              <a:rPr lang="en-US" sz="1900" b="1" dirty="0">
                <a:latin typeface="+mj-lt"/>
              </a:rPr>
              <a:t>M</a:t>
            </a:r>
            <a:r>
              <a:rPr lang="en-US" sz="1900" dirty="0">
                <a:latin typeface="+mj-lt"/>
              </a:rPr>
              <a:t>aintenance</a:t>
            </a:r>
            <a:endParaRPr lang="en-US" sz="1900" dirty="0">
              <a:latin typeface="+mj-lt"/>
            </a:endParaRPr>
          </a:p>
          <a:p>
            <a:pPr marL="227965" indent="-227965" eaLnBrk="0" hangingPunct="0">
              <a:lnSpc>
                <a:spcPct val="110000"/>
              </a:lnSpc>
              <a:spcBef>
                <a:spcPct val="50000"/>
              </a:spcBef>
            </a:pPr>
            <a:r>
              <a:rPr lang="en-US" sz="1900" b="1" dirty="0">
                <a:latin typeface="+mj-lt"/>
              </a:rPr>
              <a:t>M</a:t>
            </a:r>
            <a:r>
              <a:rPr lang="en-US" sz="1900" dirty="0">
                <a:latin typeface="+mj-lt"/>
              </a:rPr>
              <a:t>easurement of outcome </a:t>
            </a:r>
            <a:endParaRPr lang="en-US" sz="1900" dirty="0">
              <a:latin typeface="+mj-lt"/>
            </a:endParaRPr>
          </a:p>
          <a:p>
            <a:pPr marL="227965" indent="-227965" eaLnBrk="0" hangingPunct="0">
              <a:lnSpc>
                <a:spcPct val="110000"/>
              </a:lnSpc>
              <a:spcBef>
                <a:spcPct val="50000"/>
              </a:spcBef>
            </a:pPr>
            <a:r>
              <a:rPr lang="en-US" sz="1900" b="1" dirty="0">
                <a:latin typeface="+mj-lt"/>
              </a:rPr>
              <a:t>B</a:t>
            </a:r>
            <a:r>
              <a:rPr lang="en-US" sz="1900" dirty="0">
                <a:latin typeface="+mj-lt"/>
              </a:rPr>
              <a:t>lind or </a:t>
            </a:r>
            <a:r>
              <a:rPr lang="en-US" sz="1900" b="1" dirty="0">
                <a:latin typeface="+mj-lt"/>
              </a:rPr>
              <a:t>O</a:t>
            </a:r>
            <a:r>
              <a:rPr lang="en-US" sz="1900" dirty="0">
                <a:latin typeface="+mj-lt"/>
              </a:rPr>
              <a:t>bjective</a:t>
            </a:r>
            <a:endParaRPr lang="en-US" sz="1900" dirty="0">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AU" sz="4800" dirty="0" err="1">
                <a:latin typeface="+mj-lt"/>
              </a:rPr>
              <a:t>R</a:t>
            </a:r>
            <a:r>
              <a:rPr lang="en-AU" dirty="0" err="1">
                <a:latin typeface="+mj-lt"/>
              </a:rPr>
              <a:t>AMMbo</a:t>
            </a:r>
            <a:r>
              <a:rPr lang="en-AU" dirty="0">
                <a:latin typeface="+mj-lt"/>
              </a:rPr>
              <a:t> : Recruitment</a:t>
            </a:r>
            <a:endParaRPr dirty="0">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Study setting &amp; eligibility criteria well described ? </a:t>
            </a:r>
            <a:r>
              <a:rPr lang="en-US" sz="2000" b="1" dirty="0">
                <a:solidFill>
                  <a:schemeClr val="bg2"/>
                </a:solidFill>
                <a:latin typeface="+mj-lt"/>
              </a:rPr>
              <a:t>YES </a:t>
            </a:r>
            <a:r>
              <a:rPr lang="en-US" sz="2000" dirty="0">
                <a:solidFill>
                  <a:schemeClr val="bg2"/>
                </a:solidFill>
                <a:latin typeface="+mj-lt"/>
              </a:rPr>
              <a:t>                              </a:t>
            </a:r>
            <a:endParaRPr lang="en-US"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lang="en-US"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Participants  representative  of  eligible ? </a:t>
            </a:r>
            <a:r>
              <a:rPr lang="en-US" sz="2000" b="1" dirty="0">
                <a:solidFill>
                  <a:schemeClr val="bg2"/>
                </a:solidFill>
                <a:latin typeface="+mj-lt"/>
              </a:rPr>
              <a:t>YES</a:t>
            </a:r>
            <a:endParaRPr lang="en-US" sz="2000" b="1"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lang="en-US"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Prognostic/risk profile appropriate to study question? </a:t>
            </a:r>
            <a:r>
              <a:rPr lang="en-US" sz="2000" b="1" dirty="0">
                <a:solidFill>
                  <a:schemeClr val="bg2"/>
                </a:solidFill>
                <a:latin typeface="+mj-lt"/>
              </a:rPr>
              <a:t>YES</a:t>
            </a:r>
            <a:endParaRPr lang="en-US" sz="2000" b="1"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lang="en-US"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Randomization process described adequately? </a:t>
            </a:r>
            <a:r>
              <a:rPr lang="en-US" sz="2000" b="1" dirty="0">
                <a:solidFill>
                  <a:schemeClr val="bg2"/>
                </a:solidFill>
                <a:latin typeface="+mj-lt"/>
              </a:rPr>
              <a:t>YES</a:t>
            </a:r>
            <a:r>
              <a:rPr lang="en-US" sz="2000" dirty="0">
                <a:solidFill>
                  <a:schemeClr val="bg2"/>
                </a:solidFill>
                <a:latin typeface="+mj-lt"/>
              </a:rPr>
              <a:t> </a:t>
            </a:r>
            <a:endParaRPr lang="en-IN"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lang="en-US" sz="2000" dirty="0">
              <a:solidFill>
                <a:schemeClr val="bg2"/>
              </a:solidFill>
              <a:latin typeface="+mj-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dirty="0" err="1">
                <a:latin typeface="+mj-lt"/>
              </a:rPr>
              <a:t>R</a:t>
            </a:r>
            <a:r>
              <a:rPr lang="en-US" sz="5400" dirty="0" err="1">
                <a:latin typeface="+mj-lt"/>
              </a:rPr>
              <a:t>A</a:t>
            </a:r>
            <a:r>
              <a:rPr lang="en-US" dirty="0" err="1">
                <a:latin typeface="+mj-lt"/>
              </a:rPr>
              <a:t>MMbo</a:t>
            </a:r>
            <a:r>
              <a:rPr lang="en-US" dirty="0">
                <a:latin typeface="+mj-lt"/>
              </a:rPr>
              <a:t>: A is for Allocation</a:t>
            </a:r>
            <a:endParaRPr dirty="0">
              <a:latin typeface="+mj-lt"/>
            </a:endParaRPr>
          </a:p>
        </p:txBody>
      </p:sp>
      <p:sp>
        <p:nvSpPr>
          <p:cNvPr id="60" name="Line 1027"/>
          <p:cNvSpPr>
            <a:spLocks noChangeShapeType="1"/>
          </p:cNvSpPr>
          <p:nvPr/>
        </p:nvSpPr>
        <p:spPr bwMode="auto">
          <a:xfrm rot="-5400000" flipH="1" flipV="1">
            <a:off x="3213075" y="4458153"/>
            <a:ext cx="584729" cy="0"/>
          </a:xfrm>
          <a:prstGeom prst="line">
            <a:avLst/>
          </a:prstGeom>
          <a:noFill/>
          <a:ln w="38100">
            <a:solidFill>
              <a:srgbClr val="FF0000"/>
            </a:solidFill>
            <a:round/>
            <a:tailEnd type="triangle" w="med" len="med"/>
          </a:ln>
        </p:spPr>
        <p:txBody>
          <a:bodyPr lIns="71323" tIns="35662" rIns="71323" bIns="35662"/>
          <a:lstStyle/>
          <a:p>
            <a:endParaRPr lang="en-US"/>
          </a:p>
        </p:txBody>
      </p:sp>
      <p:sp>
        <p:nvSpPr>
          <p:cNvPr id="61" name="Oval 1028"/>
          <p:cNvSpPr>
            <a:spLocks noChangeArrowheads="1"/>
          </p:cNvSpPr>
          <p:nvPr/>
        </p:nvSpPr>
        <p:spPr bwMode="auto">
          <a:xfrm>
            <a:off x="3774012" y="2470204"/>
            <a:ext cx="1278731" cy="1287198"/>
          </a:xfrm>
          <a:prstGeom prst="ellipse">
            <a:avLst/>
          </a:prstGeom>
          <a:noFill/>
          <a:ln w="38100">
            <a:solidFill>
              <a:schemeClr val="bg2"/>
            </a:solidFill>
            <a:round/>
          </a:ln>
        </p:spPr>
        <p:txBody>
          <a:bodyPr lIns="71323" tIns="35662" rIns="71323" bIns="35662"/>
          <a:lstStyle/>
          <a:p>
            <a:pPr eaLnBrk="0" hangingPunct="0"/>
            <a:endParaRPr lang="en-US"/>
          </a:p>
        </p:txBody>
      </p:sp>
      <p:sp>
        <p:nvSpPr>
          <p:cNvPr id="62" name="Rectangle 1029"/>
          <p:cNvSpPr>
            <a:spLocks noChangeArrowheads="1"/>
          </p:cNvSpPr>
          <p:nvPr/>
        </p:nvSpPr>
        <p:spPr bwMode="auto">
          <a:xfrm>
            <a:off x="3976506" y="3880443"/>
            <a:ext cx="972741" cy="944563"/>
          </a:xfrm>
          <a:prstGeom prst="rect">
            <a:avLst/>
          </a:prstGeom>
          <a:noFill/>
          <a:ln w="38100">
            <a:solidFill>
              <a:schemeClr val="bg2"/>
            </a:solidFill>
            <a:miter lim="800000"/>
          </a:ln>
        </p:spPr>
        <p:txBody>
          <a:bodyPr lIns="71323" tIns="35662" rIns="71323" bIns="35662"/>
          <a:lstStyle/>
          <a:p>
            <a:pPr eaLnBrk="0" hangingPunct="0"/>
            <a:endParaRPr lang="en-US"/>
          </a:p>
        </p:txBody>
      </p:sp>
      <p:sp>
        <p:nvSpPr>
          <p:cNvPr id="63" name="Line 1030"/>
          <p:cNvSpPr>
            <a:spLocks noChangeShapeType="1"/>
          </p:cNvSpPr>
          <p:nvPr/>
        </p:nvSpPr>
        <p:spPr bwMode="auto">
          <a:xfrm>
            <a:off x="4462877" y="2491415"/>
            <a:ext cx="0" cy="2308490"/>
          </a:xfrm>
          <a:prstGeom prst="line">
            <a:avLst/>
          </a:prstGeom>
          <a:noFill/>
          <a:ln w="38100">
            <a:solidFill>
              <a:schemeClr val="bg2"/>
            </a:solidFill>
            <a:prstDash val="sysDot"/>
            <a:round/>
          </a:ln>
        </p:spPr>
        <p:txBody>
          <a:bodyPr lIns="71323" tIns="35662" rIns="71323" bIns="35662"/>
          <a:lstStyle/>
          <a:p>
            <a:endParaRPr lang="en-US"/>
          </a:p>
        </p:txBody>
      </p:sp>
      <p:sp>
        <p:nvSpPr>
          <p:cNvPr id="64" name="Line 1031"/>
          <p:cNvSpPr>
            <a:spLocks noChangeShapeType="1"/>
          </p:cNvSpPr>
          <p:nvPr/>
        </p:nvSpPr>
        <p:spPr bwMode="black">
          <a:xfrm>
            <a:off x="3939508" y="4297443"/>
            <a:ext cx="947738" cy="0"/>
          </a:xfrm>
          <a:prstGeom prst="line">
            <a:avLst/>
          </a:prstGeom>
          <a:noFill/>
          <a:ln w="38100">
            <a:solidFill>
              <a:schemeClr val="bg2"/>
            </a:solidFill>
            <a:prstDash val="sysDot"/>
            <a:round/>
          </a:ln>
        </p:spPr>
        <p:txBody>
          <a:bodyPr wrap="none" lIns="71323" tIns="35662" rIns="71323" bIns="35662" anchor="ctr">
            <a:spAutoFit/>
          </a:bodyPr>
          <a:lstStyle/>
          <a:p>
            <a:endParaRPr lang="en-US"/>
          </a:p>
        </p:txBody>
      </p:sp>
      <p:sp>
        <p:nvSpPr>
          <p:cNvPr id="65" name="Line 1032"/>
          <p:cNvSpPr>
            <a:spLocks noChangeShapeType="1"/>
          </p:cNvSpPr>
          <p:nvPr/>
        </p:nvSpPr>
        <p:spPr bwMode="auto">
          <a:xfrm rot="10800000" flipH="1">
            <a:off x="3356906" y="4297443"/>
            <a:ext cx="541734" cy="0"/>
          </a:xfrm>
          <a:prstGeom prst="line">
            <a:avLst/>
          </a:prstGeom>
          <a:noFill/>
          <a:ln w="38100">
            <a:solidFill>
              <a:schemeClr val="bg2"/>
            </a:solidFill>
            <a:round/>
            <a:tailEnd type="triangle" w="med" len="med"/>
          </a:ln>
        </p:spPr>
        <p:txBody>
          <a:bodyPr lIns="71323" tIns="35662" rIns="71323" bIns="35662"/>
          <a:lstStyle/>
          <a:p>
            <a:endParaRPr lang="en-US"/>
          </a:p>
        </p:txBody>
      </p:sp>
      <p:sp>
        <p:nvSpPr>
          <p:cNvPr id="67" name="Text Box 1034"/>
          <p:cNvSpPr txBox="1">
            <a:spLocks noChangeArrowheads="1"/>
          </p:cNvSpPr>
          <p:nvPr/>
        </p:nvSpPr>
        <p:spPr bwMode="auto">
          <a:xfrm>
            <a:off x="4285058" y="4069072"/>
            <a:ext cx="355635" cy="456741"/>
          </a:xfrm>
          <a:prstGeom prst="rect">
            <a:avLst/>
          </a:prstGeom>
          <a:noFill/>
          <a:ln w="9525">
            <a:noFill/>
            <a:miter lim="800000"/>
          </a:ln>
        </p:spPr>
        <p:txBody>
          <a:bodyPr wrap="none" lIns="71323" tIns="35662" rIns="71323" bIns="35662">
            <a:spAutoFit/>
          </a:bodyPr>
          <a:lstStyle/>
          <a:p>
            <a:pPr eaLnBrk="0" hangingPunct="0"/>
            <a:r>
              <a:rPr lang="en-AU" sz="2500" dirty="0">
                <a:solidFill>
                  <a:schemeClr val="bg2"/>
                </a:solidFill>
              </a:rPr>
              <a:t>O</a:t>
            </a:r>
            <a:endParaRPr lang="en-AU" sz="2500" dirty="0">
              <a:solidFill>
                <a:schemeClr val="bg2"/>
              </a:solidFill>
            </a:endParaRPr>
          </a:p>
        </p:txBody>
      </p:sp>
      <p:sp>
        <p:nvSpPr>
          <p:cNvPr id="68" name="AutoShape 1037"/>
          <p:cNvSpPr>
            <a:spLocks noChangeArrowheads="1"/>
          </p:cNvSpPr>
          <p:nvPr/>
        </p:nvSpPr>
        <p:spPr bwMode="auto">
          <a:xfrm rot="10800000">
            <a:off x="3829051" y="747526"/>
            <a:ext cx="1309688" cy="877093"/>
          </a:xfrm>
          <a:prstGeom prst="triangle">
            <a:avLst>
              <a:gd name="adj" fmla="val 50000"/>
            </a:avLst>
          </a:prstGeom>
          <a:noFill/>
          <a:ln w="38100">
            <a:solidFill>
              <a:schemeClr val="bg2"/>
            </a:solidFill>
            <a:miter lim="800000"/>
          </a:ln>
        </p:spPr>
        <p:txBody>
          <a:bodyPr lIns="71323" tIns="35662" rIns="71323" bIns="35662"/>
          <a:lstStyle/>
          <a:p>
            <a:pPr eaLnBrk="0" hangingPunct="0"/>
            <a:endParaRPr lang="en-US" dirty="0"/>
          </a:p>
        </p:txBody>
      </p:sp>
      <p:sp>
        <p:nvSpPr>
          <p:cNvPr id="69" name="Text Box 1038"/>
          <p:cNvSpPr txBox="1">
            <a:spLocks noChangeArrowheads="1"/>
          </p:cNvSpPr>
          <p:nvPr/>
        </p:nvSpPr>
        <p:spPr bwMode="auto">
          <a:xfrm>
            <a:off x="4155395" y="825381"/>
            <a:ext cx="657000" cy="349019"/>
          </a:xfrm>
          <a:prstGeom prst="rect">
            <a:avLst/>
          </a:prstGeom>
          <a:noFill/>
          <a:ln w="9525">
            <a:noFill/>
            <a:miter lim="800000"/>
          </a:ln>
        </p:spPr>
        <p:txBody>
          <a:bodyPr wrap="none" lIns="71323" tIns="35662" rIns="71323" bIns="35662">
            <a:spAutoFit/>
          </a:bodyPr>
          <a:lstStyle/>
          <a:p>
            <a:pPr eaLnBrk="0" hangingPunct="0"/>
            <a:r>
              <a:rPr lang="en-AU" sz="1800" dirty="0" smtClean="0">
                <a:latin typeface="+mj-lt"/>
              </a:rPr>
              <a:t>1177</a:t>
            </a:r>
            <a:endParaRPr lang="en-AU" sz="1800" dirty="0">
              <a:latin typeface="+mj-lt"/>
            </a:endParaRPr>
          </a:p>
        </p:txBody>
      </p:sp>
      <p:sp>
        <p:nvSpPr>
          <p:cNvPr id="70" name="Line 1040"/>
          <p:cNvSpPr>
            <a:spLocks noChangeShapeType="1"/>
          </p:cNvSpPr>
          <p:nvPr/>
        </p:nvSpPr>
        <p:spPr bwMode="auto">
          <a:xfrm flipH="1">
            <a:off x="4291427" y="1557409"/>
            <a:ext cx="171450" cy="698500"/>
          </a:xfrm>
          <a:prstGeom prst="line">
            <a:avLst/>
          </a:prstGeom>
          <a:noFill/>
          <a:ln w="76200">
            <a:solidFill>
              <a:srgbClr val="FF0000"/>
            </a:solidFill>
            <a:round/>
            <a:tailEnd type="triangle" w="med" len="med"/>
          </a:ln>
        </p:spPr>
        <p:txBody>
          <a:bodyPr wrap="none" lIns="71323" tIns="35662" rIns="71323" bIns="35662" anchor="ctr"/>
          <a:lstStyle/>
          <a:p>
            <a:endParaRPr lang="en-US"/>
          </a:p>
        </p:txBody>
      </p:sp>
      <p:sp>
        <p:nvSpPr>
          <p:cNvPr id="71" name="Line 1041"/>
          <p:cNvSpPr>
            <a:spLocks noChangeShapeType="1"/>
          </p:cNvSpPr>
          <p:nvPr/>
        </p:nvSpPr>
        <p:spPr bwMode="auto">
          <a:xfrm>
            <a:off x="4486275" y="1600916"/>
            <a:ext cx="171450" cy="698500"/>
          </a:xfrm>
          <a:prstGeom prst="line">
            <a:avLst/>
          </a:prstGeom>
          <a:noFill/>
          <a:ln w="76200">
            <a:solidFill>
              <a:srgbClr val="FF0000"/>
            </a:solidFill>
            <a:round/>
            <a:tailEnd type="triangle" w="med" len="med"/>
          </a:ln>
        </p:spPr>
        <p:txBody>
          <a:bodyPr wrap="none" lIns="71323" tIns="35662" rIns="71323" bIns="35662" anchor="ctr"/>
          <a:lstStyle/>
          <a:p>
            <a:endParaRPr lang="en-US"/>
          </a:p>
        </p:txBody>
      </p:sp>
      <p:sp>
        <p:nvSpPr>
          <p:cNvPr id="72" name="Text Box 1042"/>
          <p:cNvSpPr txBox="1">
            <a:spLocks noChangeArrowheads="1"/>
          </p:cNvSpPr>
          <p:nvPr/>
        </p:nvSpPr>
        <p:spPr bwMode="auto">
          <a:xfrm>
            <a:off x="1350647" y="2173173"/>
            <a:ext cx="6343650" cy="349019"/>
          </a:xfrm>
          <a:prstGeom prst="rect">
            <a:avLst/>
          </a:prstGeom>
          <a:noFill/>
          <a:ln w="9525">
            <a:noFill/>
            <a:miter lim="800000"/>
          </a:ln>
        </p:spPr>
        <p:txBody>
          <a:bodyPr wrap="square" lIns="71323" tIns="35662" rIns="71323" bIns="35662">
            <a:spAutoFit/>
          </a:bodyPr>
          <a:lstStyle/>
          <a:p>
            <a:pPr algn="ctr" eaLnBrk="0" hangingPunct="0"/>
            <a:r>
              <a:rPr lang="en-AU" sz="1800" dirty="0">
                <a:latin typeface="+mj-lt"/>
              </a:rPr>
              <a:t>Randomization</a:t>
            </a:r>
            <a:endParaRPr lang="en-AU" sz="1800" dirty="0">
              <a:latin typeface="+mj-lt"/>
            </a:endParaRPr>
          </a:p>
        </p:txBody>
      </p:sp>
      <p:sp>
        <p:nvSpPr>
          <p:cNvPr id="73" name="Text Box 1057"/>
          <p:cNvSpPr txBox="1">
            <a:spLocks noChangeArrowheads="1"/>
          </p:cNvSpPr>
          <p:nvPr/>
        </p:nvSpPr>
        <p:spPr bwMode="auto">
          <a:xfrm>
            <a:off x="5408297" y="2010754"/>
            <a:ext cx="2286000" cy="626018"/>
          </a:xfrm>
          <a:prstGeom prst="rect">
            <a:avLst/>
          </a:prstGeom>
          <a:noFill/>
          <a:ln w="9525">
            <a:noFill/>
            <a:miter lim="800000"/>
          </a:ln>
        </p:spPr>
        <p:txBody>
          <a:bodyPr lIns="71323" tIns="35662" rIns="71323" bIns="35662">
            <a:spAutoFit/>
          </a:bodyPr>
          <a:lstStyle/>
          <a:p>
            <a:pPr algn="ctr" eaLnBrk="0" hangingPunct="0"/>
            <a:r>
              <a:rPr lang="en-AU" sz="1800" dirty="0">
                <a:latin typeface="+mj-lt"/>
              </a:rPr>
              <a:t>1:1 ratio for baseline randomization</a:t>
            </a:r>
            <a:endParaRPr lang="en-AU" sz="1800" dirty="0">
              <a:latin typeface="+mj-lt"/>
            </a:endParaRPr>
          </a:p>
        </p:txBody>
      </p:sp>
      <p:sp>
        <p:nvSpPr>
          <p:cNvPr id="17" name="Text Box 1038"/>
          <p:cNvSpPr txBox="1">
            <a:spLocks noChangeArrowheads="1"/>
          </p:cNvSpPr>
          <p:nvPr/>
        </p:nvSpPr>
        <p:spPr bwMode="auto">
          <a:xfrm>
            <a:off x="727950" y="2719176"/>
            <a:ext cx="2948221" cy="810684"/>
          </a:xfrm>
          <a:prstGeom prst="rect">
            <a:avLst/>
          </a:prstGeom>
          <a:noFill/>
          <a:ln w="9525">
            <a:noFill/>
            <a:miter lim="800000"/>
          </a:ln>
        </p:spPr>
        <p:txBody>
          <a:bodyPr wrap="square" lIns="71323" tIns="35662" rIns="71323" bIns="35662">
            <a:spAutoFit/>
          </a:bodyPr>
          <a:lstStyle/>
          <a:p>
            <a:pPr defTabSz="713105" eaLnBrk="0" hangingPunct="0">
              <a:defRPr/>
            </a:pPr>
            <a:r>
              <a:rPr lang="en-US" sz="1600" b="1" dirty="0" err="1" smtClean="0">
                <a:solidFill>
                  <a:schemeClr val="bg2"/>
                </a:solidFill>
                <a:latin typeface="+mn-lt"/>
                <a:ea typeface="+mn-ea"/>
                <a:cs typeface="+mn-cs"/>
              </a:rPr>
              <a:t>Tirofiban</a:t>
            </a:r>
            <a:r>
              <a:rPr lang="en-US" sz="1600" b="1" dirty="0" smtClean="0">
                <a:solidFill>
                  <a:schemeClr val="bg2"/>
                </a:solidFill>
                <a:latin typeface="+mn-lt"/>
                <a:ea typeface="+mn-ea"/>
                <a:cs typeface="+mn-cs"/>
              </a:rPr>
              <a:t>-Placebo</a:t>
            </a:r>
            <a:r>
              <a:rPr lang="en-US" sz="1600" b="1" i="0" u="none" strike="noStrike" cap="none" baseline="0" dirty="0" smtClean="0">
                <a:solidFill>
                  <a:schemeClr val="bg2"/>
                </a:solidFill>
                <a:latin typeface="+mn-lt"/>
                <a:ea typeface="+mn-ea"/>
                <a:cs typeface="+mn-cs"/>
                <a:sym typeface="Arial" panose="020B0604020202020204"/>
              </a:rPr>
              <a:t> </a:t>
            </a:r>
            <a:endParaRPr lang="en-US" sz="1600" b="1" i="0" u="none" strike="noStrike" cap="none" baseline="0" dirty="0">
              <a:solidFill>
                <a:schemeClr val="bg2"/>
              </a:solidFill>
              <a:latin typeface="+mn-lt"/>
              <a:ea typeface="+mn-ea"/>
              <a:cs typeface="+mn-cs"/>
              <a:sym typeface="Arial" panose="020B0604020202020204"/>
            </a:endParaRPr>
          </a:p>
          <a:p>
            <a:pPr defTabSz="713105" eaLnBrk="0" hangingPunct="0">
              <a:defRPr/>
            </a:pPr>
            <a:r>
              <a:rPr lang="en-AU" sz="1600" b="1" dirty="0">
                <a:solidFill>
                  <a:prstClr val="black"/>
                </a:solidFill>
                <a:latin typeface="+mj-lt"/>
              </a:rPr>
              <a:t>: </a:t>
            </a:r>
            <a:r>
              <a:rPr lang="en-AU" sz="1600" b="1" dirty="0" smtClean="0">
                <a:solidFill>
                  <a:prstClr val="black"/>
                </a:solidFill>
                <a:latin typeface="+mj-lt"/>
              </a:rPr>
              <a:t>606</a:t>
            </a:r>
            <a:endParaRPr lang="en-AU" sz="1600" dirty="0">
              <a:solidFill>
                <a:prstClr val="black"/>
              </a:solidFill>
              <a:latin typeface="+mj-lt"/>
            </a:endParaRPr>
          </a:p>
          <a:p>
            <a:pPr defTabSz="713105" eaLnBrk="0" hangingPunct="0">
              <a:defRPr/>
            </a:pPr>
            <a:endParaRPr lang="en-AU" sz="1600" dirty="0">
              <a:latin typeface="Calibri" panose="020F0502020204030204"/>
            </a:endParaRPr>
          </a:p>
        </p:txBody>
      </p:sp>
      <p:sp>
        <p:nvSpPr>
          <p:cNvPr id="18" name="Text Box 1039"/>
          <p:cNvSpPr txBox="1">
            <a:spLocks noChangeArrowheads="1"/>
          </p:cNvSpPr>
          <p:nvPr/>
        </p:nvSpPr>
        <p:spPr bwMode="auto">
          <a:xfrm>
            <a:off x="5741608" y="2753209"/>
            <a:ext cx="3040036" cy="656796"/>
          </a:xfrm>
          <a:prstGeom prst="rect">
            <a:avLst/>
          </a:prstGeom>
          <a:noFill/>
          <a:ln w="9525">
            <a:noFill/>
            <a:miter lim="800000"/>
          </a:ln>
        </p:spPr>
        <p:txBody>
          <a:bodyPr wrap="square" lIns="71323" tIns="35662" rIns="71323" bIns="35662">
            <a:spAutoFit/>
          </a:bodyPr>
          <a:lstStyle/>
          <a:p>
            <a:pPr defTabSz="713105" eaLnBrk="0" hangingPunct="0">
              <a:defRPr/>
            </a:pPr>
            <a:r>
              <a:rPr lang="en-AU" sz="1600" b="1" dirty="0" smtClean="0">
                <a:solidFill>
                  <a:prstClr val="black"/>
                </a:solidFill>
                <a:latin typeface="+mj-lt"/>
              </a:rPr>
              <a:t>Aspirin- Placebo : 571</a:t>
            </a:r>
            <a:endParaRPr lang="en-AU" sz="1600" b="1" dirty="0">
              <a:latin typeface="+mj-lt"/>
            </a:endParaRPr>
          </a:p>
          <a:p>
            <a:pPr defTabSz="713105" eaLnBrk="0" hangingPunct="0">
              <a:defRPr/>
            </a:pPr>
            <a:endParaRPr lang="en-AU" sz="2200" dirty="0">
              <a:solidFill>
                <a:prstClr val="black"/>
              </a:solidFill>
              <a:latin typeface="Calibri" panose="020F0502020204030204"/>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AU" dirty="0" err="1">
                <a:latin typeface="+mj-lt"/>
              </a:rPr>
              <a:t>RA</a:t>
            </a:r>
            <a:r>
              <a:rPr lang="en-AU" sz="4800" dirty="0" err="1">
                <a:latin typeface="+mj-lt"/>
              </a:rPr>
              <a:t>M</a:t>
            </a:r>
            <a:r>
              <a:rPr lang="en-AU" dirty="0" err="1">
                <a:latin typeface="+mj-lt"/>
              </a:rPr>
              <a:t>Mbo</a:t>
            </a:r>
            <a:endParaRPr dirty="0">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endParaRPr dirty="0">
              <a:solidFill>
                <a:schemeClr val="bg2"/>
              </a:solidFill>
            </a:endParaRPr>
          </a:p>
        </p:txBody>
      </p:sp>
      <p:sp>
        <p:nvSpPr>
          <p:cNvPr id="22" name="Line 3"/>
          <p:cNvSpPr>
            <a:spLocks noChangeShapeType="1"/>
          </p:cNvSpPr>
          <p:nvPr/>
        </p:nvSpPr>
        <p:spPr bwMode="auto">
          <a:xfrm rot="-5400000" flipH="1" flipV="1">
            <a:off x="75274" y="3279637"/>
            <a:ext cx="3102240" cy="0"/>
          </a:xfrm>
          <a:prstGeom prst="line">
            <a:avLst/>
          </a:prstGeom>
          <a:noFill/>
          <a:ln w="38100">
            <a:solidFill>
              <a:schemeClr val="bg2"/>
            </a:solidFill>
            <a:round/>
            <a:tailEnd type="triangle" w="med" len="med"/>
          </a:ln>
        </p:spPr>
        <p:txBody>
          <a:bodyPr lIns="71323" tIns="35662" rIns="71323" bIns="35662"/>
          <a:lstStyle/>
          <a:p>
            <a:endParaRPr lang="en-US"/>
          </a:p>
        </p:txBody>
      </p:sp>
      <p:sp>
        <p:nvSpPr>
          <p:cNvPr id="23" name="Oval 4"/>
          <p:cNvSpPr>
            <a:spLocks noChangeArrowheads="1"/>
          </p:cNvSpPr>
          <p:nvPr/>
        </p:nvSpPr>
        <p:spPr bwMode="auto">
          <a:xfrm>
            <a:off x="1725034" y="1681172"/>
            <a:ext cx="1382316" cy="1905000"/>
          </a:xfrm>
          <a:prstGeom prst="ellipse">
            <a:avLst/>
          </a:prstGeom>
          <a:noFill/>
          <a:ln w="76200">
            <a:solidFill>
              <a:schemeClr val="bg2"/>
            </a:solidFill>
            <a:round/>
          </a:ln>
        </p:spPr>
        <p:txBody>
          <a:bodyPr lIns="71323" tIns="35662" rIns="71323" bIns="35662"/>
          <a:lstStyle/>
          <a:p>
            <a:pPr eaLnBrk="0" hangingPunct="0"/>
            <a:endParaRPr lang="en-US"/>
          </a:p>
        </p:txBody>
      </p:sp>
      <p:sp>
        <p:nvSpPr>
          <p:cNvPr id="25" name="Line 6"/>
          <p:cNvSpPr>
            <a:spLocks noChangeShapeType="1"/>
          </p:cNvSpPr>
          <p:nvPr/>
        </p:nvSpPr>
        <p:spPr bwMode="auto">
          <a:xfrm>
            <a:off x="2408699" y="1760267"/>
            <a:ext cx="0" cy="3070490"/>
          </a:xfrm>
          <a:prstGeom prst="line">
            <a:avLst/>
          </a:prstGeom>
          <a:noFill/>
          <a:ln w="38100">
            <a:solidFill>
              <a:schemeClr val="bg2"/>
            </a:solidFill>
            <a:prstDash val="sysDot"/>
            <a:round/>
          </a:ln>
        </p:spPr>
        <p:txBody>
          <a:bodyPr lIns="71323" tIns="35662" rIns="71323" bIns="35662"/>
          <a:lstStyle/>
          <a:p>
            <a:endParaRPr lang="en-US"/>
          </a:p>
        </p:txBody>
      </p:sp>
      <p:sp>
        <p:nvSpPr>
          <p:cNvPr id="26" name="Line 7"/>
          <p:cNvSpPr>
            <a:spLocks noChangeShapeType="1"/>
          </p:cNvSpPr>
          <p:nvPr/>
        </p:nvSpPr>
        <p:spPr bwMode="black">
          <a:xfrm>
            <a:off x="1914709" y="4515625"/>
            <a:ext cx="947738" cy="0"/>
          </a:xfrm>
          <a:prstGeom prst="line">
            <a:avLst/>
          </a:prstGeom>
          <a:noFill/>
          <a:ln w="38100">
            <a:solidFill>
              <a:schemeClr val="bg2"/>
            </a:solidFill>
            <a:prstDash val="sysDot"/>
            <a:round/>
          </a:ln>
        </p:spPr>
        <p:txBody>
          <a:bodyPr wrap="none" lIns="71323" tIns="35662" rIns="71323" bIns="35662" anchor="ctr">
            <a:spAutoFit/>
          </a:bodyPr>
          <a:lstStyle/>
          <a:p>
            <a:endParaRPr lang="en-US"/>
          </a:p>
        </p:txBody>
      </p:sp>
      <p:sp>
        <p:nvSpPr>
          <p:cNvPr id="28" name="Text Box 9"/>
          <p:cNvSpPr txBox="1">
            <a:spLocks noChangeArrowheads="1"/>
          </p:cNvSpPr>
          <p:nvPr/>
        </p:nvSpPr>
        <p:spPr bwMode="auto">
          <a:xfrm>
            <a:off x="1828800" y="2286000"/>
            <a:ext cx="1200150" cy="318242"/>
          </a:xfrm>
          <a:prstGeom prst="rect">
            <a:avLst/>
          </a:prstGeom>
          <a:noFill/>
          <a:ln w="9525">
            <a:noFill/>
            <a:miter lim="800000"/>
          </a:ln>
        </p:spPr>
        <p:txBody>
          <a:bodyPr wrap="square" lIns="71323" tIns="35662" rIns="71323" bIns="35662">
            <a:spAutoFit/>
          </a:bodyPr>
          <a:lstStyle/>
          <a:p>
            <a:pPr eaLnBrk="0" hangingPunct="0"/>
            <a:r>
              <a:rPr lang="en-AU" sz="1600" dirty="0"/>
              <a:t>        </a:t>
            </a:r>
            <a:endParaRPr lang="en-AU" sz="1600" dirty="0"/>
          </a:p>
        </p:txBody>
      </p:sp>
      <p:sp>
        <p:nvSpPr>
          <p:cNvPr id="29" name="Text Box 10"/>
          <p:cNvSpPr txBox="1">
            <a:spLocks noChangeArrowheads="1"/>
          </p:cNvSpPr>
          <p:nvPr/>
        </p:nvSpPr>
        <p:spPr bwMode="auto">
          <a:xfrm>
            <a:off x="2196436" y="4269315"/>
            <a:ext cx="355635" cy="456741"/>
          </a:xfrm>
          <a:prstGeom prst="rect">
            <a:avLst/>
          </a:prstGeom>
          <a:noFill/>
          <a:ln w="9525">
            <a:noFill/>
            <a:miter lim="800000"/>
          </a:ln>
        </p:spPr>
        <p:txBody>
          <a:bodyPr wrap="none" lIns="71323" tIns="35662" rIns="71323" bIns="35662">
            <a:spAutoFit/>
          </a:bodyPr>
          <a:lstStyle/>
          <a:p>
            <a:pPr eaLnBrk="0" hangingPunct="0"/>
            <a:r>
              <a:rPr lang="en-AU" sz="2500" dirty="0">
                <a:solidFill>
                  <a:schemeClr val="bg2"/>
                </a:solidFill>
              </a:rPr>
              <a:t>O</a:t>
            </a:r>
            <a:endParaRPr lang="en-AU" sz="2500" dirty="0">
              <a:solidFill>
                <a:schemeClr val="bg2"/>
              </a:solidFill>
            </a:endParaRPr>
          </a:p>
        </p:txBody>
      </p:sp>
      <p:sp>
        <p:nvSpPr>
          <p:cNvPr id="31" name="Text Box 12"/>
          <p:cNvSpPr txBox="1">
            <a:spLocks noChangeArrowheads="1"/>
          </p:cNvSpPr>
          <p:nvPr/>
        </p:nvSpPr>
        <p:spPr bwMode="auto">
          <a:xfrm>
            <a:off x="4114800" y="1162729"/>
            <a:ext cx="4373880" cy="903017"/>
          </a:xfrm>
          <a:prstGeom prst="rect">
            <a:avLst/>
          </a:prstGeom>
          <a:noFill/>
          <a:ln w="9525">
            <a:noFill/>
            <a:miter lim="800000"/>
          </a:ln>
        </p:spPr>
        <p:txBody>
          <a:bodyPr wrap="square" lIns="71323" tIns="35662" rIns="71323" bIns="35662">
            <a:spAutoFit/>
          </a:bodyPr>
          <a:lstStyle/>
          <a:p>
            <a:pPr marL="285750" indent="-285750" eaLnBrk="0" hangingPunct="0">
              <a:buFont typeface="Arial" panose="020B0604020202020204" pitchFamily="34" charset="0"/>
              <a:buChar char="•"/>
            </a:pPr>
            <a:r>
              <a:rPr lang="en-AU" sz="1800" dirty="0">
                <a:latin typeface="+mj-lt"/>
              </a:rPr>
              <a:t>Good </a:t>
            </a:r>
            <a:r>
              <a:rPr lang="en-AU" sz="1800" b="1" dirty="0">
                <a:latin typeface="+mj-lt"/>
              </a:rPr>
              <a:t>Maintenance </a:t>
            </a:r>
            <a:r>
              <a:rPr lang="en-AU" sz="1800" dirty="0">
                <a:latin typeface="+mj-lt"/>
              </a:rPr>
              <a:t>? </a:t>
            </a:r>
            <a:endParaRPr lang="en-AU" sz="1800" dirty="0">
              <a:latin typeface="+mj-lt"/>
            </a:endParaRPr>
          </a:p>
          <a:p>
            <a:pPr marL="285750" indent="-285750" eaLnBrk="0" hangingPunct="0">
              <a:buFont typeface="Arial" panose="020B0604020202020204" pitchFamily="34" charset="0"/>
              <a:buChar char="•"/>
            </a:pPr>
            <a:r>
              <a:rPr lang="en-AU" sz="1800" dirty="0">
                <a:latin typeface="+mj-lt"/>
              </a:rPr>
              <a:t>Did most participants remain in allocated groups  ?  </a:t>
            </a:r>
            <a:r>
              <a:rPr lang="en-AU" sz="1800" b="1" dirty="0" smtClean="0">
                <a:solidFill>
                  <a:srgbClr val="FF0000"/>
                </a:solidFill>
                <a:latin typeface="+mj-lt"/>
              </a:rPr>
              <a:t>yes</a:t>
            </a:r>
            <a:endParaRPr lang="en-AU" sz="1800" b="1" dirty="0">
              <a:solidFill>
                <a:srgbClr val="FF0000"/>
              </a:solidFill>
              <a:latin typeface="+mj-lt"/>
            </a:endParaRPr>
          </a:p>
        </p:txBody>
      </p:sp>
      <p:sp>
        <p:nvSpPr>
          <p:cNvPr id="34" name="TextBox 33"/>
          <p:cNvSpPr txBox="1"/>
          <p:nvPr/>
        </p:nvSpPr>
        <p:spPr>
          <a:xfrm>
            <a:off x="4114800" y="2080260"/>
            <a:ext cx="4737280" cy="2800767"/>
          </a:xfrm>
          <a:prstGeom prst="rect">
            <a:avLst/>
          </a:prstGeom>
          <a:noFill/>
        </p:spPr>
        <p:txBody>
          <a:bodyPr wrap="square" rtlCol="0">
            <a:spAutoFit/>
          </a:bodyPr>
          <a:lstStyle/>
          <a:p>
            <a:pPr marL="285750" marR="0" lvl="0" indent="-285750" algn="just" defTabSz="914400" eaLnBrk="0" fontAlgn="auto" latinLnBrk="0" hangingPunct="0">
              <a:lnSpc>
                <a:spcPct val="100000"/>
              </a:lnSpc>
              <a:spcBef>
                <a:spcPts val="0"/>
              </a:spcBef>
              <a:spcAft>
                <a:spcPts val="0"/>
              </a:spcAft>
              <a:buClrTx/>
              <a:buSzTx/>
              <a:buFont typeface="Arial" panose="020B0604020202020204" pitchFamily="34" charset="0"/>
              <a:buChar char="•"/>
              <a:defRPr/>
            </a:pPr>
            <a:r>
              <a:rPr kumimoji="0" lang="en-AU" sz="1800" b="0" i="0" u="none" strike="noStrike" kern="0" cap="none" spc="0" normalizeH="0" baseline="0" noProof="0" dirty="0">
                <a:ln>
                  <a:noFill/>
                </a:ln>
                <a:solidFill>
                  <a:sysClr val="windowText" lastClr="000000"/>
                </a:solidFill>
                <a:effectLst/>
                <a:uLnTx/>
                <a:uFillTx/>
                <a:latin typeface="+mj-lt"/>
              </a:rPr>
              <a:t>Participants &amp;/or investigators blind to exposure (and comparison exposure)?  </a:t>
            </a:r>
            <a:r>
              <a:rPr lang="en-AU" sz="1800" b="1" dirty="0">
                <a:solidFill>
                  <a:schemeClr val="bg2"/>
                </a:solidFill>
                <a:latin typeface="+mj-lt"/>
              </a:rPr>
              <a:t>YES</a:t>
            </a:r>
            <a:r>
              <a:rPr kumimoji="0" lang="en-AU" sz="1800" b="0" i="0" u="none" strike="noStrike" kern="0" cap="none" spc="0" normalizeH="0" baseline="0" noProof="0" dirty="0">
                <a:ln>
                  <a:noFill/>
                </a:ln>
                <a:solidFill>
                  <a:sysClr val="windowText" lastClr="000000"/>
                </a:solidFill>
                <a:effectLst/>
                <a:uLnTx/>
                <a:uFillTx/>
                <a:latin typeface="+mj-lt"/>
              </a:rPr>
              <a:t>                          </a:t>
            </a:r>
            <a:endParaRPr kumimoji="0" lang="en-AU" sz="1800" b="0" i="0" u="none" strike="noStrike" kern="0" cap="none" spc="0" normalizeH="0" baseline="0" noProof="0" dirty="0">
              <a:ln>
                <a:noFill/>
              </a:ln>
              <a:solidFill>
                <a:sysClr val="windowText" lastClr="000000"/>
              </a:solidFill>
              <a:effectLst/>
              <a:uLnTx/>
              <a:uFillTx/>
              <a:latin typeface="+mj-lt"/>
            </a:endParaRPr>
          </a:p>
          <a:p>
            <a:pPr marL="285750" marR="0" lvl="0" indent="-285750" algn="just" defTabSz="914400" eaLnBrk="0" fontAlgn="auto" latinLnBrk="0" hangingPunct="0">
              <a:lnSpc>
                <a:spcPct val="100000"/>
              </a:lnSpc>
              <a:spcBef>
                <a:spcPts val="0"/>
              </a:spcBef>
              <a:spcAft>
                <a:spcPts val="0"/>
              </a:spcAft>
              <a:buClrTx/>
              <a:buSzTx/>
              <a:buFont typeface="Arial" panose="020B0604020202020204" pitchFamily="34" charset="0"/>
              <a:buChar char="•"/>
              <a:defRPr/>
            </a:pPr>
            <a:endParaRPr kumimoji="0" lang="en-AU" sz="1800" b="0" i="0" u="none" strike="noStrike" kern="0" cap="none" spc="0" normalizeH="0" baseline="0" noProof="0" dirty="0">
              <a:ln>
                <a:noFill/>
              </a:ln>
              <a:solidFill>
                <a:sysClr val="windowText" lastClr="000000"/>
              </a:solidFill>
              <a:effectLst/>
              <a:uLnTx/>
              <a:uFillTx/>
              <a:latin typeface="+mj-lt"/>
            </a:endParaRPr>
          </a:p>
          <a:p>
            <a:pPr marL="285750" indent="-285750" algn="just" eaLnBrk="0" hangingPunct="0">
              <a:buClrTx/>
              <a:buFont typeface="Arial" panose="020B0604020202020204" pitchFamily="34" charset="0"/>
              <a:buChar char="•"/>
              <a:defRPr/>
            </a:pPr>
            <a:r>
              <a:rPr kumimoji="0" lang="en-AU" sz="1800" b="0" i="0" u="none" strike="noStrike" kern="0" cap="none" spc="0" normalizeH="0" baseline="0" noProof="0" dirty="0">
                <a:ln>
                  <a:noFill/>
                </a:ln>
                <a:solidFill>
                  <a:sysClr val="windowText" lastClr="000000"/>
                </a:solidFill>
                <a:effectLst/>
                <a:uLnTx/>
                <a:uFillTx/>
                <a:latin typeface="+mj-lt"/>
              </a:rPr>
              <a:t>Compliance high &amp; similar in EG &amp;CG? </a:t>
            </a:r>
            <a:r>
              <a:rPr lang="en-AU" sz="1800" b="1" dirty="0" smtClean="0">
                <a:solidFill>
                  <a:srgbClr val="FF0000"/>
                </a:solidFill>
                <a:latin typeface="+mj-lt"/>
              </a:rPr>
              <a:t>yes</a:t>
            </a:r>
            <a:endParaRPr kumimoji="0" lang="en-AU" sz="1800" b="1" i="0" u="none" strike="noStrike" kern="0" cap="none" spc="0" normalizeH="0" baseline="0" noProof="0" dirty="0">
              <a:ln>
                <a:noFill/>
              </a:ln>
              <a:solidFill>
                <a:srgbClr val="FF0000"/>
              </a:solidFill>
              <a:effectLst/>
              <a:uLnTx/>
              <a:uFillTx/>
              <a:latin typeface="+mj-lt"/>
            </a:endParaRPr>
          </a:p>
          <a:p>
            <a:pPr marL="285750" marR="0" lvl="0" indent="-285750" algn="just" defTabSz="914400" eaLnBrk="0" fontAlgn="auto" latinLnBrk="0" hangingPunct="0">
              <a:lnSpc>
                <a:spcPct val="100000"/>
              </a:lnSpc>
              <a:spcBef>
                <a:spcPts val="0"/>
              </a:spcBef>
              <a:spcAft>
                <a:spcPts val="0"/>
              </a:spcAft>
              <a:buClrTx/>
              <a:buSzTx/>
              <a:buFont typeface="Arial" panose="020B0604020202020204" pitchFamily="34" charset="0"/>
              <a:buChar char="•"/>
              <a:defRPr/>
            </a:pPr>
            <a:endParaRPr kumimoji="0" lang="en-AU" sz="1800" b="0" i="0" u="none" strike="noStrike" kern="0" cap="none" spc="0" normalizeH="0" baseline="0" noProof="0" dirty="0">
              <a:ln>
                <a:noFill/>
              </a:ln>
              <a:solidFill>
                <a:sysClr val="windowText" lastClr="000000"/>
              </a:solidFill>
              <a:effectLst/>
              <a:uLnTx/>
              <a:uFillTx/>
              <a:latin typeface="+mj-lt"/>
            </a:endParaRPr>
          </a:p>
          <a:p>
            <a:pPr marL="285750" marR="0" lvl="0" indent="-285750" algn="just" defTabSz="914400" eaLnBrk="0" fontAlgn="auto" latinLnBrk="0" hangingPunct="0">
              <a:lnSpc>
                <a:spcPct val="100000"/>
              </a:lnSpc>
              <a:spcBef>
                <a:spcPts val="0"/>
              </a:spcBef>
              <a:spcAft>
                <a:spcPts val="0"/>
              </a:spcAft>
              <a:buClrTx/>
              <a:buSzTx/>
              <a:buFont typeface="Arial" panose="020B0604020202020204" pitchFamily="34" charset="0"/>
              <a:buChar char="•"/>
              <a:defRPr/>
            </a:pPr>
            <a:r>
              <a:rPr kumimoji="0" lang="en-AU" sz="1800" b="0" i="0" u="none" strike="noStrike" kern="0" cap="none" spc="0" normalizeH="0" baseline="0" noProof="0" dirty="0">
                <a:ln>
                  <a:noFill/>
                </a:ln>
                <a:solidFill>
                  <a:sysClr val="windowText" lastClr="000000"/>
                </a:solidFill>
                <a:effectLst/>
                <a:uLnTx/>
                <a:uFillTx/>
                <a:latin typeface="+mj-lt"/>
              </a:rPr>
              <a:t>Completeness of follow-up high &amp; similar in EG &amp;CG? </a:t>
            </a:r>
            <a:r>
              <a:rPr lang="en-AU" sz="1800" b="1" dirty="0" smtClean="0">
                <a:solidFill>
                  <a:srgbClr val="FF0000"/>
                </a:solidFill>
                <a:latin typeface="+mj-lt"/>
              </a:rPr>
              <a:t>yes</a:t>
            </a:r>
            <a:endParaRPr kumimoji="0" lang="en-AU" sz="1800" b="1" i="0" u="none" strike="noStrike" kern="0" cap="none" spc="0" normalizeH="0" baseline="0" noProof="0" dirty="0">
              <a:ln>
                <a:noFill/>
              </a:ln>
              <a:solidFill>
                <a:srgbClr val="FF0000"/>
              </a:solidFill>
              <a:effectLst/>
              <a:uLnTx/>
              <a:uFillTx/>
              <a:latin typeface="+mj-lt"/>
            </a:endParaRPr>
          </a:p>
          <a:p>
            <a:endParaRPr lang="en-US" dirty="0">
              <a:latin typeface="+mj-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AU" dirty="0" err="1">
                <a:latin typeface="+mj-lt"/>
              </a:rPr>
              <a:t>RAM</a:t>
            </a:r>
            <a:r>
              <a:rPr lang="en-AU" sz="4800" dirty="0" err="1">
                <a:latin typeface="+mj-lt"/>
              </a:rPr>
              <a:t>Mbo</a:t>
            </a:r>
            <a:endParaRPr dirty="0">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endParaRPr dirty="0">
              <a:solidFill>
                <a:schemeClr val="bg2"/>
              </a:solidFill>
            </a:endParaRPr>
          </a:p>
        </p:txBody>
      </p:sp>
      <p:sp>
        <p:nvSpPr>
          <p:cNvPr id="2" name="Line 3"/>
          <p:cNvSpPr>
            <a:spLocks noChangeShapeType="1"/>
          </p:cNvSpPr>
          <p:nvPr/>
        </p:nvSpPr>
        <p:spPr bwMode="auto">
          <a:xfrm rot="-5400000" flipH="1">
            <a:off x="1222112" y="4380708"/>
            <a:ext cx="613040" cy="5024"/>
          </a:xfrm>
          <a:prstGeom prst="line">
            <a:avLst/>
          </a:prstGeom>
          <a:noFill/>
          <a:ln w="38100">
            <a:solidFill>
              <a:schemeClr val="bg2"/>
            </a:solidFill>
            <a:round/>
            <a:tailEnd type="triangle" w="med" len="med"/>
          </a:ln>
        </p:spPr>
        <p:txBody>
          <a:bodyPr lIns="71323" tIns="35662" rIns="71323" bIns="35662"/>
          <a:lstStyle/>
          <a:p>
            <a:endParaRPr lang="en-US"/>
          </a:p>
        </p:txBody>
      </p:sp>
      <p:sp>
        <p:nvSpPr>
          <p:cNvPr id="3" name="Line 6"/>
          <p:cNvSpPr>
            <a:spLocks noChangeShapeType="1"/>
          </p:cNvSpPr>
          <p:nvPr/>
        </p:nvSpPr>
        <p:spPr bwMode="auto">
          <a:xfrm>
            <a:off x="2609850" y="1651000"/>
            <a:ext cx="0" cy="3365500"/>
          </a:xfrm>
          <a:prstGeom prst="line">
            <a:avLst/>
          </a:prstGeom>
          <a:noFill/>
          <a:ln w="38100">
            <a:solidFill>
              <a:schemeClr val="bg2"/>
            </a:solidFill>
            <a:prstDash val="sysDot"/>
            <a:round/>
          </a:ln>
        </p:spPr>
        <p:txBody>
          <a:bodyPr lIns="71323" tIns="35662" rIns="71323" bIns="35662"/>
          <a:lstStyle/>
          <a:p>
            <a:endParaRPr lang="en-US"/>
          </a:p>
        </p:txBody>
      </p:sp>
      <p:sp>
        <p:nvSpPr>
          <p:cNvPr id="5" name="Text Box 9"/>
          <p:cNvSpPr txBox="1">
            <a:spLocks noChangeArrowheads="1"/>
          </p:cNvSpPr>
          <p:nvPr/>
        </p:nvSpPr>
        <p:spPr bwMode="auto">
          <a:xfrm>
            <a:off x="1981201" y="2366462"/>
            <a:ext cx="1039092" cy="410575"/>
          </a:xfrm>
          <a:prstGeom prst="rect">
            <a:avLst/>
          </a:prstGeom>
          <a:noFill/>
          <a:ln w="9525">
            <a:noFill/>
            <a:miter lim="800000"/>
          </a:ln>
        </p:spPr>
        <p:txBody>
          <a:bodyPr wrap="none" lIns="71323" tIns="35662" rIns="71323" bIns="35662">
            <a:spAutoFit/>
          </a:bodyPr>
          <a:lstStyle/>
          <a:p>
            <a:pPr eaLnBrk="0" hangingPunct="0"/>
            <a:r>
              <a:rPr lang="en-AU" sz="2200" dirty="0"/>
              <a:t>EG    CG</a:t>
            </a:r>
            <a:endParaRPr lang="en-AU" sz="2200" dirty="0"/>
          </a:p>
        </p:txBody>
      </p:sp>
      <p:sp>
        <p:nvSpPr>
          <p:cNvPr id="6" name="Rectangle 5"/>
          <p:cNvSpPr>
            <a:spLocks noChangeAspect="1" noChangeArrowheads="1"/>
          </p:cNvSpPr>
          <p:nvPr/>
        </p:nvSpPr>
        <p:spPr bwMode="auto">
          <a:xfrm>
            <a:off x="1964533" y="3817939"/>
            <a:ext cx="1289447" cy="1251479"/>
          </a:xfrm>
          <a:prstGeom prst="rect">
            <a:avLst/>
          </a:prstGeom>
          <a:noFill/>
          <a:ln w="76200">
            <a:solidFill>
              <a:schemeClr val="bg2"/>
            </a:solidFill>
            <a:miter lim="800000"/>
          </a:ln>
        </p:spPr>
        <p:txBody>
          <a:bodyPr lIns="71323" tIns="35662" rIns="71323" bIns="35662"/>
          <a:lstStyle/>
          <a:p>
            <a:pPr eaLnBrk="0" hangingPunct="0"/>
            <a:endParaRPr lang="en-US"/>
          </a:p>
        </p:txBody>
      </p:sp>
      <p:sp>
        <p:nvSpPr>
          <p:cNvPr id="7" name="Line 7"/>
          <p:cNvSpPr>
            <a:spLocks noChangeAspect="1" noChangeShapeType="1"/>
          </p:cNvSpPr>
          <p:nvPr/>
        </p:nvSpPr>
        <p:spPr bwMode="black">
          <a:xfrm>
            <a:off x="1981201" y="4443679"/>
            <a:ext cx="1256110" cy="1323"/>
          </a:xfrm>
          <a:prstGeom prst="line">
            <a:avLst/>
          </a:prstGeom>
          <a:noFill/>
          <a:ln w="38100">
            <a:solidFill>
              <a:schemeClr val="bg2"/>
            </a:solidFill>
            <a:prstDash val="sysDot"/>
            <a:round/>
          </a:ln>
        </p:spPr>
        <p:txBody>
          <a:bodyPr wrap="none" lIns="71323" tIns="35662" rIns="71323" bIns="35662" anchor="ctr">
            <a:spAutoFit/>
          </a:bodyPr>
          <a:lstStyle/>
          <a:p>
            <a:endParaRPr lang="en-US"/>
          </a:p>
        </p:txBody>
      </p:sp>
      <p:sp>
        <p:nvSpPr>
          <p:cNvPr id="8" name="Text Box 10"/>
          <p:cNvSpPr txBox="1">
            <a:spLocks noChangeAspect="1" noChangeArrowheads="1"/>
          </p:cNvSpPr>
          <p:nvPr/>
        </p:nvSpPr>
        <p:spPr bwMode="auto">
          <a:xfrm>
            <a:off x="2391967" y="4151313"/>
            <a:ext cx="406932" cy="549074"/>
          </a:xfrm>
          <a:prstGeom prst="rect">
            <a:avLst/>
          </a:prstGeom>
          <a:noFill/>
          <a:ln w="9525">
            <a:noFill/>
            <a:miter lim="800000"/>
          </a:ln>
        </p:spPr>
        <p:txBody>
          <a:bodyPr wrap="none" lIns="71323" tIns="35662" rIns="71323" bIns="35662">
            <a:spAutoFit/>
          </a:bodyPr>
          <a:lstStyle/>
          <a:p>
            <a:pPr eaLnBrk="0" hangingPunct="0"/>
            <a:r>
              <a:rPr lang="en-AU" sz="3100" dirty="0"/>
              <a:t>O</a:t>
            </a:r>
            <a:endParaRPr lang="en-AU" sz="3100" dirty="0"/>
          </a:p>
        </p:txBody>
      </p:sp>
      <p:sp>
        <p:nvSpPr>
          <p:cNvPr id="9" name="Text Box 11"/>
          <p:cNvSpPr txBox="1">
            <a:spLocks noChangeArrowheads="1"/>
          </p:cNvSpPr>
          <p:nvPr/>
        </p:nvSpPr>
        <p:spPr bwMode="auto">
          <a:xfrm>
            <a:off x="1539407" y="4260777"/>
            <a:ext cx="299531" cy="456741"/>
          </a:xfrm>
          <a:prstGeom prst="rect">
            <a:avLst/>
          </a:prstGeom>
          <a:noFill/>
          <a:ln w="9525">
            <a:noFill/>
            <a:miter lim="800000"/>
          </a:ln>
        </p:spPr>
        <p:txBody>
          <a:bodyPr wrap="none" lIns="71323" tIns="35662" rIns="71323" bIns="35662">
            <a:spAutoFit/>
          </a:bodyPr>
          <a:lstStyle/>
          <a:p>
            <a:pPr eaLnBrk="0" hangingPunct="0"/>
            <a:r>
              <a:rPr lang="en-AU" sz="2500" dirty="0">
                <a:solidFill>
                  <a:schemeClr val="bg2"/>
                </a:solidFill>
              </a:rPr>
              <a:t>T</a:t>
            </a:r>
            <a:endParaRPr lang="en-AU" sz="2500" dirty="0">
              <a:solidFill>
                <a:schemeClr val="bg2"/>
              </a:solidFill>
            </a:endParaRPr>
          </a:p>
        </p:txBody>
      </p:sp>
      <p:sp>
        <p:nvSpPr>
          <p:cNvPr id="10" name="AutoShape 13"/>
          <p:cNvSpPr>
            <a:spLocks noChangeArrowheads="1"/>
          </p:cNvSpPr>
          <p:nvPr/>
        </p:nvSpPr>
        <p:spPr bwMode="auto">
          <a:xfrm rot="10800000">
            <a:off x="1952417" y="823200"/>
            <a:ext cx="1284893" cy="706864"/>
          </a:xfrm>
          <a:prstGeom prst="triangle">
            <a:avLst>
              <a:gd name="adj" fmla="val 50000"/>
            </a:avLst>
          </a:prstGeom>
          <a:noFill/>
          <a:ln w="38100">
            <a:solidFill>
              <a:schemeClr val="bg2"/>
            </a:solidFill>
            <a:miter lim="800000"/>
          </a:ln>
        </p:spPr>
        <p:txBody>
          <a:bodyPr lIns="71323" tIns="35662" rIns="71323" bIns="35662"/>
          <a:lstStyle/>
          <a:p>
            <a:pPr eaLnBrk="0" hangingPunct="0"/>
            <a:endParaRPr lang="en-US"/>
          </a:p>
        </p:txBody>
      </p:sp>
      <p:sp>
        <p:nvSpPr>
          <p:cNvPr id="11" name="Text Box 14"/>
          <p:cNvSpPr txBox="1">
            <a:spLocks noChangeArrowheads="1"/>
          </p:cNvSpPr>
          <p:nvPr/>
        </p:nvSpPr>
        <p:spPr bwMode="auto">
          <a:xfrm>
            <a:off x="2452686" y="798271"/>
            <a:ext cx="309149" cy="456741"/>
          </a:xfrm>
          <a:prstGeom prst="rect">
            <a:avLst/>
          </a:prstGeom>
          <a:noFill/>
          <a:ln w="9525">
            <a:noFill/>
            <a:miter lim="800000"/>
          </a:ln>
        </p:spPr>
        <p:txBody>
          <a:bodyPr wrap="none" lIns="71323" tIns="35662" rIns="71323" bIns="35662">
            <a:spAutoFit/>
          </a:bodyPr>
          <a:lstStyle/>
          <a:p>
            <a:pPr eaLnBrk="0" hangingPunct="0"/>
            <a:r>
              <a:rPr lang="en-AU" sz="2500" dirty="0">
                <a:solidFill>
                  <a:schemeClr val="bg2"/>
                </a:solidFill>
              </a:rPr>
              <a:t>P</a:t>
            </a:r>
            <a:endParaRPr lang="en-AU" sz="2500" dirty="0">
              <a:solidFill>
                <a:schemeClr val="bg2"/>
              </a:solidFill>
            </a:endParaRPr>
          </a:p>
        </p:txBody>
      </p:sp>
      <p:sp>
        <p:nvSpPr>
          <p:cNvPr id="12" name="Oval 16"/>
          <p:cNvSpPr>
            <a:spLocks noChangeArrowheads="1"/>
          </p:cNvSpPr>
          <p:nvPr/>
        </p:nvSpPr>
        <p:spPr bwMode="auto">
          <a:xfrm>
            <a:off x="1952417" y="1801873"/>
            <a:ext cx="1382315" cy="1391708"/>
          </a:xfrm>
          <a:prstGeom prst="ellipse">
            <a:avLst/>
          </a:prstGeom>
          <a:noFill/>
          <a:ln w="57150">
            <a:solidFill>
              <a:schemeClr val="bg2"/>
            </a:solidFill>
            <a:round/>
          </a:ln>
        </p:spPr>
        <p:txBody>
          <a:bodyPr lIns="71323" tIns="35662" rIns="71323" bIns="35662"/>
          <a:lstStyle/>
          <a:p>
            <a:pPr eaLnBrk="0" hangingPunct="0"/>
            <a:endParaRPr lang="en-US"/>
          </a:p>
        </p:txBody>
      </p:sp>
      <p:sp>
        <p:nvSpPr>
          <p:cNvPr id="13" name="TextBox 12"/>
          <p:cNvSpPr txBox="1"/>
          <p:nvPr/>
        </p:nvSpPr>
        <p:spPr>
          <a:xfrm>
            <a:off x="4189781" y="1498277"/>
            <a:ext cx="4190999" cy="923330"/>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defRPr/>
            </a:pPr>
            <a:r>
              <a:rPr kumimoji="0" lang="en-US" sz="1800" b="1" i="0" u="none" strike="noStrike" kern="0" cap="none" spc="0" normalizeH="0" baseline="0" noProof="0" dirty="0">
                <a:ln>
                  <a:noFill/>
                </a:ln>
                <a:solidFill>
                  <a:sysClr val="windowText" lastClr="000000"/>
                </a:solidFill>
                <a:effectLst/>
                <a:uLnTx/>
                <a:uFillTx/>
                <a:latin typeface="+mj-lt"/>
              </a:rPr>
              <a:t>Measurement </a:t>
            </a:r>
            <a:r>
              <a:rPr kumimoji="0" lang="en-AU" sz="1800" b="0" i="0" u="none" strike="noStrike" kern="0" cap="none" spc="0" normalizeH="0" baseline="0" noProof="0" dirty="0">
                <a:ln>
                  <a:noFill/>
                </a:ln>
                <a:solidFill>
                  <a:sysClr val="windowText" lastClr="000000"/>
                </a:solidFill>
                <a:effectLst/>
                <a:uLnTx/>
                <a:uFillTx/>
                <a:latin typeface="+mj-lt"/>
              </a:rPr>
              <a:t>of </a:t>
            </a:r>
            <a:r>
              <a:rPr kumimoji="0" lang="en-US" sz="1800" b="0" i="0" u="none" strike="noStrike" kern="0" cap="none" spc="0" normalizeH="0" baseline="0" noProof="0" dirty="0">
                <a:ln>
                  <a:noFill/>
                </a:ln>
                <a:solidFill>
                  <a:sysClr val="windowText" lastClr="000000"/>
                </a:solidFill>
                <a:effectLst/>
                <a:uLnTx/>
                <a:uFillTx/>
                <a:latin typeface="+mj-lt"/>
              </a:rPr>
              <a:t>outcomes</a:t>
            </a:r>
            <a:endParaRPr kumimoji="0" lang="en-AU" sz="1800" b="0" i="0" u="none" strike="noStrike" kern="0" cap="none" spc="0" normalizeH="0" baseline="0" noProof="0" dirty="0">
              <a:ln>
                <a:noFill/>
              </a:ln>
              <a:solidFill>
                <a:sysClr val="windowText" lastClr="000000"/>
              </a:solidFill>
              <a:effectLst/>
              <a:uLnTx/>
              <a:uFillTx/>
              <a:latin typeface="+mj-lt"/>
            </a:endParaRPr>
          </a:p>
          <a:p>
            <a:pPr marL="0" marR="0" lvl="0" indent="0" defTabSz="914400" eaLnBrk="0" fontAlgn="auto" latinLnBrk="0" hangingPunct="0">
              <a:lnSpc>
                <a:spcPct val="100000"/>
              </a:lnSpc>
              <a:spcBef>
                <a:spcPts val="0"/>
              </a:spcBef>
              <a:spcAft>
                <a:spcPts val="0"/>
              </a:spcAft>
              <a:buClrTx/>
              <a:buSzTx/>
              <a:buFontTx/>
              <a:buNone/>
              <a:defRPr/>
            </a:pPr>
            <a:r>
              <a:rPr kumimoji="0" lang="en-AU" sz="1800" b="1" i="0" u="none" strike="noStrike" kern="0" cap="none" spc="0" normalizeH="0" baseline="0" noProof="0" dirty="0">
                <a:ln>
                  <a:noFill/>
                </a:ln>
                <a:solidFill>
                  <a:sysClr val="windowText" lastClr="000000"/>
                </a:solidFill>
                <a:effectLst/>
                <a:uLnTx/>
                <a:uFillTx/>
                <a:latin typeface="+mj-lt"/>
              </a:rPr>
              <a:t>blind </a:t>
            </a:r>
            <a:r>
              <a:rPr kumimoji="0" lang="en-AU" sz="1800" b="0" i="0" u="none" strike="noStrike" kern="0" cap="none" spc="0" normalizeH="0" baseline="0" noProof="0" dirty="0">
                <a:ln>
                  <a:noFill/>
                </a:ln>
                <a:solidFill>
                  <a:sysClr val="windowText" lastClr="000000"/>
                </a:solidFill>
                <a:effectLst/>
                <a:uLnTx/>
                <a:uFillTx/>
                <a:latin typeface="+mj-lt"/>
              </a:rPr>
              <a:t>or </a:t>
            </a:r>
            <a:r>
              <a:rPr kumimoji="0" lang="en-AU" sz="1800" b="1" i="0" u="none" strike="noStrike" kern="0" cap="none" spc="0" normalizeH="0" baseline="0" noProof="0" dirty="0">
                <a:ln>
                  <a:noFill/>
                </a:ln>
                <a:solidFill>
                  <a:sysClr val="windowText" lastClr="000000"/>
                </a:solidFill>
                <a:effectLst/>
                <a:uLnTx/>
                <a:uFillTx/>
                <a:latin typeface="+mj-lt"/>
              </a:rPr>
              <a:t>objective</a:t>
            </a:r>
            <a:r>
              <a:rPr kumimoji="0" lang="en-AU" sz="1800" b="0" i="0" u="none" strike="noStrike" kern="0" cap="none" spc="0" normalizeH="0" baseline="0" noProof="0" dirty="0">
                <a:ln>
                  <a:noFill/>
                </a:ln>
                <a:solidFill>
                  <a:sysClr val="windowText" lastClr="000000"/>
                </a:solidFill>
                <a:effectLst/>
                <a:uLnTx/>
                <a:uFillTx/>
                <a:latin typeface="+mj-lt"/>
              </a:rPr>
              <a:t>?</a:t>
            </a:r>
            <a:endParaRPr kumimoji="0" lang="en-AU" sz="1800" b="0" i="0" u="none" strike="noStrike" kern="0" cap="none" spc="0" normalizeH="0" baseline="0" noProof="0" dirty="0">
              <a:ln>
                <a:noFill/>
              </a:ln>
              <a:solidFill>
                <a:sysClr val="windowText" lastClr="000000"/>
              </a:solidFill>
              <a:effectLst/>
              <a:uLnTx/>
              <a:uFillTx/>
              <a:latin typeface="+mj-lt"/>
            </a:endParaRPr>
          </a:p>
          <a:p>
            <a:endParaRPr lang="en-US" sz="1800" dirty="0"/>
          </a:p>
        </p:txBody>
      </p:sp>
      <p:sp>
        <p:nvSpPr>
          <p:cNvPr id="14" name="TextBox 13"/>
          <p:cNvSpPr txBox="1"/>
          <p:nvPr/>
        </p:nvSpPr>
        <p:spPr>
          <a:xfrm>
            <a:off x="5052060" y="3104650"/>
            <a:ext cx="184731" cy="307777"/>
          </a:xfrm>
          <a:prstGeom prst="rect">
            <a:avLst/>
          </a:prstGeom>
          <a:noFill/>
        </p:spPr>
        <p:txBody>
          <a:bodyPr wrap="none" rtlCol="0">
            <a:spAutoFit/>
          </a:bodyPr>
          <a:lstStyle/>
          <a:p>
            <a:endParaRPr lang="en-US" dirty="0"/>
          </a:p>
        </p:txBody>
      </p:sp>
      <p:sp>
        <p:nvSpPr>
          <p:cNvPr id="15" name="TextBox 14"/>
          <p:cNvSpPr txBox="1"/>
          <p:nvPr/>
        </p:nvSpPr>
        <p:spPr>
          <a:xfrm>
            <a:off x="4189781" y="2380278"/>
            <a:ext cx="4323338" cy="2031325"/>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defRPr/>
            </a:pPr>
            <a:r>
              <a:rPr kumimoji="0" lang="en-AU" sz="1800" b="0" i="0" u="none" strike="noStrike" kern="0" cap="none" spc="0" normalizeH="0" baseline="0" noProof="0" dirty="0">
                <a:ln>
                  <a:noFill/>
                </a:ln>
                <a:solidFill>
                  <a:sysClr val="windowText" lastClr="000000"/>
                </a:solidFill>
                <a:effectLst/>
                <a:uLnTx/>
                <a:uFillTx/>
                <a:latin typeface="+mj-lt"/>
              </a:rPr>
              <a:t>Outcome measurements were   </a:t>
            </a:r>
            <a:r>
              <a:rPr kumimoji="0" lang="en-AU" sz="1800" b="1" i="0" u="none" strike="noStrike" kern="0" cap="none" spc="0" normalizeH="0" baseline="0" noProof="0" dirty="0">
                <a:ln>
                  <a:noFill/>
                </a:ln>
                <a:solidFill>
                  <a:schemeClr val="bg2"/>
                </a:solidFill>
                <a:effectLst/>
                <a:uLnTx/>
                <a:uFillTx/>
                <a:latin typeface="+mj-lt"/>
              </a:rPr>
              <a:t>YES</a:t>
            </a:r>
            <a:endParaRPr kumimoji="0" lang="en-AU" sz="1800" b="1" i="0" u="none" strike="noStrike" kern="0" cap="none" spc="0" normalizeH="0" baseline="0" noProof="0" dirty="0">
              <a:ln>
                <a:noFill/>
              </a:ln>
              <a:solidFill>
                <a:schemeClr val="bg2"/>
              </a:solidFill>
              <a:effectLst/>
              <a:uLnTx/>
              <a:uFillTx/>
              <a:latin typeface="+mj-lt"/>
            </a:endParaRPr>
          </a:p>
          <a:p>
            <a:pPr marL="0" marR="0" lvl="0" indent="0" defTabSz="914400" eaLnBrk="0" fontAlgn="auto" latinLnBrk="0" hangingPunct="0">
              <a:lnSpc>
                <a:spcPct val="100000"/>
              </a:lnSpc>
              <a:spcBef>
                <a:spcPts val="0"/>
              </a:spcBef>
              <a:spcAft>
                <a:spcPts val="0"/>
              </a:spcAft>
              <a:buClrTx/>
              <a:buSzTx/>
              <a:buFontTx/>
              <a:buNone/>
              <a:defRPr/>
            </a:pPr>
            <a:endParaRPr kumimoji="0" lang="en-AU" sz="1800" b="0" i="0" u="none" strike="noStrike" kern="0" cap="none" spc="0" normalizeH="0" baseline="0" noProof="0" dirty="0">
              <a:ln>
                <a:noFill/>
              </a:ln>
              <a:solidFill>
                <a:sysClr val="windowText" lastClr="000000"/>
              </a:solidFill>
              <a:effectLst/>
              <a:uLnTx/>
              <a:uFillTx/>
              <a:latin typeface="+mj-lt"/>
            </a:endParaRPr>
          </a:p>
          <a:p>
            <a:pPr marL="0" marR="0" lvl="0" indent="0" defTabSz="914400" eaLnBrk="0" fontAlgn="auto" latinLnBrk="0" hangingPunct="0">
              <a:lnSpc>
                <a:spcPct val="100000"/>
              </a:lnSpc>
              <a:spcBef>
                <a:spcPts val="0"/>
              </a:spcBef>
              <a:spcAft>
                <a:spcPts val="0"/>
              </a:spcAft>
              <a:buClrTx/>
              <a:buSzTx/>
              <a:buFontTx/>
              <a:buNone/>
              <a:defRPr/>
            </a:pPr>
            <a:r>
              <a:rPr kumimoji="0" lang="en-AU" sz="1800" b="0" i="0" u="none" strike="noStrike" kern="0" cap="none" spc="0" normalizeH="0" baseline="0" noProof="0" dirty="0">
                <a:ln>
                  <a:noFill/>
                </a:ln>
                <a:solidFill>
                  <a:sysClr val="windowText" lastClr="000000"/>
                </a:solidFill>
                <a:effectLst/>
                <a:uLnTx/>
                <a:uFillTx/>
                <a:latin typeface="+mj-lt"/>
              </a:rPr>
              <a:t>Authors reviewed all results        </a:t>
            </a:r>
            <a:r>
              <a:rPr kumimoji="0" lang="en-AU" sz="1800" b="1" i="0" u="none" strike="noStrike" kern="0" cap="none" spc="0" normalizeH="0" baseline="0" noProof="0" dirty="0">
                <a:ln>
                  <a:noFill/>
                </a:ln>
                <a:solidFill>
                  <a:sysClr val="windowText" lastClr="000000"/>
                </a:solidFill>
                <a:effectLst/>
                <a:uLnTx/>
                <a:uFillTx/>
                <a:latin typeface="+mj-lt"/>
              </a:rPr>
              <a:t>YES</a:t>
            </a:r>
            <a:r>
              <a:rPr kumimoji="0" lang="en-AU" sz="1800" b="0" i="0" u="none" strike="noStrike" kern="0" cap="none" spc="0" normalizeH="0" baseline="0" noProof="0" dirty="0">
                <a:ln>
                  <a:noFill/>
                </a:ln>
                <a:solidFill>
                  <a:sysClr val="windowText" lastClr="000000"/>
                </a:solidFill>
                <a:effectLst/>
                <a:uLnTx/>
                <a:uFillTx/>
                <a:latin typeface="+mj-lt"/>
              </a:rPr>
              <a:t> </a:t>
            </a:r>
            <a:endParaRPr kumimoji="0" lang="en-AU" sz="1800" b="0" i="0" u="none" strike="noStrike" kern="0" cap="none" spc="0" normalizeH="0" baseline="0" noProof="0" dirty="0">
              <a:ln>
                <a:noFill/>
              </a:ln>
              <a:solidFill>
                <a:sysClr val="windowText" lastClr="000000"/>
              </a:solidFill>
              <a:effectLst/>
              <a:uLnTx/>
              <a:uFillTx/>
              <a:latin typeface="+mj-lt"/>
            </a:endParaRPr>
          </a:p>
          <a:p>
            <a:pPr marL="0" marR="0" lvl="0" indent="0" defTabSz="914400" eaLnBrk="0" fontAlgn="auto" latinLnBrk="0" hangingPunct="0">
              <a:lnSpc>
                <a:spcPct val="100000"/>
              </a:lnSpc>
              <a:spcBef>
                <a:spcPts val="0"/>
              </a:spcBef>
              <a:spcAft>
                <a:spcPts val="0"/>
              </a:spcAft>
              <a:buClrTx/>
              <a:buSzTx/>
              <a:buFontTx/>
              <a:buNone/>
              <a:defRPr/>
            </a:pPr>
            <a:endParaRPr kumimoji="0" lang="en-AU" sz="1800" b="0" i="0" u="none" strike="noStrike" kern="0" cap="none" spc="0" normalizeH="0" baseline="0" noProof="0" dirty="0">
              <a:ln>
                <a:noFill/>
              </a:ln>
              <a:solidFill>
                <a:sysClr val="windowText" lastClr="000000"/>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defRPr/>
            </a:pPr>
            <a:endParaRPr kumimoji="0" lang="en-IN" sz="1800" b="1" i="0" u="none" strike="noStrike" kern="0" cap="none" spc="0" normalizeH="0" baseline="0" noProof="0" dirty="0">
              <a:ln>
                <a:noFill/>
              </a:ln>
              <a:solidFill>
                <a:sysClr val="windowText" lastClr="000000"/>
              </a:solidFill>
              <a:effectLst/>
              <a:uLnTx/>
              <a:uFillTx/>
              <a:latin typeface="+mj-lt"/>
            </a:endParaRPr>
          </a:p>
          <a:p>
            <a:pPr marL="0" marR="0" lvl="0" indent="0" defTabSz="914400" eaLnBrk="0" fontAlgn="auto" latinLnBrk="0" hangingPunct="0">
              <a:lnSpc>
                <a:spcPct val="100000"/>
              </a:lnSpc>
              <a:spcBef>
                <a:spcPts val="0"/>
              </a:spcBef>
              <a:spcAft>
                <a:spcPts val="0"/>
              </a:spcAft>
              <a:buClrTx/>
              <a:buSzTx/>
              <a:buFontTx/>
              <a:buNone/>
              <a:defRPr/>
            </a:pPr>
            <a:endParaRPr kumimoji="0" lang="en-AU" sz="1800" b="0" i="0" u="none" strike="noStrike" kern="0" cap="none" spc="0" normalizeH="0" baseline="0" noProof="0" dirty="0">
              <a:ln>
                <a:noFill/>
              </a:ln>
              <a:solidFill>
                <a:sysClr val="windowText" lastClr="000000"/>
              </a:solidFill>
              <a:effectLst/>
              <a:uLnTx/>
              <a:uFillTx/>
              <a:latin typeface="+mj-lt"/>
            </a:endParaRPr>
          </a:p>
          <a:p>
            <a:endParaRPr lang="en-US" sz="1800" dirty="0">
              <a:latin typeface="+mj-lt"/>
            </a:endParaRPr>
          </a:p>
        </p:txBody>
      </p:sp>
      <p:sp>
        <p:nvSpPr>
          <p:cNvPr id="16" name="TextBox 15"/>
          <p:cNvSpPr txBox="1"/>
          <p:nvPr/>
        </p:nvSpPr>
        <p:spPr>
          <a:xfrm>
            <a:off x="5021074" y="3953000"/>
            <a:ext cx="184731" cy="307777"/>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val 4"/>
          <p:cNvSpPr>
            <a:spLocks noChangeArrowheads="1"/>
          </p:cNvSpPr>
          <p:nvPr/>
        </p:nvSpPr>
        <p:spPr bwMode="auto">
          <a:xfrm>
            <a:off x="4087654" y="2228851"/>
            <a:ext cx="991196" cy="997744"/>
          </a:xfrm>
          <a:prstGeom prst="ellipse">
            <a:avLst/>
          </a:prstGeom>
          <a:noFill/>
          <a:ln w="38100">
            <a:solidFill>
              <a:schemeClr val="bg2"/>
            </a:solidFill>
            <a:round/>
          </a:ln>
        </p:spPr>
        <p:txBody>
          <a:bodyPr lIns="64191" tIns="32096" rIns="64191" bIns="32096"/>
          <a:lstStyle/>
          <a:p>
            <a:pPr eaLnBrk="0" hangingPunct="0"/>
            <a:endParaRPr lang="en-US" sz="1260"/>
          </a:p>
        </p:txBody>
      </p:sp>
      <p:sp>
        <p:nvSpPr>
          <p:cNvPr id="61443" name="Rectangle 5"/>
          <p:cNvSpPr>
            <a:spLocks noChangeArrowheads="1"/>
          </p:cNvSpPr>
          <p:nvPr/>
        </p:nvSpPr>
        <p:spPr bwMode="auto">
          <a:xfrm>
            <a:off x="4145518" y="3701654"/>
            <a:ext cx="875467" cy="850107"/>
          </a:xfrm>
          <a:prstGeom prst="rect">
            <a:avLst/>
          </a:prstGeom>
          <a:noFill/>
          <a:ln w="38100">
            <a:solidFill>
              <a:schemeClr val="bg2"/>
            </a:solidFill>
            <a:miter lim="800000"/>
          </a:ln>
        </p:spPr>
        <p:txBody>
          <a:bodyPr lIns="64191" tIns="32096" rIns="64191" bIns="32096"/>
          <a:lstStyle/>
          <a:p>
            <a:pPr eaLnBrk="0" hangingPunct="0"/>
            <a:endParaRPr lang="en-US" sz="1260"/>
          </a:p>
        </p:txBody>
      </p:sp>
      <p:sp>
        <p:nvSpPr>
          <p:cNvPr id="61444" name="Line 6"/>
          <p:cNvSpPr>
            <a:spLocks noChangeShapeType="1"/>
          </p:cNvSpPr>
          <p:nvPr/>
        </p:nvSpPr>
        <p:spPr bwMode="auto">
          <a:xfrm>
            <a:off x="4583787" y="2296717"/>
            <a:ext cx="0" cy="2218134"/>
          </a:xfrm>
          <a:prstGeom prst="line">
            <a:avLst/>
          </a:prstGeom>
          <a:noFill/>
          <a:ln w="38100">
            <a:solidFill>
              <a:schemeClr val="bg2"/>
            </a:solidFill>
            <a:prstDash val="sysDot"/>
            <a:round/>
          </a:ln>
        </p:spPr>
        <p:txBody>
          <a:bodyPr lIns="64191" tIns="32096" rIns="64191" bIns="32096"/>
          <a:lstStyle/>
          <a:p>
            <a:endParaRPr lang="en-US" sz="1260"/>
          </a:p>
        </p:txBody>
      </p:sp>
      <p:sp>
        <p:nvSpPr>
          <p:cNvPr id="61445" name="AutoShape 7"/>
          <p:cNvSpPr>
            <a:spLocks noChangeArrowheads="1"/>
          </p:cNvSpPr>
          <p:nvPr/>
        </p:nvSpPr>
        <p:spPr bwMode="auto">
          <a:xfrm rot="10800000">
            <a:off x="4006215" y="857251"/>
            <a:ext cx="1178719" cy="789385"/>
          </a:xfrm>
          <a:prstGeom prst="triangle">
            <a:avLst>
              <a:gd name="adj" fmla="val 50000"/>
            </a:avLst>
          </a:prstGeom>
          <a:noFill/>
          <a:ln w="38100">
            <a:solidFill>
              <a:schemeClr val="bg2"/>
            </a:solidFill>
            <a:miter lim="800000"/>
          </a:ln>
        </p:spPr>
        <p:txBody>
          <a:bodyPr lIns="64191" tIns="32096" rIns="64191" bIns="32096"/>
          <a:lstStyle/>
          <a:p>
            <a:pPr eaLnBrk="0" hangingPunct="0"/>
            <a:endParaRPr lang="en-US" sz="1260"/>
          </a:p>
        </p:txBody>
      </p:sp>
      <p:sp>
        <p:nvSpPr>
          <p:cNvPr id="61446" name="Line 8"/>
          <p:cNvSpPr>
            <a:spLocks noChangeShapeType="1"/>
          </p:cNvSpPr>
          <p:nvPr/>
        </p:nvSpPr>
        <p:spPr bwMode="black">
          <a:xfrm>
            <a:off x="4157305" y="4126706"/>
            <a:ext cx="852964" cy="0"/>
          </a:xfrm>
          <a:prstGeom prst="line">
            <a:avLst/>
          </a:prstGeom>
          <a:noFill/>
          <a:ln w="38100">
            <a:solidFill>
              <a:schemeClr val="bg2"/>
            </a:solidFill>
            <a:prstDash val="sysDot"/>
            <a:round/>
          </a:ln>
        </p:spPr>
        <p:txBody>
          <a:bodyPr wrap="none" lIns="64191" tIns="32096" rIns="64191" bIns="32096" anchor="ctr">
            <a:spAutoFit/>
          </a:bodyPr>
          <a:lstStyle/>
          <a:p>
            <a:endParaRPr lang="en-US" sz="1260"/>
          </a:p>
        </p:txBody>
      </p:sp>
      <p:sp>
        <p:nvSpPr>
          <p:cNvPr id="61447" name="Line 9"/>
          <p:cNvSpPr>
            <a:spLocks noChangeShapeType="1"/>
          </p:cNvSpPr>
          <p:nvPr/>
        </p:nvSpPr>
        <p:spPr bwMode="auto">
          <a:xfrm rot="10800000" flipH="1" flipV="1">
            <a:off x="3713919" y="3999613"/>
            <a:ext cx="0" cy="511969"/>
          </a:xfrm>
          <a:prstGeom prst="line">
            <a:avLst/>
          </a:prstGeom>
          <a:noFill/>
          <a:ln w="38100">
            <a:solidFill>
              <a:schemeClr val="bg2"/>
            </a:solidFill>
            <a:round/>
            <a:tailEnd type="triangle" w="med" len="med"/>
          </a:ln>
        </p:spPr>
        <p:txBody>
          <a:bodyPr lIns="64191" tIns="32096" rIns="64191" bIns="32096"/>
          <a:lstStyle/>
          <a:p>
            <a:endParaRPr lang="en-US" sz="1260"/>
          </a:p>
        </p:txBody>
      </p:sp>
      <p:sp>
        <p:nvSpPr>
          <p:cNvPr id="61448" name="Text Box 10"/>
          <p:cNvSpPr txBox="1">
            <a:spLocks noChangeArrowheads="1"/>
          </p:cNvSpPr>
          <p:nvPr/>
        </p:nvSpPr>
        <p:spPr bwMode="auto">
          <a:xfrm>
            <a:off x="4464844" y="935833"/>
            <a:ext cx="321996" cy="411068"/>
          </a:xfrm>
          <a:prstGeom prst="rect">
            <a:avLst/>
          </a:prstGeom>
          <a:noFill/>
          <a:ln w="9525">
            <a:noFill/>
            <a:miter lim="800000"/>
          </a:ln>
        </p:spPr>
        <p:txBody>
          <a:bodyPr wrap="none" lIns="64191" tIns="32096" rIns="64191" bIns="32096">
            <a:spAutoFit/>
          </a:bodyPr>
          <a:lstStyle/>
          <a:p>
            <a:pPr eaLnBrk="0" hangingPunct="0"/>
            <a:r>
              <a:rPr lang="en-AU" sz="2250" dirty="0">
                <a:solidFill>
                  <a:schemeClr val="bg2"/>
                </a:solidFill>
              </a:rPr>
              <a:t>P</a:t>
            </a:r>
            <a:endParaRPr lang="en-AU" sz="2250" dirty="0">
              <a:solidFill>
                <a:schemeClr val="bg2"/>
              </a:solidFill>
            </a:endParaRPr>
          </a:p>
        </p:txBody>
      </p:sp>
      <p:sp>
        <p:nvSpPr>
          <p:cNvPr id="61449" name="Text Box 11"/>
          <p:cNvSpPr txBox="1">
            <a:spLocks noChangeArrowheads="1"/>
          </p:cNvSpPr>
          <p:nvPr/>
        </p:nvSpPr>
        <p:spPr bwMode="auto">
          <a:xfrm>
            <a:off x="4178738" y="2496743"/>
            <a:ext cx="850987" cy="411068"/>
          </a:xfrm>
          <a:prstGeom prst="rect">
            <a:avLst/>
          </a:prstGeom>
          <a:noFill/>
          <a:ln w="9525">
            <a:noFill/>
            <a:miter lim="800000"/>
          </a:ln>
        </p:spPr>
        <p:txBody>
          <a:bodyPr wrap="none" lIns="64191" tIns="32096" rIns="64191" bIns="32096">
            <a:spAutoFit/>
          </a:bodyPr>
          <a:lstStyle/>
          <a:p>
            <a:pPr eaLnBrk="0" hangingPunct="0"/>
            <a:r>
              <a:rPr lang="en-AU" sz="2250" dirty="0">
                <a:solidFill>
                  <a:schemeClr val="bg2"/>
                </a:solidFill>
              </a:rPr>
              <a:t>E    C</a:t>
            </a:r>
            <a:endParaRPr lang="en-AU" sz="2250" dirty="0">
              <a:solidFill>
                <a:schemeClr val="bg2"/>
              </a:solidFill>
            </a:endParaRPr>
          </a:p>
        </p:txBody>
      </p:sp>
      <p:sp>
        <p:nvSpPr>
          <p:cNvPr id="61450" name="Text Box 12"/>
          <p:cNvSpPr txBox="1">
            <a:spLocks noChangeArrowheads="1"/>
          </p:cNvSpPr>
          <p:nvPr/>
        </p:nvSpPr>
        <p:spPr bwMode="auto">
          <a:xfrm>
            <a:off x="4414482" y="3908824"/>
            <a:ext cx="354056" cy="411068"/>
          </a:xfrm>
          <a:prstGeom prst="rect">
            <a:avLst/>
          </a:prstGeom>
          <a:noFill/>
          <a:ln w="9525">
            <a:noFill/>
            <a:miter lim="800000"/>
          </a:ln>
        </p:spPr>
        <p:txBody>
          <a:bodyPr wrap="none" lIns="64191" tIns="32096" rIns="64191" bIns="32096">
            <a:spAutoFit/>
          </a:bodyPr>
          <a:lstStyle/>
          <a:p>
            <a:pPr eaLnBrk="0" hangingPunct="0"/>
            <a:r>
              <a:rPr lang="en-AU" sz="2250" dirty="0">
                <a:solidFill>
                  <a:schemeClr val="bg2"/>
                </a:solidFill>
              </a:rPr>
              <a:t>O</a:t>
            </a:r>
            <a:endParaRPr lang="en-AU" sz="2250" dirty="0">
              <a:solidFill>
                <a:schemeClr val="bg2"/>
              </a:solidFill>
            </a:endParaRPr>
          </a:p>
        </p:txBody>
      </p:sp>
      <p:sp>
        <p:nvSpPr>
          <p:cNvPr id="61451" name="Text Box 13"/>
          <p:cNvSpPr txBox="1">
            <a:spLocks noChangeArrowheads="1"/>
          </p:cNvSpPr>
          <p:nvPr/>
        </p:nvSpPr>
        <p:spPr bwMode="auto">
          <a:xfrm>
            <a:off x="3384709" y="4100514"/>
            <a:ext cx="305966" cy="411068"/>
          </a:xfrm>
          <a:prstGeom prst="rect">
            <a:avLst/>
          </a:prstGeom>
          <a:noFill/>
          <a:ln w="9525">
            <a:noFill/>
            <a:miter lim="800000"/>
          </a:ln>
        </p:spPr>
        <p:txBody>
          <a:bodyPr wrap="none" lIns="64191" tIns="32096" rIns="64191" bIns="32096">
            <a:spAutoFit/>
          </a:bodyPr>
          <a:lstStyle/>
          <a:p>
            <a:pPr eaLnBrk="0" hangingPunct="0"/>
            <a:r>
              <a:rPr lang="en-AU" sz="2250" dirty="0">
                <a:solidFill>
                  <a:schemeClr val="bg2"/>
                </a:solidFill>
              </a:rPr>
              <a:t>T</a:t>
            </a:r>
            <a:endParaRPr lang="en-AU" sz="2250" dirty="0">
              <a:solidFill>
                <a:schemeClr val="bg2"/>
              </a:solidFill>
            </a:endParaRPr>
          </a:p>
        </p:txBody>
      </p:sp>
      <p:sp>
        <p:nvSpPr>
          <p:cNvPr id="61453" name="Text Box 15"/>
          <p:cNvSpPr txBox="1">
            <a:spLocks noChangeArrowheads="1"/>
          </p:cNvSpPr>
          <p:nvPr/>
        </p:nvSpPr>
        <p:spPr bwMode="auto">
          <a:xfrm>
            <a:off x="5222702" y="1646636"/>
            <a:ext cx="2496357" cy="591117"/>
          </a:xfrm>
          <a:prstGeom prst="rect">
            <a:avLst/>
          </a:prstGeom>
          <a:noFill/>
          <a:ln w="9525">
            <a:noFill/>
            <a:miter lim="800000"/>
          </a:ln>
        </p:spPr>
        <p:txBody>
          <a:bodyPr wrap="square" lIns="64191" tIns="32096" rIns="64191" bIns="32096">
            <a:spAutoFit/>
          </a:bodyPr>
          <a:lstStyle/>
          <a:p>
            <a:pPr eaLnBrk="0" hangingPunct="0"/>
            <a:r>
              <a:rPr lang="en-AU" sz="1710" b="1" dirty="0">
                <a:latin typeface="+mj-lt"/>
              </a:rPr>
              <a:t>A</a:t>
            </a:r>
            <a:r>
              <a:rPr lang="en-AU" sz="1710" dirty="0">
                <a:latin typeface="+mj-lt"/>
              </a:rPr>
              <a:t>llocation : </a:t>
            </a:r>
            <a:r>
              <a:rPr lang="en-AU" sz="1710" b="1" dirty="0">
                <a:latin typeface="+mj-lt"/>
              </a:rPr>
              <a:t>Adequate</a:t>
            </a:r>
            <a:r>
              <a:rPr lang="en-AU" sz="1710" dirty="0">
                <a:latin typeface="+mj-lt"/>
              </a:rPr>
              <a:t> 	 </a:t>
            </a:r>
            <a:endParaRPr lang="en-AU" sz="1710" dirty="0">
              <a:solidFill>
                <a:srgbClr val="333399"/>
              </a:solidFill>
              <a:latin typeface="+mj-lt"/>
            </a:endParaRPr>
          </a:p>
        </p:txBody>
      </p:sp>
      <p:sp>
        <p:nvSpPr>
          <p:cNvPr id="61454" name="Text Box 16"/>
          <p:cNvSpPr txBox="1">
            <a:spLocks noChangeArrowheads="1"/>
          </p:cNvSpPr>
          <p:nvPr/>
        </p:nvSpPr>
        <p:spPr bwMode="auto">
          <a:xfrm>
            <a:off x="5240655" y="2514602"/>
            <a:ext cx="3039087" cy="854266"/>
          </a:xfrm>
          <a:prstGeom prst="rect">
            <a:avLst/>
          </a:prstGeom>
          <a:noFill/>
          <a:ln w="9525">
            <a:noFill/>
            <a:miter lim="800000"/>
          </a:ln>
        </p:spPr>
        <p:txBody>
          <a:bodyPr wrap="none" lIns="64191" tIns="32096" rIns="64191" bIns="32096">
            <a:spAutoFit/>
          </a:bodyPr>
          <a:lstStyle/>
          <a:p>
            <a:pPr eaLnBrk="0" hangingPunct="0"/>
            <a:r>
              <a:rPr lang="en-AU" sz="1710" b="1" dirty="0">
                <a:latin typeface="+mj-lt"/>
              </a:rPr>
              <a:t>M</a:t>
            </a:r>
            <a:r>
              <a:rPr lang="en-AU" sz="1710" dirty="0">
                <a:latin typeface="+mj-lt"/>
              </a:rPr>
              <a:t>aintenance: </a:t>
            </a:r>
            <a:r>
              <a:rPr lang="en-AU" sz="1710" dirty="0" smtClean="0">
                <a:solidFill>
                  <a:srgbClr val="FF0000"/>
                </a:solidFill>
                <a:latin typeface="+mj-lt"/>
              </a:rPr>
              <a:t>Good </a:t>
            </a:r>
            <a:r>
              <a:rPr lang="en-AU" sz="1710" dirty="0">
                <a:solidFill>
                  <a:srgbClr val="FF0000"/>
                </a:solidFill>
                <a:latin typeface="+mj-lt"/>
              </a:rPr>
              <a:t>Retention</a:t>
            </a:r>
            <a:endParaRPr lang="en-AU" sz="1710" dirty="0">
              <a:solidFill>
                <a:srgbClr val="FF0000"/>
              </a:solidFill>
              <a:latin typeface="+mj-lt"/>
            </a:endParaRPr>
          </a:p>
          <a:p>
            <a:pPr eaLnBrk="0" hangingPunct="0"/>
            <a:r>
              <a:rPr lang="en-AU" sz="1710" dirty="0">
                <a:latin typeface="+mj-lt"/>
              </a:rPr>
              <a:t>    </a:t>
            </a:r>
            <a:endParaRPr lang="en-AU" sz="1710" dirty="0">
              <a:latin typeface="+mj-lt"/>
            </a:endParaRPr>
          </a:p>
          <a:p>
            <a:pPr eaLnBrk="0" hangingPunct="0"/>
            <a:endParaRPr lang="en-AU" sz="1710" dirty="0">
              <a:solidFill>
                <a:srgbClr val="333399"/>
              </a:solidFill>
              <a:latin typeface="+mj-lt"/>
            </a:endParaRPr>
          </a:p>
        </p:txBody>
      </p:sp>
      <p:sp>
        <p:nvSpPr>
          <p:cNvPr id="61455" name="Text Box 18"/>
          <p:cNvSpPr txBox="1">
            <a:spLocks noChangeArrowheads="1"/>
          </p:cNvSpPr>
          <p:nvPr/>
        </p:nvSpPr>
        <p:spPr bwMode="auto">
          <a:xfrm>
            <a:off x="5189220" y="3792288"/>
            <a:ext cx="3433730" cy="591117"/>
          </a:xfrm>
          <a:prstGeom prst="rect">
            <a:avLst/>
          </a:prstGeom>
          <a:noFill/>
          <a:ln w="9525">
            <a:noFill/>
            <a:miter lim="800000"/>
          </a:ln>
        </p:spPr>
        <p:txBody>
          <a:bodyPr wrap="square" lIns="64191" tIns="32096" rIns="64191" bIns="32096">
            <a:spAutoFit/>
          </a:bodyPr>
          <a:lstStyle/>
          <a:p>
            <a:pPr eaLnBrk="0" hangingPunct="0"/>
            <a:r>
              <a:rPr lang="en-AU" sz="1710" b="1" dirty="0">
                <a:latin typeface="+mj-lt"/>
              </a:rPr>
              <a:t>M</a:t>
            </a:r>
            <a:r>
              <a:rPr lang="en-AU" sz="1710" dirty="0">
                <a:latin typeface="+mj-lt"/>
              </a:rPr>
              <a:t>easurement : </a:t>
            </a:r>
            <a:r>
              <a:rPr lang="en-AU" sz="1710" b="1" dirty="0">
                <a:latin typeface="+mj-lt"/>
              </a:rPr>
              <a:t>Right Statistical tools </a:t>
            </a:r>
            <a:r>
              <a:rPr lang="en-AU" sz="1710" dirty="0">
                <a:latin typeface="+mj-lt"/>
              </a:rPr>
              <a:t>(of outcomes)</a:t>
            </a:r>
            <a:endParaRPr lang="en-AU" sz="1710" dirty="0">
              <a:latin typeface="+mj-lt"/>
            </a:endParaRPr>
          </a:p>
        </p:txBody>
      </p:sp>
      <p:sp>
        <p:nvSpPr>
          <p:cNvPr id="17" name="Slide Number Placeholder 16"/>
          <p:cNvSpPr>
            <a:spLocks noGrp="1"/>
          </p:cNvSpPr>
          <p:nvPr>
            <p:ph type="sldNum" sz="quarter" idx="12"/>
          </p:nvPr>
        </p:nvSpPr>
        <p:spPr/>
        <p:txBody>
          <a:bodyPr/>
          <a:lstStyle/>
          <a:p>
            <a:fld id="{B6F15528-21DE-4FAA-801E-634DDDAF4B2B}" type="slidenum">
              <a:rPr lang="en-US" smtClean="0"/>
            </a:fld>
            <a:endParaRPr lang="en-US" dirty="0"/>
          </a:p>
        </p:txBody>
      </p:sp>
      <p:sp>
        <p:nvSpPr>
          <p:cNvPr id="19" name="TextBox 18"/>
          <p:cNvSpPr txBox="1"/>
          <p:nvPr/>
        </p:nvSpPr>
        <p:spPr>
          <a:xfrm>
            <a:off x="5292090" y="372321"/>
            <a:ext cx="2366010" cy="591117"/>
          </a:xfrm>
          <a:prstGeom prst="rect">
            <a:avLst/>
          </a:prstGeom>
          <a:noFill/>
        </p:spPr>
        <p:txBody>
          <a:bodyPr wrap="square" lIns="64191" tIns="32096" rIns="64191" bIns="32096" rtlCol="0">
            <a:spAutoFit/>
          </a:bodyPr>
          <a:lstStyle/>
          <a:p>
            <a:r>
              <a:rPr lang="en-US" sz="1710" b="1" dirty="0">
                <a:latin typeface="+mj-lt"/>
              </a:rPr>
              <a:t>R</a:t>
            </a:r>
            <a:r>
              <a:rPr lang="en-US" sz="1710" dirty="0">
                <a:latin typeface="+mj-lt"/>
              </a:rPr>
              <a:t>ecruitment </a:t>
            </a:r>
            <a:endParaRPr lang="en-US" sz="1710" dirty="0">
              <a:latin typeface="+mj-lt"/>
            </a:endParaRPr>
          </a:p>
          <a:p>
            <a:r>
              <a:rPr lang="en-US" sz="1710" dirty="0">
                <a:latin typeface="+mj-lt"/>
              </a:rPr>
              <a:t>Bias: No  bias </a:t>
            </a:r>
            <a:endParaRPr lang="en-US" sz="1710" dirty="0">
              <a:solidFill>
                <a:srgbClr val="C00000"/>
              </a:solidFill>
              <a:latin typeface="+mj-lt"/>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latin typeface="+mj-lt"/>
              </a:rPr>
              <a:t>STRENGTHS</a:t>
            </a:r>
            <a:endParaRPr dirty="0">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Autofit/>
          </a:bodyPr>
          <a:lstStyle/>
          <a:p>
            <a:pPr marL="571500" lvl="0" indent="-342900" algn="just" rtl="0">
              <a:lnSpc>
                <a:spcPct val="150000"/>
              </a:lnSpc>
              <a:spcBef>
                <a:spcPts val="0"/>
              </a:spcBef>
              <a:spcAft>
                <a:spcPts val="0"/>
              </a:spcAft>
              <a:buSzPts val="2400"/>
              <a:buFont typeface="Arial" panose="020B0604020202020204" pitchFamily="34" charset="0"/>
              <a:buChar char="•"/>
            </a:pPr>
            <a:r>
              <a:rPr lang="en-US" sz="1900" dirty="0">
                <a:solidFill>
                  <a:schemeClr val="bg2"/>
                </a:solidFill>
                <a:latin typeface="+mj-lt"/>
              </a:rPr>
              <a:t>Large scale study compared to previous </a:t>
            </a:r>
            <a:r>
              <a:rPr lang="en-US" sz="1900" dirty="0" smtClean="0">
                <a:solidFill>
                  <a:schemeClr val="bg2"/>
                </a:solidFill>
                <a:latin typeface="+mj-lt"/>
              </a:rPr>
              <a:t>studies</a:t>
            </a:r>
            <a:endParaRPr lang="en-US" sz="1900" dirty="0" smtClean="0">
              <a:solidFill>
                <a:schemeClr val="bg2"/>
              </a:solidFill>
              <a:latin typeface="+mj-lt"/>
            </a:endParaRPr>
          </a:p>
          <a:p>
            <a:pPr marL="571500" lvl="0" indent="-342900" algn="just" rtl="0">
              <a:lnSpc>
                <a:spcPct val="150000"/>
              </a:lnSpc>
              <a:spcBef>
                <a:spcPts val="0"/>
              </a:spcBef>
              <a:spcAft>
                <a:spcPts val="0"/>
              </a:spcAft>
              <a:buSzPts val="2400"/>
              <a:buFont typeface="Arial" panose="020B0604020202020204" pitchFamily="34" charset="0"/>
              <a:buChar char="•"/>
            </a:pPr>
            <a:r>
              <a:rPr lang="en-US" sz="1900" dirty="0" smtClean="0">
                <a:solidFill>
                  <a:schemeClr val="bg2"/>
                </a:solidFill>
                <a:latin typeface="+mj-lt"/>
              </a:rPr>
              <a:t>Included population with moderate to major </a:t>
            </a:r>
            <a:r>
              <a:rPr lang="en-US" sz="1900" dirty="0">
                <a:solidFill>
                  <a:schemeClr val="bg2"/>
                </a:solidFill>
                <a:latin typeface="+mj-lt"/>
              </a:rPr>
              <a:t>motor deficits in at least </a:t>
            </a:r>
            <a:r>
              <a:rPr lang="en-US" sz="1900" dirty="0" smtClean="0">
                <a:solidFill>
                  <a:schemeClr val="bg2"/>
                </a:solidFill>
                <a:latin typeface="+mj-lt"/>
              </a:rPr>
              <a:t>one limb </a:t>
            </a:r>
            <a:r>
              <a:rPr lang="en-US" sz="1900" dirty="0">
                <a:solidFill>
                  <a:schemeClr val="bg2"/>
                </a:solidFill>
                <a:latin typeface="+mj-lt"/>
              </a:rPr>
              <a:t>at entry, a factor that is associated </a:t>
            </a:r>
            <a:r>
              <a:rPr lang="en-US" sz="1900" dirty="0" smtClean="0">
                <a:solidFill>
                  <a:schemeClr val="bg2"/>
                </a:solidFill>
                <a:latin typeface="+mj-lt"/>
              </a:rPr>
              <a:t>with </a:t>
            </a:r>
            <a:r>
              <a:rPr lang="en-IN" sz="1900" dirty="0" smtClean="0">
                <a:solidFill>
                  <a:schemeClr val="bg2"/>
                </a:solidFill>
                <a:latin typeface="+mj-lt"/>
              </a:rPr>
              <a:t>poor </a:t>
            </a:r>
            <a:r>
              <a:rPr lang="en-IN" sz="1900" dirty="0">
                <a:solidFill>
                  <a:schemeClr val="bg2"/>
                </a:solidFill>
                <a:latin typeface="+mj-lt"/>
              </a:rPr>
              <a:t>final </a:t>
            </a:r>
            <a:r>
              <a:rPr lang="en-IN" sz="1900" dirty="0" smtClean="0">
                <a:solidFill>
                  <a:schemeClr val="bg2"/>
                </a:solidFill>
                <a:latin typeface="+mj-lt"/>
              </a:rPr>
              <a:t>outcomes</a:t>
            </a:r>
            <a:endParaRPr lang="en-IN" sz="1900" dirty="0" smtClean="0">
              <a:solidFill>
                <a:schemeClr val="bg2"/>
              </a:solidFill>
              <a:latin typeface="+mj-lt"/>
            </a:endParaRPr>
          </a:p>
          <a:p>
            <a:pPr marL="571500" indent="-342900" algn="just">
              <a:lnSpc>
                <a:spcPct val="150000"/>
              </a:lnSpc>
              <a:buFont typeface="Arial" panose="020B0604020202020204" pitchFamily="34" charset="0"/>
              <a:buChar char="•"/>
            </a:pPr>
            <a:r>
              <a:rPr lang="en-US" sz="1900" dirty="0">
                <a:solidFill>
                  <a:schemeClr val="bg2"/>
                </a:solidFill>
                <a:latin typeface="+mj-lt"/>
              </a:rPr>
              <a:t>Distinct from ESCAPIST, the current </a:t>
            </a:r>
            <a:r>
              <a:rPr lang="en-US" sz="1900" dirty="0" smtClean="0">
                <a:solidFill>
                  <a:schemeClr val="bg2"/>
                </a:solidFill>
                <a:latin typeface="+mj-lt"/>
              </a:rPr>
              <a:t>trial enrolled </a:t>
            </a:r>
            <a:r>
              <a:rPr lang="en-US" sz="1900" dirty="0">
                <a:solidFill>
                  <a:schemeClr val="bg2"/>
                </a:solidFill>
                <a:latin typeface="+mj-lt"/>
              </a:rPr>
              <a:t>patients with more severe </a:t>
            </a:r>
            <a:r>
              <a:rPr lang="en-US" sz="1900" dirty="0" smtClean="0">
                <a:solidFill>
                  <a:schemeClr val="bg2"/>
                </a:solidFill>
                <a:latin typeface="+mj-lt"/>
              </a:rPr>
              <a:t>symptoms (median </a:t>
            </a:r>
            <a:r>
              <a:rPr lang="en-US" sz="1900" dirty="0">
                <a:solidFill>
                  <a:schemeClr val="bg2"/>
                </a:solidFill>
                <a:latin typeface="+mj-lt"/>
              </a:rPr>
              <a:t>NIHSS score at baseline of 9, as </a:t>
            </a:r>
            <a:r>
              <a:rPr lang="en-US" sz="1900" dirty="0" smtClean="0">
                <a:solidFill>
                  <a:schemeClr val="bg2"/>
                </a:solidFill>
                <a:latin typeface="+mj-lt"/>
              </a:rPr>
              <a:t>compared with </a:t>
            </a:r>
            <a:r>
              <a:rPr lang="en-US" sz="1900" dirty="0">
                <a:solidFill>
                  <a:schemeClr val="bg2"/>
                </a:solidFill>
                <a:latin typeface="+mj-lt"/>
              </a:rPr>
              <a:t>5 or 6 in the ESCAPIST trial) </a:t>
            </a:r>
            <a:r>
              <a:rPr lang="en-US" sz="1900" dirty="0" smtClean="0">
                <a:solidFill>
                  <a:schemeClr val="bg2"/>
                </a:solidFill>
                <a:latin typeface="+mj-lt"/>
              </a:rPr>
              <a:t>and allowed </a:t>
            </a:r>
            <a:r>
              <a:rPr lang="en-US" sz="1900" dirty="0">
                <a:solidFill>
                  <a:schemeClr val="bg2"/>
                </a:solidFill>
                <a:latin typeface="+mj-lt"/>
              </a:rPr>
              <a:t>for an extended time window (24 </a:t>
            </a:r>
            <a:r>
              <a:rPr lang="en-US" sz="1900" dirty="0" smtClean="0">
                <a:solidFill>
                  <a:schemeClr val="bg2"/>
                </a:solidFill>
                <a:latin typeface="+mj-lt"/>
              </a:rPr>
              <a:t>hours vs</a:t>
            </a:r>
            <a:r>
              <a:rPr lang="en-US" sz="1900" dirty="0">
                <a:solidFill>
                  <a:schemeClr val="bg2"/>
                </a:solidFill>
                <a:latin typeface="+mj-lt"/>
              </a:rPr>
              <a:t>. 12 hours), which may have resulted in </a:t>
            </a:r>
            <a:r>
              <a:rPr lang="en-US" sz="1900" dirty="0" smtClean="0">
                <a:solidFill>
                  <a:schemeClr val="bg2"/>
                </a:solidFill>
                <a:latin typeface="+mj-lt"/>
              </a:rPr>
              <a:t>a lower </a:t>
            </a:r>
            <a:r>
              <a:rPr lang="en-US" sz="1900" dirty="0">
                <a:solidFill>
                  <a:schemeClr val="bg2"/>
                </a:solidFill>
                <a:latin typeface="+mj-lt"/>
              </a:rPr>
              <a:t>incidence of an excellent outcome in </a:t>
            </a:r>
            <a:r>
              <a:rPr lang="en-US" sz="1900" dirty="0" smtClean="0">
                <a:solidFill>
                  <a:schemeClr val="bg2"/>
                </a:solidFill>
                <a:latin typeface="+mj-lt"/>
              </a:rPr>
              <a:t>our </a:t>
            </a:r>
            <a:r>
              <a:rPr lang="en-IN" sz="1900" dirty="0" smtClean="0">
                <a:solidFill>
                  <a:schemeClr val="bg2"/>
                </a:solidFill>
                <a:latin typeface="+mj-lt"/>
              </a:rPr>
              <a:t>trial</a:t>
            </a:r>
            <a:endParaRPr lang="en-US" sz="1900" dirty="0">
              <a:solidFill>
                <a:schemeClr val="bg2"/>
              </a:solidFill>
              <a:latin typeface="+mj-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latin typeface="+mj-lt"/>
              </a:rPr>
              <a:t>LIMITATIONS</a:t>
            </a:r>
            <a:endParaRPr dirty="0">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488950" indent="-342900">
              <a:buFont typeface="Arial" panose="020B0604020202020204" pitchFamily="34" charset="0"/>
              <a:buChar char="•"/>
            </a:pPr>
            <a:r>
              <a:rPr lang="en-US" sz="2000" dirty="0" smtClean="0">
                <a:solidFill>
                  <a:schemeClr val="bg2"/>
                </a:solidFill>
                <a:latin typeface="+mj-lt"/>
              </a:rPr>
              <a:t>Broader clinical </a:t>
            </a:r>
            <a:r>
              <a:rPr lang="en-US" sz="2000" dirty="0">
                <a:solidFill>
                  <a:schemeClr val="bg2"/>
                </a:solidFill>
                <a:latin typeface="+mj-lt"/>
              </a:rPr>
              <a:t>presentation of patients which </a:t>
            </a:r>
            <a:r>
              <a:rPr lang="en-US" sz="2000" dirty="0" smtClean="0">
                <a:solidFill>
                  <a:schemeClr val="bg2"/>
                </a:solidFill>
                <a:latin typeface="+mj-lt"/>
              </a:rPr>
              <a:t>limited </a:t>
            </a:r>
            <a:r>
              <a:rPr lang="en-US" sz="2000" dirty="0">
                <a:solidFill>
                  <a:schemeClr val="bg2"/>
                </a:solidFill>
                <a:latin typeface="+mj-lt"/>
              </a:rPr>
              <a:t>the generalizability of </a:t>
            </a:r>
            <a:r>
              <a:rPr lang="en-US" sz="2000" dirty="0" smtClean="0">
                <a:solidFill>
                  <a:schemeClr val="bg2"/>
                </a:solidFill>
                <a:latin typeface="+mj-lt"/>
              </a:rPr>
              <a:t>the </a:t>
            </a:r>
            <a:r>
              <a:rPr lang="en-IN" sz="2000" dirty="0" smtClean="0">
                <a:solidFill>
                  <a:schemeClr val="bg2"/>
                </a:solidFill>
                <a:latin typeface="+mj-lt"/>
              </a:rPr>
              <a:t>trial </a:t>
            </a:r>
            <a:r>
              <a:rPr lang="en-IN" sz="2000" dirty="0">
                <a:solidFill>
                  <a:schemeClr val="bg2"/>
                </a:solidFill>
                <a:latin typeface="+mj-lt"/>
              </a:rPr>
              <a:t>results </a:t>
            </a:r>
            <a:r>
              <a:rPr lang="en-IN" sz="2000" dirty="0" smtClean="0">
                <a:solidFill>
                  <a:schemeClr val="bg2"/>
                </a:solidFill>
                <a:latin typeface="+mj-lt"/>
              </a:rPr>
              <a:t>to greater population</a:t>
            </a:r>
            <a:endParaRPr lang="en-IN" sz="2000" dirty="0" smtClean="0">
              <a:solidFill>
                <a:schemeClr val="bg2"/>
              </a:solidFill>
              <a:latin typeface="+mj-lt"/>
            </a:endParaRPr>
          </a:p>
          <a:p>
            <a:pPr marL="488950" indent="-342900">
              <a:buFont typeface="Arial" panose="020B0604020202020204" pitchFamily="34" charset="0"/>
              <a:buChar char="•"/>
            </a:pPr>
            <a:r>
              <a:rPr lang="en-IN" sz="2000" dirty="0" smtClean="0">
                <a:solidFill>
                  <a:schemeClr val="bg2"/>
                </a:solidFill>
                <a:latin typeface="+mj-lt"/>
              </a:rPr>
              <a:t>Only </a:t>
            </a:r>
            <a:r>
              <a:rPr lang="en-IN" sz="2000" dirty="0">
                <a:solidFill>
                  <a:schemeClr val="bg2"/>
                </a:solidFill>
                <a:latin typeface="+mj-lt"/>
              </a:rPr>
              <a:t>a small </a:t>
            </a:r>
            <a:r>
              <a:rPr lang="en-US" sz="2000" dirty="0">
                <a:solidFill>
                  <a:schemeClr val="bg2"/>
                </a:solidFill>
                <a:latin typeface="+mj-lt"/>
              </a:rPr>
              <a:t>proportion of enrolled patients had been treated </a:t>
            </a:r>
            <a:r>
              <a:rPr lang="en-IN" sz="2000" dirty="0">
                <a:solidFill>
                  <a:schemeClr val="bg2"/>
                </a:solidFill>
                <a:latin typeface="+mj-lt"/>
              </a:rPr>
              <a:t>with </a:t>
            </a:r>
            <a:r>
              <a:rPr lang="en-IN" sz="2000" dirty="0" smtClean="0">
                <a:solidFill>
                  <a:schemeClr val="bg2"/>
                </a:solidFill>
                <a:latin typeface="+mj-lt"/>
              </a:rPr>
              <a:t>IVT</a:t>
            </a:r>
            <a:endParaRPr lang="en-IN" sz="2000" dirty="0" smtClean="0">
              <a:solidFill>
                <a:schemeClr val="bg2"/>
              </a:solidFill>
              <a:latin typeface="+mj-lt"/>
            </a:endParaRPr>
          </a:p>
          <a:p>
            <a:pPr marL="488950" indent="-342900">
              <a:buFont typeface="Arial" panose="020B0604020202020204" pitchFamily="34" charset="0"/>
              <a:buChar char="•"/>
            </a:pPr>
            <a:r>
              <a:rPr lang="en-US" sz="2000" dirty="0" smtClean="0">
                <a:solidFill>
                  <a:schemeClr val="bg2"/>
                </a:solidFill>
                <a:latin typeface="+mj-lt"/>
              </a:rPr>
              <a:t>The </a:t>
            </a:r>
            <a:r>
              <a:rPr lang="en-US" sz="2000" dirty="0">
                <a:solidFill>
                  <a:schemeClr val="bg2"/>
                </a:solidFill>
                <a:latin typeface="+mj-lt"/>
              </a:rPr>
              <a:t>observed incidences of an excellent outcome in both trial groups were lower than expected</a:t>
            </a:r>
            <a:endParaRPr lang="en-US" sz="2000" dirty="0">
              <a:solidFill>
                <a:schemeClr val="bg2"/>
              </a:solidFill>
              <a:latin typeface="+mj-lt"/>
            </a:endParaRPr>
          </a:p>
          <a:p>
            <a:pPr marL="488950" indent="-342900">
              <a:buFont typeface="Arial" panose="020B0604020202020204" pitchFamily="34" charset="0"/>
              <a:buChar char="•"/>
            </a:pPr>
            <a:r>
              <a:rPr lang="en-US" sz="2000" dirty="0" smtClean="0">
                <a:solidFill>
                  <a:schemeClr val="bg2"/>
                </a:solidFill>
                <a:latin typeface="+mj-lt"/>
              </a:rPr>
              <a:t>Follow-up </a:t>
            </a:r>
            <a:r>
              <a:rPr lang="en-US" sz="2000" dirty="0">
                <a:solidFill>
                  <a:schemeClr val="bg2"/>
                </a:solidFill>
                <a:latin typeface="+mj-lt"/>
              </a:rPr>
              <a:t>imaging at 24 to 36 hours in the absence of neurologic worsening was not required, which limits ascertainment of the incidence of asymptomatic hemorrhagic </a:t>
            </a:r>
            <a:r>
              <a:rPr lang="en-IN" sz="2000" dirty="0">
                <a:solidFill>
                  <a:schemeClr val="bg2"/>
                </a:solidFill>
                <a:latin typeface="+mj-lt"/>
              </a:rPr>
              <a:t>transformation.</a:t>
            </a:r>
            <a:endParaRPr lang="en-US" sz="2000" dirty="0">
              <a:solidFill>
                <a:schemeClr val="bg2"/>
              </a:solidFill>
              <a:latin typeface="+mj-lt"/>
            </a:endParaRPr>
          </a:p>
          <a:p>
            <a:pPr marL="571500" lvl="0" indent="-342900" algn="just" rtl="0">
              <a:lnSpc>
                <a:spcPct val="150000"/>
              </a:lnSpc>
              <a:spcBef>
                <a:spcPts val="0"/>
              </a:spcBef>
              <a:spcAft>
                <a:spcPts val="0"/>
              </a:spcAft>
              <a:buSzPts val="2400"/>
              <a:buFont typeface="Arial" panose="020B0604020202020204" pitchFamily="34" charset="0"/>
              <a:buChar char="•"/>
            </a:pPr>
            <a:endParaRPr lang="en-US" sz="2000" i="0" u="none" strike="noStrike" baseline="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dirty="0"/>
          </a:p>
        </p:txBody>
      </p:sp>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b="18856"/>
          <a:stretch>
            <a:fillRect/>
          </a:stretch>
        </p:blipFill>
        <p:spPr>
          <a:xfrm>
            <a:off x="929125" y="0"/>
            <a:ext cx="7285750" cy="5158714"/>
          </a:xfrm>
          <a:prstGeom prst="rect">
            <a:avLst/>
          </a:prstGeom>
        </p:spPr>
      </p:pic>
      <p:sp>
        <p:nvSpPr>
          <p:cNvPr id="5" name="Rectangle 4"/>
          <p:cNvSpPr/>
          <p:nvPr/>
        </p:nvSpPr>
        <p:spPr>
          <a:xfrm>
            <a:off x="929125" y="0"/>
            <a:ext cx="575733" cy="2032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latin typeface="+mj-lt"/>
              </a:rPr>
              <a:t>CONCLUSION</a:t>
            </a:r>
            <a:endParaRPr dirty="0">
              <a:latin typeface="+mj-lt"/>
            </a:endParaRPr>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Autofit/>
          </a:bodyPr>
          <a:lstStyle/>
          <a:p>
            <a:pPr marL="488950" indent="-342900">
              <a:buFont typeface="Arial" panose="020B0604020202020204" pitchFamily="34" charset="0"/>
              <a:buChar char="•"/>
            </a:pPr>
            <a:r>
              <a:rPr lang="en-US" sz="2000" dirty="0">
                <a:solidFill>
                  <a:schemeClr val="bg2"/>
                </a:solidFill>
                <a:latin typeface="+mn-lt"/>
              </a:rPr>
              <a:t>Among patients with acute ischemic stroke </a:t>
            </a:r>
            <a:r>
              <a:rPr lang="en-US" sz="2000" dirty="0" smtClean="0">
                <a:solidFill>
                  <a:schemeClr val="bg2"/>
                </a:solidFill>
                <a:latin typeface="+mn-lt"/>
              </a:rPr>
              <a:t>of recent </a:t>
            </a:r>
            <a:r>
              <a:rPr lang="en-US" sz="2000" dirty="0">
                <a:solidFill>
                  <a:schemeClr val="bg2"/>
                </a:solidFill>
                <a:latin typeface="+mn-lt"/>
              </a:rPr>
              <a:t>onset and no large or medium-sized </a:t>
            </a:r>
            <a:r>
              <a:rPr lang="en-US" sz="2000" dirty="0" smtClean="0">
                <a:solidFill>
                  <a:schemeClr val="bg2"/>
                </a:solidFill>
                <a:latin typeface="+mn-lt"/>
              </a:rPr>
              <a:t>intracranial vessel </a:t>
            </a:r>
            <a:r>
              <a:rPr lang="en-US" sz="2000" dirty="0">
                <a:solidFill>
                  <a:schemeClr val="bg2"/>
                </a:solidFill>
                <a:latin typeface="+mn-lt"/>
              </a:rPr>
              <a:t>occlusion and who were not </a:t>
            </a:r>
            <a:r>
              <a:rPr lang="en-US" sz="2000" dirty="0" smtClean="0">
                <a:solidFill>
                  <a:schemeClr val="bg2"/>
                </a:solidFill>
                <a:latin typeface="+mn-lt"/>
              </a:rPr>
              <a:t>eligible for </a:t>
            </a:r>
            <a:r>
              <a:rPr lang="en-US" sz="2000" dirty="0">
                <a:solidFill>
                  <a:schemeClr val="bg2"/>
                </a:solidFill>
                <a:latin typeface="+mn-lt"/>
              </a:rPr>
              <a:t>reperfusion therapy or whose </a:t>
            </a:r>
            <a:r>
              <a:rPr lang="en-US" sz="2000" dirty="0" smtClean="0">
                <a:solidFill>
                  <a:schemeClr val="bg2"/>
                </a:solidFill>
                <a:latin typeface="+mn-lt"/>
              </a:rPr>
              <a:t>symptoms progressed </a:t>
            </a:r>
            <a:r>
              <a:rPr lang="en-US" sz="2000" dirty="0">
                <a:solidFill>
                  <a:schemeClr val="bg2"/>
                </a:solidFill>
                <a:latin typeface="+mn-lt"/>
              </a:rPr>
              <a:t>after thrombolysis, intravenous </a:t>
            </a:r>
            <a:r>
              <a:rPr lang="en-US" sz="2000" dirty="0" err="1" smtClean="0">
                <a:solidFill>
                  <a:schemeClr val="bg2"/>
                </a:solidFill>
                <a:latin typeface="+mn-lt"/>
              </a:rPr>
              <a:t>tirofiban</a:t>
            </a:r>
            <a:r>
              <a:rPr lang="en-US" sz="2000" dirty="0">
                <a:solidFill>
                  <a:schemeClr val="bg2"/>
                </a:solidFill>
                <a:latin typeface="+mn-lt"/>
              </a:rPr>
              <a:t> </a:t>
            </a:r>
            <a:r>
              <a:rPr lang="en-US" sz="2000" dirty="0" smtClean="0">
                <a:solidFill>
                  <a:schemeClr val="bg2"/>
                </a:solidFill>
                <a:latin typeface="+mn-lt"/>
              </a:rPr>
              <a:t>resulted </a:t>
            </a:r>
            <a:r>
              <a:rPr lang="en-US" sz="2000" dirty="0">
                <a:solidFill>
                  <a:schemeClr val="bg2"/>
                </a:solidFill>
                <a:latin typeface="+mn-lt"/>
              </a:rPr>
              <a:t>in a greater likelihood of an </a:t>
            </a:r>
            <a:r>
              <a:rPr lang="en-US" sz="2000" dirty="0" smtClean="0">
                <a:solidFill>
                  <a:schemeClr val="bg2"/>
                </a:solidFill>
                <a:latin typeface="+mn-lt"/>
              </a:rPr>
              <a:t>excellent outcome </a:t>
            </a:r>
            <a:r>
              <a:rPr lang="en-US" sz="2000" dirty="0">
                <a:solidFill>
                  <a:schemeClr val="bg2"/>
                </a:solidFill>
                <a:latin typeface="+mn-lt"/>
              </a:rPr>
              <a:t>at 90 days than oral </a:t>
            </a:r>
            <a:r>
              <a:rPr lang="en-US" sz="2000" dirty="0" smtClean="0">
                <a:solidFill>
                  <a:schemeClr val="bg2"/>
                </a:solidFill>
                <a:latin typeface="+mn-lt"/>
              </a:rPr>
              <a:t>aspirin</a:t>
            </a:r>
            <a:endParaRPr lang="en-US" sz="2000" dirty="0" smtClean="0">
              <a:solidFill>
                <a:schemeClr val="bg2"/>
              </a:solidFill>
              <a:latin typeface="+mn-lt"/>
            </a:endParaRPr>
          </a:p>
          <a:p>
            <a:pPr marL="488950" indent="-342900">
              <a:buFont typeface="Arial" panose="020B0604020202020204" pitchFamily="34" charset="0"/>
              <a:buChar char="•"/>
            </a:pPr>
            <a:endParaRPr lang="en-US" sz="2000" dirty="0">
              <a:solidFill>
                <a:schemeClr val="bg2"/>
              </a:solidFill>
              <a:latin typeface="+mn-lt"/>
            </a:endParaRPr>
          </a:p>
          <a:p>
            <a:pPr marL="488950" indent="-342900">
              <a:buFont typeface="Arial" panose="020B0604020202020204" pitchFamily="34" charset="0"/>
              <a:buChar char="•"/>
            </a:pPr>
            <a:r>
              <a:rPr lang="en-US" sz="2000" dirty="0">
                <a:solidFill>
                  <a:schemeClr val="bg2"/>
                </a:solidFill>
                <a:latin typeface="+mn-lt"/>
              </a:rPr>
              <a:t>Results for secondary end points did not </a:t>
            </a:r>
            <a:r>
              <a:rPr lang="en-US" sz="2000" dirty="0" smtClean="0">
                <a:solidFill>
                  <a:schemeClr val="bg2"/>
                </a:solidFill>
                <a:latin typeface="+mn-lt"/>
              </a:rPr>
              <a:t>consistently support </a:t>
            </a:r>
            <a:r>
              <a:rPr lang="en-US" sz="2000" dirty="0">
                <a:solidFill>
                  <a:schemeClr val="bg2"/>
                </a:solidFill>
                <a:latin typeface="+mn-lt"/>
              </a:rPr>
              <a:t>the primary end-point </a:t>
            </a:r>
            <a:r>
              <a:rPr lang="en-US" sz="2000" dirty="0" smtClean="0">
                <a:solidFill>
                  <a:schemeClr val="bg2"/>
                </a:solidFill>
                <a:latin typeface="+mn-lt"/>
              </a:rPr>
              <a:t>analysis</a:t>
            </a:r>
            <a:endParaRPr lang="en-US" sz="2000" dirty="0" smtClean="0">
              <a:solidFill>
                <a:schemeClr val="bg2"/>
              </a:solidFill>
              <a:latin typeface="+mn-lt"/>
            </a:endParaRPr>
          </a:p>
          <a:p>
            <a:pPr marL="488950" indent="-342900">
              <a:buFont typeface="Arial" panose="020B0604020202020204" pitchFamily="34" charset="0"/>
              <a:buChar char="•"/>
            </a:pPr>
            <a:endParaRPr lang="en-US" sz="2000" dirty="0">
              <a:solidFill>
                <a:schemeClr val="bg2"/>
              </a:solidFill>
              <a:latin typeface="+mn-lt"/>
            </a:endParaRPr>
          </a:p>
          <a:p>
            <a:pPr marL="488950" indent="-342900">
              <a:buFont typeface="Arial" panose="020B0604020202020204" pitchFamily="34" charset="0"/>
              <a:buChar char="•"/>
            </a:pPr>
            <a:r>
              <a:rPr lang="en-US" sz="2000" dirty="0">
                <a:solidFill>
                  <a:schemeClr val="bg2"/>
                </a:solidFill>
                <a:latin typeface="+mn-lt"/>
              </a:rPr>
              <a:t>The incidence of symptomatic intracranial </a:t>
            </a:r>
            <a:r>
              <a:rPr lang="en-US" sz="2000" dirty="0" smtClean="0">
                <a:solidFill>
                  <a:schemeClr val="bg2"/>
                </a:solidFill>
                <a:latin typeface="+mn-lt"/>
              </a:rPr>
              <a:t>hemorrhage was </a:t>
            </a:r>
            <a:r>
              <a:rPr lang="en-US" sz="2000" dirty="0">
                <a:solidFill>
                  <a:schemeClr val="bg2"/>
                </a:solidFill>
                <a:latin typeface="+mn-lt"/>
              </a:rPr>
              <a:t>low in both groups but </a:t>
            </a:r>
            <a:r>
              <a:rPr lang="en-US" sz="2000" dirty="0" smtClean="0">
                <a:solidFill>
                  <a:schemeClr val="bg2"/>
                </a:solidFill>
                <a:latin typeface="+mn-lt"/>
              </a:rPr>
              <a:t>slightly </a:t>
            </a:r>
            <a:r>
              <a:rPr lang="en-IN" sz="2000" dirty="0" smtClean="0">
                <a:solidFill>
                  <a:schemeClr val="bg2"/>
                </a:solidFill>
                <a:latin typeface="+mn-lt"/>
              </a:rPr>
              <a:t>higher </a:t>
            </a:r>
            <a:r>
              <a:rPr lang="en-IN" sz="2000" dirty="0">
                <a:solidFill>
                  <a:schemeClr val="bg2"/>
                </a:solidFill>
                <a:latin typeface="+mn-lt"/>
              </a:rPr>
              <a:t>with </a:t>
            </a:r>
            <a:r>
              <a:rPr lang="en-IN" sz="2000" dirty="0" err="1">
                <a:solidFill>
                  <a:schemeClr val="bg2"/>
                </a:solidFill>
                <a:latin typeface="+mn-lt"/>
              </a:rPr>
              <a:t>tirofiban</a:t>
            </a:r>
            <a:r>
              <a:rPr lang="en-IN" sz="2000" dirty="0">
                <a:solidFill>
                  <a:schemeClr val="bg2"/>
                </a:solidFill>
                <a:latin typeface="+mn-lt"/>
              </a:rPr>
              <a:t>.</a:t>
            </a:r>
            <a:endParaRPr sz="2000" dirty="0">
              <a:solidFill>
                <a:schemeClr val="bg2"/>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normAutofit lnSpcReduction="10000"/>
          </a:bodyPr>
          <a:lstStyle/>
          <a:p>
            <a:r>
              <a:rPr lang="en-US" b="1" dirty="0" smtClean="0">
                <a:latin typeface="+mn-lt"/>
              </a:rPr>
              <a:t>    </a:t>
            </a:r>
            <a:r>
              <a:rPr lang="en-US" b="1" dirty="0" smtClean="0">
                <a:solidFill>
                  <a:schemeClr val="bg2"/>
                </a:solidFill>
                <a:latin typeface="+mn-lt"/>
              </a:rPr>
              <a:t>Safety </a:t>
            </a:r>
            <a:r>
              <a:rPr lang="en-US" b="1" dirty="0">
                <a:solidFill>
                  <a:schemeClr val="bg2"/>
                </a:solidFill>
                <a:latin typeface="+mn-lt"/>
              </a:rPr>
              <a:t>and efficacy of low-dose </a:t>
            </a:r>
            <a:r>
              <a:rPr lang="en-US" b="1" dirty="0" err="1">
                <a:solidFill>
                  <a:schemeClr val="bg2"/>
                </a:solidFill>
                <a:latin typeface="+mn-lt"/>
              </a:rPr>
              <a:t>rt</a:t>
            </a:r>
            <a:r>
              <a:rPr lang="en-US" b="1" dirty="0">
                <a:solidFill>
                  <a:schemeClr val="bg2"/>
                </a:solidFill>
                <a:latin typeface="+mn-lt"/>
              </a:rPr>
              <a:t>-PA with </a:t>
            </a:r>
            <a:r>
              <a:rPr lang="en-US" b="1" dirty="0" err="1">
                <a:solidFill>
                  <a:schemeClr val="bg2"/>
                </a:solidFill>
                <a:latin typeface="+mn-lt"/>
              </a:rPr>
              <a:t>tirofiban</a:t>
            </a:r>
            <a:r>
              <a:rPr lang="en-US" b="1" dirty="0">
                <a:solidFill>
                  <a:schemeClr val="bg2"/>
                </a:solidFill>
                <a:latin typeface="+mn-lt"/>
              </a:rPr>
              <a:t> to treat acute non-cardiogenic stroke: a single-center randomized controlled study</a:t>
            </a:r>
            <a:endParaRPr lang="en-US" b="1" dirty="0">
              <a:solidFill>
                <a:schemeClr val="bg2"/>
              </a:solidFill>
              <a:latin typeface="+mn-lt"/>
            </a:endParaRPr>
          </a:p>
          <a:p>
            <a:r>
              <a:rPr lang="en-IN" dirty="0" smtClean="0">
                <a:latin typeface="+mn-lt"/>
              </a:rPr>
              <a:t>    </a:t>
            </a:r>
            <a:r>
              <a:rPr lang="en-IN" sz="1800" dirty="0" smtClean="0">
                <a:latin typeface="+mn-lt"/>
              </a:rPr>
              <a:t>Liang </a:t>
            </a:r>
            <a:r>
              <a:rPr lang="en-IN" sz="1800" dirty="0">
                <a:latin typeface="+mn-lt"/>
              </a:rPr>
              <a:t>Z, Zhang J, Huang S, Yang S, Xu L, Xiang W, Zhang M. Safety and efficacy of low-dose </a:t>
            </a:r>
            <a:r>
              <a:rPr lang="en-IN" sz="1800" dirty="0" err="1">
                <a:latin typeface="+mn-lt"/>
              </a:rPr>
              <a:t>rt</a:t>
            </a:r>
            <a:r>
              <a:rPr lang="en-IN" sz="1800" dirty="0">
                <a:latin typeface="+mn-lt"/>
              </a:rPr>
              <a:t>-PA with </a:t>
            </a:r>
            <a:r>
              <a:rPr lang="en-IN" sz="1800" dirty="0" err="1">
                <a:latin typeface="+mn-lt"/>
              </a:rPr>
              <a:t>tirofiban</a:t>
            </a:r>
            <a:r>
              <a:rPr lang="en-IN" sz="1800" dirty="0">
                <a:latin typeface="+mn-lt"/>
              </a:rPr>
              <a:t> to treat acute non-cardiogenic stroke: a single-</a:t>
            </a:r>
            <a:r>
              <a:rPr lang="en-IN" sz="1800" dirty="0" err="1">
                <a:latin typeface="+mn-lt"/>
              </a:rPr>
              <a:t>center</a:t>
            </a:r>
            <a:r>
              <a:rPr lang="en-IN" sz="1800" dirty="0">
                <a:latin typeface="+mn-lt"/>
              </a:rPr>
              <a:t> randomized controlled study. </a:t>
            </a:r>
            <a:r>
              <a:rPr lang="en-IN" sz="1800" b="1" dirty="0">
                <a:latin typeface="+mn-lt"/>
              </a:rPr>
              <a:t>BMC Neurol. 2022 Jul 27;22</a:t>
            </a:r>
            <a:r>
              <a:rPr lang="en-IN" sz="1800" dirty="0">
                <a:latin typeface="+mn-lt"/>
              </a:rPr>
              <a:t>(1):280. </a:t>
            </a:r>
            <a:r>
              <a:rPr lang="en-IN" sz="1800" dirty="0" err="1">
                <a:latin typeface="+mn-lt"/>
              </a:rPr>
              <a:t>doi</a:t>
            </a:r>
            <a:r>
              <a:rPr lang="en-IN" sz="1800" dirty="0">
                <a:latin typeface="+mn-lt"/>
              </a:rPr>
              <a:t>: 10.1186/s12883-022-02808-w. PMID: 35897006; PMCID: PMC9327332</a:t>
            </a:r>
            <a:r>
              <a:rPr lang="en-IN" sz="1800" dirty="0" smtClean="0">
                <a:latin typeface="+mn-lt"/>
              </a:rPr>
              <a:t>.</a:t>
            </a:r>
            <a:endParaRPr lang="en-IN" sz="1800" dirty="0" smtClean="0">
              <a:latin typeface="+mn-lt"/>
            </a:endParaRPr>
          </a:p>
          <a:p>
            <a:endParaRPr lang="en-US" sz="1800" dirty="0">
              <a:latin typeface="+mn-lt"/>
            </a:endParaRPr>
          </a:p>
          <a:p>
            <a:r>
              <a:rPr lang="en-US" sz="1800" b="1" dirty="0" smtClean="0">
                <a:solidFill>
                  <a:srgbClr val="000000"/>
                </a:solidFill>
                <a:latin typeface="Arial" panose="020B0604020202020204"/>
                <a:ea typeface="Arial" panose="020B0604020202020204"/>
                <a:cs typeface="Arial" panose="020B0604020202020204"/>
                <a:sym typeface="Arial" panose="020B0604020202020204"/>
              </a:rPr>
              <a:t>     Low-dose </a:t>
            </a:r>
            <a:r>
              <a:rPr lang="en-US" sz="1800" b="1" dirty="0" err="1">
                <a:solidFill>
                  <a:srgbClr val="000000"/>
                </a:solidFill>
                <a:latin typeface="Arial" panose="020B0604020202020204"/>
                <a:ea typeface="Arial" panose="020B0604020202020204"/>
                <a:cs typeface="Arial" panose="020B0604020202020204"/>
                <a:sym typeface="Arial" panose="020B0604020202020204"/>
              </a:rPr>
              <a:t>rt</a:t>
            </a:r>
            <a:r>
              <a:rPr lang="en-US" sz="1800" b="1" dirty="0">
                <a:solidFill>
                  <a:srgbClr val="000000"/>
                </a:solidFill>
                <a:latin typeface="Arial" panose="020B0604020202020204"/>
                <a:ea typeface="Arial" panose="020B0604020202020204"/>
                <a:cs typeface="Arial" panose="020B0604020202020204"/>
                <a:sym typeface="Arial" panose="020B0604020202020204"/>
              </a:rPr>
              <a:t>-PA combined with </a:t>
            </a:r>
            <a:r>
              <a:rPr lang="en-US" sz="1800" b="1" dirty="0" err="1">
                <a:solidFill>
                  <a:srgbClr val="000000"/>
                </a:solidFill>
                <a:latin typeface="Arial" panose="020B0604020202020204"/>
                <a:ea typeface="Arial" panose="020B0604020202020204"/>
                <a:cs typeface="Arial" panose="020B0604020202020204"/>
                <a:sym typeface="Arial" panose="020B0604020202020204"/>
              </a:rPr>
              <a:t>tirofiban</a:t>
            </a:r>
            <a:r>
              <a:rPr lang="en-US" sz="1800" b="1" dirty="0">
                <a:solidFill>
                  <a:srgbClr val="000000"/>
                </a:solidFill>
                <a:latin typeface="Arial" panose="020B0604020202020204"/>
                <a:ea typeface="Arial" panose="020B0604020202020204"/>
                <a:cs typeface="Arial" panose="020B0604020202020204"/>
                <a:sym typeface="Arial" panose="020B0604020202020204"/>
              </a:rPr>
              <a:t> in acute non-cardiogenic ischemic stroke did not increase the risk of ICH, and mortality, and it was associated with neurological improvement</a:t>
            </a:r>
            <a:endParaRPr lang="en-IN" sz="18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normAutofit lnSpcReduction="10000"/>
          </a:bodyPr>
          <a:lstStyle/>
          <a:p>
            <a:r>
              <a:rPr lang="en-US" b="1" dirty="0" smtClean="0">
                <a:latin typeface="+mn-lt"/>
              </a:rPr>
              <a:t>    </a:t>
            </a:r>
            <a:r>
              <a:rPr lang="en-US" b="1" dirty="0" smtClean="0">
                <a:solidFill>
                  <a:schemeClr val="bg2"/>
                </a:solidFill>
                <a:latin typeface="+mn-lt"/>
              </a:rPr>
              <a:t>Early </a:t>
            </a:r>
            <a:r>
              <a:rPr lang="en-US" b="1" dirty="0" err="1">
                <a:solidFill>
                  <a:schemeClr val="bg2"/>
                </a:solidFill>
                <a:latin typeface="+mn-lt"/>
              </a:rPr>
              <a:t>tirofiban</a:t>
            </a:r>
            <a:r>
              <a:rPr lang="en-US" b="1" dirty="0">
                <a:solidFill>
                  <a:schemeClr val="bg2"/>
                </a:solidFill>
                <a:latin typeface="+mn-lt"/>
              </a:rPr>
              <a:t> administration for patients with acute ischemic stroke treated with intravenous thrombolysis or bridging therapy: Systematic review and meta-analysis</a:t>
            </a:r>
            <a:endParaRPr lang="en-US" b="1" dirty="0">
              <a:solidFill>
                <a:schemeClr val="bg2"/>
              </a:solidFill>
              <a:latin typeface="+mn-lt"/>
            </a:endParaRPr>
          </a:p>
          <a:p>
            <a:r>
              <a:rPr lang="en-IN" sz="1600" dirty="0" smtClean="0">
                <a:latin typeface="+mn-lt"/>
              </a:rPr>
              <a:t>       Liu </a:t>
            </a:r>
            <a:r>
              <a:rPr lang="en-IN" sz="1600" dirty="0">
                <a:latin typeface="+mn-lt"/>
              </a:rPr>
              <a:t>Q, Lu X, Yang H, Deng S, Zhang J, Chen S, Shi S, </a:t>
            </a:r>
            <a:r>
              <a:rPr lang="en-IN" sz="1600" dirty="0" err="1">
                <a:latin typeface="+mn-lt"/>
              </a:rPr>
              <a:t>Xun</a:t>
            </a:r>
            <a:r>
              <a:rPr lang="en-IN" sz="1600" dirty="0">
                <a:latin typeface="+mn-lt"/>
              </a:rPr>
              <a:t> W, Peng R, Lin B, Li T, Pan L, </a:t>
            </a:r>
            <a:r>
              <a:rPr lang="en-IN" sz="1600" dirty="0" err="1">
                <a:latin typeface="+mn-lt"/>
              </a:rPr>
              <a:t>Weng</a:t>
            </a:r>
            <a:r>
              <a:rPr lang="en-IN" sz="1600" dirty="0">
                <a:latin typeface="+mn-lt"/>
              </a:rPr>
              <a:t> B. Early </a:t>
            </a:r>
            <a:r>
              <a:rPr lang="en-IN" sz="1600" dirty="0" err="1">
                <a:latin typeface="+mn-lt"/>
              </a:rPr>
              <a:t>tirofiban</a:t>
            </a:r>
            <a:r>
              <a:rPr lang="en-IN" sz="1600" dirty="0">
                <a:latin typeface="+mn-lt"/>
              </a:rPr>
              <a:t> administration for patients with acute ischemic stroke treated with intravenous thrombolysis or bridging therapy: Systematic review and meta-analysis. </a:t>
            </a:r>
            <a:r>
              <a:rPr lang="en-IN" sz="1600" dirty="0" err="1">
                <a:latin typeface="+mn-lt"/>
              </a:rPr>
              <a:t>Clin</a:t>
            </a:r>
            <a:r>
              <a:rPr lang="en-IN" sz="1600" dirty="0">
                <a:latin typeface="+mn-lt"/>
              </a:rPr>
              <a:t> </a:t>
            </a:r>
            <a:r>
              <a:rPr lang="en-IN" sz="1600" dirty="0" err="1">
                <a:latin typeface="+mn-lt"/>
              </a:rPr>
              <a:t>Neurol</a:t>
            </a:r>
            <a:r>
              <a:rPr lang="en-IN" sz="1600" dirty="0">
                <a:latin typeface="+mn-lt"/>
              </a:rPr>
              <a:t> </a:t>
            </a:r>
            <a:r>
              <a:rPr lang="en-IN" sz="1600" dirty="0" err="1">
                <a:latin typeface="+mn-lt"/>
              </a:rPr>
              <a:t>Neurosurg</a:t>
            </a:r>
            <a:r>
              <a:rPr lang="en-IN" sz="1600" dirty="0">
                <a:latin typeface="+mn-lt"/>
              </a:rPr>
              <a:t>. 2022 </a:t>
            </a:r>
            <a:r>
              <a:rPr lang="en-IN" sz="1600" b="1" dirty="0">
                <a:latin typeface="+mn-lt"/>
              </a:rPr>
              <a:t>Nov;222</a:t>
            </a:r>
            <a:r>
              <a:rPr lang="en-IN" sz="1600" dirty="0">
                <a:latin typeface="+mn-lt"/>
              </a:rPr>
              <a:t>:107449. </a:t>
            </a:r>
            <a:r>
              <a:rPr lang="en-IN" sz="1600" dirty="0" err="1">
                <a:latin typeface="+mn-lt"/>
              </a:rPr>
              <a:t>doi</a:t>
            </a:r>
            <a:r>
              <a:rPr lang="en-IN" sz="1600" dirty="0">
                <a:latin typeface="+mn-lt"/>
              </a:rPr>
              <a:t>: 10.1016/j.clineuro.2022.107449. </a:t>
            </a:r>
            <a:r>
              <a:rPr lang="en-IN" sz="1600" dirty="0" err="1">
                <a:latin typeface="+mn-lt"/>
              </a:rPr>
              <a:t>Epub</a:t>
            </a:r>
            <a:r>
              <a:rPr lang="en-IN" sz="1600" dirty="0">
                <a:latin typeface="+mn-lt"/>
              </a:rPr>
              <a:t> 2022 Sep 21. PMID: 36162161</a:t>
            </a:r>
            <a:r>
              <a:rPr lang="en-IN" sz="1600" dirty="0" smtClean="0">
                <a:latin typeface="+mn-lt"/>
              </a:rPr>
              <a:t>.</a:t>
            </a:r>
            <a:endParaRPr lang="en-IN" sz="1600" dirty="0" smtClean="0">
              <a:latin typeface="+mn-lt"/>
            </a:endParaRPr>
          </a:p>
          <a:p>
            <a:endParaRPr lang="en-US" sz="1600" dirty="0">
              <a:latin typeface="+mn-lt"/>
            </a:endParaRPr>
          </a:p>
          <a:p>
            <a:r>
              <a:rPr lang="en-US" b="1" dirty="0"/>
              <a:t> </a:t>
            </a:r>
            <a:r>
              <a:rPr lang="en-US" b="1" dirty="0" smtClean="0">
                <a:solidFill>
                  <a:schemeClr val="bg2"/>
                </a:solidFill>
              </a:rPr>
              <a:t>   </a:t>
            </a:r>
            <a:r>
              <a:rPr lang="en-US" sz="1900" b="1" dirty="0" smtClean="0">
                <a:solidFill>
                  <a:schemeClr val="bg2"/>
                </a:solidFill>
                <a:latin typeface="+mj-lt"/>
              </a:rPr>
              <a:t>In </a:t>
            </a:r>
            <a:r>
              <a:rPr lang="en-US" sz="1900" b="1" dirty="0">
                <a:solidFill>
                  <a:schemeClr val="bg2"/>
                </a:solidFill>
                <a:latin typeface="+mj-lt"/>
              </a:rPr>
              <a:t>AIS patients who underwent IVT or bridging therapy, </a:t>
            </a:r>
            <a:r>
              <a:rPr lang="en-US" sz="1900" b="1" dirty="0" smtClean="0">
                <a:solidFill>
                  <a:schemeClr val="bg2"/>
                </a:solidFill>
                <a:latin typeface="+mj-lt"/>
              </a:rPr>
              <a:t>early administration </a:t>
            </a:r>
            <a:r>
              <a:rPr lang="en-US" sz="1900" b="1" dirty="0">
                <a:solidFill>
                  <a:schemeClr val="bg2"/>
                </a:solidFill>
                <a:latin typeface="+mj-lt"/>
              </a:rPr>
              <a:t>of </a:t>
            </a:r>
            <a:r>
              <a:rPr lang="en-US" sz="1900" b="1" dirty="0" err="1">
                <a:solidFill>
                  <a:schemeClr val="bg2"/>
                </a:solidFill>
                <a:latin typeface="+mj-lt"/>
              </a:rPr>
              <a:t>tirofiban</a:t>
            </a:r>
            <a:r>
              <a:rPr lang="en-US" sz="1900" b="1" dirty="0">
                <a:solidFill>
                  <a:schemeClr val="bg2"/>
                </a:solidFill>
                <a:latin typeface="+mj-lt"/>
              </a:rPr>
              <a:t> may be effective and safe, but further studies are needed to confirm the efficacy</a:t>
            </a:r>
            <a:r>
              <a:rPr lang="en-US" sz="1900" b="1" dirty="0">
                <a:latin typeface="+mj-lt"/>
              </a:rPr>
              <a:t>.</a:t>
            </a:r>
            <a:endParaRPr lang="en-IN" sz="19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normAutofit/>
          </a:bodyPr>
          <a:lstStyle/>
          <a:p>
            <a:r>
              <a:rPr lang="en-US" b="1" dirty="0" smtClean="0">
                <a:solidFill>
                  <a:schemeClr val="bg2"/>
                </a:solidFill>
                <a:latin typeface="+mn-lt"/>
              </a:rPr>
              <a:t>   The </a:t>
            </a:r>
            <a:r>
              <a:rPr lang="en-US" b="1" dirty="0">
                <a:solidFill>
                  <a:schemeClr val="bg2"/>
                </a:solidFill>
                <a:latin typeface="+mn-lt"/>
              </a:rPr>
              <a:t>efficacy and safety of intravenous </a:t>
            </a:r>
            <a:r>
              <a:rPr lang="en-US" b="1" dirty="0" err="1">
                <a:solidFill>
                  <a:schemeClr val="bg2"/>
                </a:solidFill>
                <a:latin typeface="+mn-lt"/>
              </a:rPr>
              <a:t>tirofiban</a:t>
            </a:r>
            <a:r>
              <a:rPr lang="en-US" b="1" dirty="0">
                <a:solidFill>
                  <a:schemeClr val="bg2"/>
                </a:solidFill>
                <a:latin typeface="+mn-lt"/>
              </a:rPr>
              <a:t> in the treatment of acute ischemic stroke patients with early neurological deterioration</a:t>
            </a:r>
            <a:endParaRPr lang="en-US" b="1" dirty="0">
              <a:solidFill>
                <a:schemeClr val="bg2"/>
              </a:solidFill>
              <a:latin typeface="+mn-lt"/>
            </a:endParaRPr>
          </a:p>
          <a:p>
            <a:r>
              <a:rPr lang="en-IN" sz="1800" dirty="0" smtClean="0">
                <a:latin typeface="+mn-lt"/>
              </a:rPr>
              <a:t>      </a:t>
            </a:r>
            <a:endParaRPr lang="en-IN" sz="1800" dirty="0" smtClean="0">
              <a:latin typeface="+mn-lt"/>
            </a:endParaRPr>
          </a:p>
          <a:p>
            <a:r>
              <a:rPr lang="en-IN" sz="1800" dirty="0">
                <a:latin typeface="+mn-lt"/>
              </a:rPr>
              <a:t> </a:t>
            </a:r>
            <a:r>
              <a:rPr lang="en-IN" sz="1800" dirty="0" smtClean="0">
                <a:latin typeface="+mn-lt"/>
              </a:rPr>
              <a:t>    </a:t>
            </a:r>
            <a:r>
              <a:rPr lang="en-IN" sz="1400" dirty="0" smtClean="0">
                <a:latin typeface="+mn-lt"/>
              </a:rPr>
              <a:t>Du </a:t>
            </a:r>
            <a:r>
              <a:rPr lang="en-IN" sz="1400" dirty="0">
                <a:latin typeface="+mn-lt"/>
              </a:rPr>
              <a:t>Y, Li Y, </a:t>
            </a:r>
            <a:r>
              <a:rPr lang="en-IN" sz="1400" dirty="0" err="1">
                <a:latin typeface="+mn-lt"/>
              </a:rPr>
              <a:t>Duan</a:t>
            </a:r>
            <a:r>
              <a:rPr lang="en-IN" sz="1400" dirty="0">
                <a:latin typeface="+mn-lt"/>
              </a:rPr>
              <a:t> Z, Ma C, Wang H, Liu R, Li S, </a:t>
            </a:r>
            <a:r>
              <a:rPr lang="en-IN" sz="1400" dirty="0" err="1">
                <a:latin typeface="+mn-lt"/>
              </a:rPr>
              <a:t>Lian</a:t>
            </a:r>
            <a:r>
              <a:rPr lang="en-IN" sz="1400" dirty="0">
                <a:latin typeface="+mn-lt"/>
              </a:rPr>
              <a:t> Y. The efficacy and safety </a:t>
            </a:r>
            <a:r>
              <a:rPr lang="en-IN" sz="1400" dirty="0" smtClean="0">
                <a:latin typeface="+mn-lt"/>
              </a:rPr>
              <a:t>of </a:t>
            </a:r>
            <a:r>
              <a:rPr lang="en-IN" sz="1400" dirty="0">
                <a:latin typeface="+mn-lt"/>
              </a:rPr>
              <a:t>intravenous </a:t>
            </a:r>
            <a:r>
              <a:rPr lang="en-IN" sz="1400" dirty="0" err="1">
                <a:latin typeface="+mn-lt"/>
              </a:rPr>
              <a:t>tirofiban</a:t>
            </a:r>
            <a:r>
              <a:rPr lang="en-IN" sz="1400" dirty="0">
                <a:latin typeface="+mn-lt"/>
              </a:rPr>
              <a:t> in the treatment of acute ischemic stroke patients with early neurological deterioration. J </a:t>
            </a:r>
            <a:r>
              <a:rPr lang="en-IN" sz="1400" dirty="0" err="1">
                <a:latin typeface="+mn-lt"/>
              </a:rPr>
              <a:t>Clin</a:t>
            </a:r>
            <a:r>
              <a:rPr lang="en-IN" sz="1400" dirty="0">
                <a:latin typeface="+mn-lt"/>
              </a:rPr>
              <a:t> Pharm </a:t>
            </a:r>
            <a:r>
              <a:rPr lang="en-IN" sz="1400" dirty="0" err="1">
                <a:latin typeface="+mn-lt"/>
              </a:rPr>
              <a:t>Ther</a:t>
            </a:r>
            <a:r>
              <a:rPr lang="en-IN" sz="1400" dirty="0">
                <a:latin typeface="+mn-lt"/>
              </a:rPr>
              <a:t>. </a:t>
            </a:r>
            <a:r>
              <a:rPr lang="en-IN" sz="1400" b="1" dirty="0">
                <a:latin typeface="+mn-lt"/>
              </a:rPr>
              <a:t>2022 Dec</a:t>
            </a:r>
            <a:r>
              <a:rPr lang="en-IN" sz="1400" dirty="0">
                <a:latin typeface="+mn-lt"/>
              </a:rPr>
              <a:t>;47(12):2350-2359. </a:t>
            </a:r>
            <a:r>
              <a:rPr lang="en-IN" sz="1400" dirty="0" err="1">
                <a:latin typeface="+mn-lt"/>
              </a:rPr>
              <a:t>doi</a:t>
            </a:r>
            <a:r>
              <a:rPr lang="en-IN" sz="1400" dirty="0">
                <a:latin typeface="+mn-lt"/>
              </a:rPr>
              <a:t>: 10.1111/jcpt.13816. </a:t>
            </a:r>
            <a:r>
              <a:rPr lang="en-IN" sz="1400" dirty="0" err="1">
                <a:latin typeface="+mn-lt"/>
              </a:rPr>
              <a:t>Epub</a:t>
            </a:r>
            <a:r>
              <a:rPr lang="en-IN" sz="1400" dirty="0">
                <a:latin typeface="+mn-lt"/>
              </a:rPr>
              <a:t> 2022 Dec 2. PMID: 36461632</a:t>
            </a:r>
            <a:r>
              <a:rPr lang="en-IN" sz="1400" dirty="0" smtClean="0">
                <a:latin typeface="+mn-lt"/>
              </a:rPr>
              <a:t>.</a:t>
            </a:r>
            <a:endParaRPr lang="en-IN" sz="1400" dirty="0" smtClean="0">
              <a:latin typeface="+mn-lt"/>
            </a:endParaRPr>
          </a:p>
          <a:p>
            <a:endParaRPr lang="en-US" sz="1800" dirty="0">
              <a:latin typeface="+mn-lt"/>
            </a:endParaRPr>
          </a:p>
          <a:p>
            <a:r>
              <a:rPr lang="en-US" sz="1800" dirty="0" smtClean="0">
                <a:solidFill>
                  <a:srgbClr val="000000"/>
                </a:solidFill>
                <a:latin typeface="Arial" panose="020B0604020202020204"/>
                <a:ea typeface="Arial" panose="020B0604020202020204"/>
                <a:cs typeface="Arial" panose="020B0604020202020204"/>
                <a:sym typeface="Arial" panose="020B0604020202020204"/>
              </a:rPr>
              <a:t>     </a:t>
            </a:r>
            <a:r>
              <a:rPr lang="en-US" sz="1800" dirty="0" err="1" smtClean="0">
                <a:solidFill>
                  <a:srgbClr val="000000"/>
                </a:solidFill>
                <a:latin typeface="Arial" panose="020B0604020202020204"/>
                <a:ea typeface="Arial" panose="020B0604020202020204"/>
                <a:cs typeface="Arial" panose="020B0604020202020204"/>
                <a:sym typeface="Arial" panose="020B0604020202020204"/>
              </a:rPr>
              <a:t>Tirofiban</a:t>
            </a:r>
            <a:r>
              <a:rPr lang="en-US" sz="1800" dirty="0" smtClean="0">
                <a:solidFill>
                  <a:srgbClr val="000000"/>
                </a:solidFill>
                <a:latin typeface="Arial" panose="020B0604020202020204"/>
                <a:ea typeface="Arial" panose="020B0604020202020204"/>
                <a:cs typeface="Arial" panose="020B0604020202020204"/>
                <a:sym typeface="Arial" panose="020B0604020202020204"/>
              </a:rPr>
              <a:t> </a:t>
            </a:r>
            <a:r>
              <a:rPr lang="en-US" sz="1800" dirty="0">
                <a:solidFill>
                  <a:srgbClr val="000000"/>
                </a:solidFill>
                <a:latin typeface="Arial" panose="020B0604020202020204"/>
                <a:ea typeface="Arial" panose="020B0604020202020204"/>
                <a:cs typeface="Arial" panose="020B0604020202020204"/>
                <a:sym typeface="Arial" panose="020B0604020202020204"/>
              </a:rPr>
              <a:t>injection exhibited a high safety profile and significantly improved the prognosis of AIS-END patients who missed the intravenous thrombolysis time window.</a:t>
            </a:r>
            <a:endParaRPr lang="en-IN" sz="1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14890</Words>
  <Application>WPS Presentation</Application>
  <PresentationFormat>On-screen Show (16:9)</PresentationFormat>
  <Paragraphs>456</Paragraphs>
  <Slides>60</Slides>
  <Notes>40</Notes>
  <HiddenSlides>5</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60</vt:i4>
      </vt:variant>
    </vt:vector>
  </HeadingPairs>
  <TitlesOfParts>
    <vt:vector size="73" baseType="lpstr">
      <vt:lpstr>Arial</vt:lpstr>
      <vt:lpstr>SimSun</vt:lpstr>
      <vt:lpstr>Wingdings</vt:lpstr>
      <vt:lpstr>Arial</vt:lpstr>
      <vt:lpstr>Raleway</vt:lpstr>
      <vt:lpstr>Lato</vt:lpstr>
      <vt:lpstr>Georgia</vt:lpstr>
      <vt:lpstr>Microsoft YaHei</vt:lpstr>
      <vt:lpstr>Arial Unicode MS</vt:lpstr>
      <vt:lpstr>Helvetica Neue</vt:lpstr>
      <vt:lpstr>Calibri</vt:lpstr>
      <vt:lpstr>MS PGothic</vt:lpstr>
      <vt:lpstr>Streamline</vt:lpstr>
      <vt:lpstr>JOURNAL CLUB</vt:lpstr>
      <vt:lpstr>PowerPoint 演示文稿</vt:lpstr>
      <vt:lpstr>BACKGROUND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RESCUE BT 2 TRIAL</vt:lpstr>
      <vt:lpstr>PowerPoint 演示文稿</vt:lpstr>
      <vt:lpstr>AIM</vt:lpstr>
      <vt:lpstr>METHODS</vt:lpstr>
      <vt:lpstr>Inclusion Criteria</vt:lpstr>
      <vt:lpstr>PowerPoint 演示文稿</vt:lpstr>
      <vt:lpstr>Exclusion Criteria</vt:lpstr>
      <vt:lpstr>Exclusion Criteria</vt:lpstr>
      <vt:lpstr>Exclusion Criteria</vt:lpstr>
      <vt:lpstr>PROCEDURE</vt:lpstr>
      <vt:lpstr>PowerPoint 演示文稿</vt:lpstr>
      <vt:lpstr>PowerPoint 演示文稿</vt:lpstr>
      <vt:lpstr>PROCEDURE</vt:lpstr>
      <vt:lpstr>OUTCOMES</vt:lpstr>
      <vt:lpstr>PowerPoint 演示文稿</vt:lpstr>
      <vt:lpstr>PowerPoint 演示文稿</vt:lpstr>
      <vt:lpstr>PowerPoint 演示文稿</vt:lpstr>
      <vt:lpstr>Barthel Index</vt:lpstr>
      <vt:lpstr>PowerPoint 演示文稿</vt:lpstr>
      <vt:lpstr>PowerPoint 演示文稿</vt:lpstr>
      <vt:lpstr>PowerPoint 演示文稿</vt:lpstr>
      <vt:lpstr>PowerPoint 演示文稿</vt:lpstr>
      <vt:lpstr>STUDY PROFILE</vt:lpstr>
      <vt:lpstr>PowerPoint 演示文稿</vt:lpstr>
      <vt:lpstr>DEMOGRAPHIC DATA</vt:lpstr>
      <vt:lpstr>PowerPoint 演示文稿</vt:lpstr>
      <vt:lpstr>PowerPoint 演示文稿</vt:lpstr>
      <vt:lpstr>RESULTS</vt:lpstr>
      <vt:lpstr>SAFETY ENDPOINTS</vt:lpstr>
      <vt:lpstr>RESULTS</vt:lpstr>
      <vt:lpstr>PowerPoint 演示文稿</vt:lpstr>
      <vt:lpstr>PowerPoint 演示文稿</vt:lpstr>
      <vt:lpstr>PowerPoint 演示文稿</vt:lpstr>
      <vt:lpstr>CRITICAL APPRAISAL</vt:lpstr>
      <vt:lpstr>REFERENCE QUESTION</vt:lpstr>
      <vt:lpstr>VALIDITY</vt:lpstr>
      <vt:lpstr>GATE Framework Assessment : PECOT</vt:lpstr>
      <vt:lpstr>PowerPoint 演示文稿</vt:lpstr>
      <vt:lpstr>The RAMMbo acronym : Assessing study bias </vt:lpstr>
      <vt:lpstr>RAMMbo : Recruitment</vt:lpstr>
      <vt:lpstr>RAMMbo: A is for Allocation</vt:lpstr>
      <vt:lpstr>RAMMbo</vt:lpstr>
      <vt:lpstr>RAMMbo</vt:lpstr>
      <vt:lpstr>PowerPoint 演示文稿</vt:lpstr>
      <vt:lpstr>STRENGTHS</vt:lpstr>
      <vt:lpstr>LIMITATIONS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SCAN</dc:title>
  <dc:creator>Sai sumanth Sathu</dc:creator>
  <cp:lastModifiedBy>Dr. Prince Manchanda</cp:lastModifiedBy>
  <cp:revision>227</cp:revision>
  <dcterms:created xsi:type="dcterms:W3CDTF">2023-08-21T07:46:06Z</dcterms:created>
  <dcterms:modified xsi:type="dcterms:W3CDTF">2023-08-21T07:47:13Z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D518FC21E31147D7A10B4E2D6AA74842</vt:lpwstr>
  </property>
  <property fmtid="{D5CDD505-2E9C-101B-9397-08002B2CF9AE}" pid="3" name="KSOProductBuildVer">
    <vt:lpwstr>1033-11.2.0.11537</vt:lpwstr>
  </property>
</Properties>
</file>