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67" r:id="rId5"/>
    <p:sldId id="366" r:id="rId6"/>
    <p:sldId id="399" r:id="rId7"/>
    <p:sldId id="374" r:id="rId8"/>
    <p:sldId id="375" r:id="rId9"/>
    <p:sldId id="388" r:id="rId10"/>
    <p:sldId id="392" r:id="rId11"/>
    <p:sldId id="378" r:id="rId12"/>
    <p:sldId id="380" r:id="rId13"/>
    <p:sldId id="389" r:id="rId14"/>
    <p:sldId id="277" r:id="rId15"/>
    <p:sldId id="278" r:id="rId16"/>
    <p:sldId id="279" r:id="rId17"/>
    <p:sldId id="395" r:id="rId18"/>
    <p:sldId id="302" r:id="rId19"/>
    <p:sldId id="403" r:id="rId20"/>
    <p:sldId id="404" r:id="rId21"/>
    <p:sldId id="393" r:id="rId22"/>
    <p:sldId id="394" r:id="rId23"/>
    <p:sldId id="405" r:id="rId24"/>
    <p:sldId id="406" r:id="rId25"/>
    <p:sldId id="285" r:id="rId26"/>
    <p:sldId id="401" r:id="rId27"/>
    <p:sldId id="372" r:id="rId28"/>
    <p:sldId id="400" r:id="rId29"/>
    <p:sldId id="397" r:id="rId30"/>
    <p:sldId id="398" r:id="rId31"/>
    <p:sldId id="407" r:id="rId32"/>
    <p:sldId id="287" r:id="rId33"/>
    <p:sldId id="303" r:id="rId34"/>
    <p:sldId id="288" r:id="rId35"/>
    <p:sldId id="289" r:id="rId36"/>
    <p:sldId id="290" r:id="rId37"/>
    <p:sldId id="291" r:id="rId38"/>
    <p:sldId id="304" r:id="rId39"/>
    <p:sldId id="292" r:id="rId40"/>
    <p:sldId id="293" r:id="rId41"/>
    <p:sldId id="294" r:id="rId42"/>
    <p:sldId id="295" r:id="rId43"/>
    <p:sldId id="296" r:id="rId44"/>
    <p:sldId id="361" r:id="rId45"/>
    <p:sldId id="298" r:id="rId46"/>
    <p:sldId id="297" r:id="rId47"/>
    <p:sldId id="299" r:id="rId48"/>
  </p:sldIdLst>
  <p:sldSz cx="9144000" cy="5143500" type="screen16x9"/>
  <p:notesSz cx="6858000" cy="9144000"/>
  <p:embeddedFontLst>
    <p:embeddedFont>
      <p:font typeface="Raleway"/>
      <p:regular r:id="rId52"/>
    </p:embeddedFont>
    <p:embeddedFont>
      <p:font typeface="Lato" panose="020F0502020204030203"/>
      <p:regular r:id="rId53"/>
      <p:bold r:id="rId54"/>
      <p:italic r:id="rId55"/>
      <p:boldItalic r:id="rId56"/>
    </p:embeddedFont>
    <p:embeddedFont>
      <p:font typeface="Georgia" panose="02040502050405020303"/>
      <p:regular r:id="rId57"/>
    </p:embeddedFont>
    <p:embeddedFont>
      <p:font typeface="Calibri" panose="020F0502020204030204"/>
      <p:regular r:id="rId58"/>
      <p:bold r:id="rId59"/>
      <p:italic r:id="rId60"/>
      <p:boldItalic r:id="rId61"/>
    </p:embeddedFont>
    <p:embeddedFont>
      <p:font typeface="MS PGothic" panose="020B0600070205080204" pitchFamily="34" charset="-128"/>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89660" autoAdjust="0"/>
  </p:normalViewPr>
  <p:slideViewPr>
    <p:cSldViewPr snapToGrid="0">
      <p:cViewPr varScale="1">
        <p:scale>
          <a:sx n="79" d="100"/>
          <a:sy n="79" d="100"/>
        </p:scale>
        <p:origin x="9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font" Target="fonts/font11.fntdata"/><Relationship Id="rId61" Type="http://schemas.openxmlformats.org/officeDocument/2006/relationships/font" Target="fonts/font10.fntdata"/><Relationship Id="rId60" Type="http://schemas.openxmlformats.org/officeDocument/2006/relationships/font" Target="fonts/font9.fntdata"/><Relationship Id="rId6" Type="http://schemas.openxmlformats.org/officeDocument/2006/relationships/slide" Target="slides/slide3.xml"/><Relationship Id="rId59" Type="http://schemas.openxmlformats.org/officeDocument/2006/relationships/font" Target="fonts/font8.fntdata"/><Relationship Id="rId58" Type="http://schemas.openxmlformats.org/officeDocument/2006/relationships/font" Target="fonts/font7.fntdata"/><Relationship Id="rId57" Type="http://schemas.openxmlformats.org/officeDocument/2006/relationships/font" Target="fonts/font6.fntdata"/><Relationship Id="rId56" Type="http://schemas.openxmlformats.org/officeDocument/2006/relationships/font" Target="fonts/font5.fntdata"/><Relationship Id="rId55" Type="http://schemas.openxmlformats.org/officeDocument/2006/relationships/font" Target="fonts/font4.fntdata"/><Relationship Id="rId54" Type="http://schemas.openxmlformats.org/officeDocument/2006/relationships/font" Target="fonts/font3.fntdata"/><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g1b03ddde7f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b03ddde7f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a:t>Bone marrow </a:t>
            </a:r>
            <a:r>
              <a:rPr lang="en-US" sz="1100" dirty="0">
                <a:solidFill>
                  <a:schemeClr val="bg2"/>
                </a:solidFill>
                <a:latin typeface="+mj-lt"/>
              </a:rPr>
              <a:t>at screening and the end of cycles 6, 12, 18, 24, and 36, at assessment of response for suspected complete response, at the end of treatment, and then once per year for up to 5 years from random assignment</a:t>
            </a:r>
            <a:endParaRPr lang="en-US" sz="1100" dirty="0">
              <a:solidFill>
                <a:schemeClr val="bg2"/>
              </a:solidFill>
              <a:latin typeface="+mj-lt"/>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100" dirty="0">
                <a:solidFill>
                  <a:schemeClr val="bg2"/>
                </a:solidFill>
                <a:latin typeface="+mj-lt"/>
                <a:sym typeface="Georgia" panose="02040502050405020303"/>
              </a:rPr>
              <a:t>Progression-free survival  measured from randomization to disease progression or death from any cause, whichever occurred first</a:t>
            </a:r>
            <a:endParaRPr lang="en-US" sz="1100" dirty="0">
              <a:solidFill>
                <a:schemeClr val="bg2"/>
              </a:solidFill>
              <a:latin typeface="+mj-lt"/>
              <a:sym typeface="Georgia" panose="02040502050405020303"/>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b="0" i="0" u="none" strike="noStrike" baseline="0" dirty="0">
                <a:latin typeface="TimesNewRomanPSMT"/>
              </a:rPr>
              <a:t>Potential subjects with evidence of progressive disease as per</a:t>
            </a:r>
            <a:endParaRPr lang="en-US" sz="1100" b="0" i="0" u="none" strike="noStrike" baseline="0" dirty="0">
              <a:latin typeface="TimesNewRomanPSMT"/>
            </a:endParaRPr>
          </a:p>
          <a:p>
            <a:pPr algn="l"/>
            <a:r>
              <a:rPr lang="en-US" sz="1100" b="0" i="0" u="none" strike="noStrike" baseline="0" dirty="0">
                <a:latin typeface="TimesNewRomanPSMT"/>
              </a:rPr>
              <a:t>IMWG criteria</a:t>
            </a:r>
            <a:endParaRPr lang="en-US" sz="1100" b="0" i="0" u="none" strike="noStrike" baseline="0" dirty="0">
              <a:latin typeface="TimesNewRomanPSMT"/>
            </a:endParaRPr>
          </a:p>
          <a:p>
            <a:pPr marL="0" lvl="0" indent="0" algn="l" rtl="0">
              <a:spcBef>
                <a:spcPts val="0"/>
              </a:spcBef>
              <a:spcAft>
                <a:spcPts val="0"/>
              </a:spcAft>
              <a:buNone/>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b="0" i="0" u="none" strike="noStrike" baseline="0" dirty="0">
                <a:latin typeface="TimesNewRomanPSMT"/>
              </a:rPr>
              <a:t>Potential subjects with evidence of progressive disease as per</a:t>
            </a:r>
            <a:endParaRPr lang="en-US" sz="1100" b="0" i="0" u="none" strike="noStrike" baseline="0" dirty="0">
              <a:latin typeface="TimesNewRomanPSMT"/>
            </a:endParaRPr>
          </a:p>
          <a:p>
            <a:pPr algn="l"/>
            <a:r>
              <a:rPr lang="en-US" sz="1100" b="0" i="0" u="none" strike="noStrike" baseline="0" dirty="0">
                <a:latin typeface="TimesNewRomanPSMT"/>
              </a:rPr>
              <a:t>IMWG criteria</a:t>
            </a:r>
            <a:endParaRPr lang="en-US" sz="1100" b="0" i="0" u="none" strike="noStrike" baseline="0" dirty="0">
              <a:latin typeface="TimesNewRomanPSMT"/>
            </a:endParaRPr>
          </a:p>
          <a:p>
            <a:pPr marL="0" lvl="0" indent="0" algn="l" rtl="0">
              <a:spcBef>
                <a:spcPts val="0"/>
              </a:spcBef>
              <a:spcAft>
                <a:spcPts val="0"/>
              </a:spcAft>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bg2"/>
                </a:solidFill>
                <a:latin typeface="+mj-lt"/>
              </a:rPr>
              <a:t>efficacy (rate of PR, VGPR, CR, and </a:t>
            </a:r>
            <a:r>
              <a:rPr lang="en-US" sz="1100" dirty="0" err="1">
                <a:solidFill>
                  <a:schemeClr val="bg2"/>
                </a:solidFill>
                <a:latin typeface="+mj-lt"/>
              </a:rPr>
              <a:t>sCR</a:t>
            </a:r>
            <a:r>
              <a:rPr lang="en-US" sz="1100" dirty="0">
                <a:solidFill>
                  <a:schemeClr val="bg2"/>
                </a:solidFill>
                <a:latin typeface="+mj-lt"/>
              </a:rPr>
              <a:t>)</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F669D1C-FACB-4362-A485-23F9AA9CF4C9}" type="slidenum">
              <a:rPr lang="en-AU" smtClean="0">
                <a:latin typeface="Arial" panose="020B0604020202020204" pitchFamily="34" charset="0"/>
                <a:ea typeface="MS PGothic" panose="020B0600070205080204" pitchFamily="34" charset="-128"/>
              </a:rPr>
            </a:fld>
            <a:endParaRPr lang="en-AU">
              <a:latin typeface="Arial" panose="020B0604020202020204" pitchFamily="34" charset="0"/>
              <a:ea typeface="MS PGothic" panose="020B0600070205080204" pitchFamily="34" charset="-128"/>
            </a:endParaRPr>
          </a:p>
        </p:txBody>
      </p:sp>
      <p:sp>
        <p:nvSpPr>
          <p:cNvPr id="95235" name="Rectangle 2"/>
          <p:cNvSpPr>
            <a:spLocks noGrp="1" noRot="1" noChangeAspect="1" noChangeArrowheads="1" noTextEdit="1"/>
          </p:cNvSpPr>
          <p:nvPr>
            <p:ph type="sldImg"/>
          </p:nvPr>
        </p:nvSpPr>
        <p:spPr>
          <a:xfrm>
            <a:off x="381000" y="685800"/>
            <a:ext cx="6096000" cy="3429000"/>
          </a:xfrm>
        </p:spPr>
      </p:sp>
      <p:sp>
        <p:nvSpPr>
          <p:cNvPr id="95236" name="Rectangle 3"/>
          <p:cNvSpPr>
            <a:spLocks noGrp="1" noChangeArrowheads="1"/>
          </p:cNvSpPr>
          <p:nvPr>
            <p:ph type="body" idx="1"/>
          </p:nvPr>
        </p:nvSpPr>
        <p:spPr>
          <a:noFill/>
        </p:spPr>
        <p:txBody>
          <a:bodyPr/>
          <a:lstStyle/>
          <a:p>
            <a:pPr eaLnBrk="1" hangingPunct="1"/>
            <a:endParaRPr 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1b03ddde7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03ddde7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1b03ddde7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03ddde7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100" dirty="0">
                <a:solidFill>
                  <a:schemeClr val="bg2"/>
                </a:solidFill>
                <a:latin typeface="+mn-lt"/>
              </a:rPr>
              <a:t>using permuted blocks (random block sizes of 4 and 6)</a:t>
            </a:r>
            <a:endParaRPr lang="en-US" sz="1100" dirty="0">
              <a:solidFill>
                <a:schemeClr val="bg2"/>
              </a:solidFill>
              <a:latin typeface="+mn-lt"/>
            </a:endParaRPr>
          </a:p>
          <a:p>
            <a:pPr marL="0" lvl="0" indent="0" algn="l" rtl="0">
              <a:spcBef>
                <a:spcPts val="0"/>
              </a:spcBef>
              <a:spcAft>
                <a:spcPts val="0"/>
              </a:spcAft>
              <a:buNone/>
            </a:pPr>
            <a:endParaRPr lang="en-US" sz="1100" b="0" i="0" u="none" strike="noStrike" baseline="0" dirty="0">
              <a:solidFill>
                <a:srgbClr val="000000"/>
              </a:solidFill>
              <a:latin typeface="ScalaLancetPro"/>
            </a:endParaRPr>
          </a:p>
          <a:p>
            <a:pPr marL="0" lvl="0" indent="0" algn="l" rtl="0">
              <a:spcBef>
                <a:spcPts val="0"/>
              </a:spcBef>
              <a:spcAft>
                <a:spcPts val="0"/>
              </a:spcAft>
              <a:buNone/>
            </a:pPr>
            <a:r>
              <a:rPr lang="en-US" sz="1100" b="0" i="0" u="none" strike="noStrike" baseline="0" dirty="0">
                <a:solidFill>
                  <a:srgbClr val="000000"/>
                </a:solidFill>
                <a:latin typeface="ScalaLancetPro"/>
              </a:rPr>
              <a:t>web-based system (</a:t>
            </a:r>
            <a:r>
              <a:rPr lang="en-US" sz="1100" b="0" i="0" u="none" strike="noStrike" baseline="0" dirty="0" err="1">
                <a:solidFill>
                  <a:srgbClr val="000000"/>
                </a:solidFill>
                <a:latin typeface="ScalaLancetPro"/>
              </a:rPr>
              <a:t>REDCap</a:t>
            </a:r>
            <a:r>
              <a:rPr lang="en-US" sz="1100" b="0" i="0" u="none" strike="noStrike" baseline="0" dirty="0">
                <a:solidFill>
                  <a:srgbClr val="000000"/>
                </a:solidFill>
                <a:latin typeface="ScalaLancetPro"/>
              </a:rPr>
              <a:t>, Vanderbilt University, Nashville, TN, USA).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100" b="0" i="0" u="none" strike="noStrike" baseline="0" dirty="0">
                <a:latin typeface="TimesNewRomanPSMT"/>
              </a:rPr>
              <a:t>Potential subjects with evidence of progressive disease as per</a:t>
            </a:r>
            <a:endParaRPr lang="en-US" sz="1100" b="0" i="0" u="none" strike="noStrike" baseline="0" dirty="0">
              <a:latin typeface="TimesNewRomanPSMT"/>
            </a:endParaRPr>
          </a:p>
          <a:p>
            <a:pPr algn="l"/>
            <a:r>
              <a:rPr lang="en-US" sz="1100" b="0" i="0" u="none" strike="noStrike" baseline="0" dirty="0">
                <a:latin typeface="TimesNewRomanPSMT"/>
              </a:rPr>
              <a:t>IMWG criteria</a:t>
            </a:r>
            <a:endParaRPr lang="en-US" sz="1100" b="0" i="0" u="none" strike="noStrike" baseline="0" dirty="0">
              <a:latin typeface="TimesNewRomanPSMT"/>
            </a:endParaRPr>
          </a:p>
          <a:p>
            <a:pPr marL="0" lvl="0" indent="0" algn="l" rtl="0">
              <a:spcBef>
                <a:spcPts val="0"/>
              </a:spcBef>
              <a:spcAft>
                <a:spcPts val="0"/>
              </a:spcAft>
              <a:buNone/>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1b03ddde7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03ddde7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1b03ddde7f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b03ddde7f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Treatment was to be initiated between day 80 and day 130 after autologous stem-cell transplantation</a:t>
            </a:r>
            <a:endParaRPr lang="en-US" dirty="0"/>
          </a:p>
          <a:p>
            <a:pPr marL="0" lvl="0" indent="0" algn="l" rtl="0">
              <a:spcBef>
                <a:spcPts val="0"/>
              </a:spcBef>
              <a:spcAft>
                <a:spcPts val="0"/>
              </a:spcAft>
              <a:buNone/>
            </a:pPr>
            <a:r>
              <a:rPr lang="en-US" dirty="0"/>
              <a:t>To limit the risk of toxic effects and financial burden of the treatment, patients in the carfilzomib, lenalidomide, and dexamethasone group with no detectable minimal residual disease after cycle six (defined by the IMWG as at least 10– ⁵ sensitivity and at least a complete response)18 and protocol-defined, standard-risk cytogenetics (</a:t>
            </a:r>
            <a:r>
              <a:rPr lang="en-US" dirty="0" err="1"/>
              <a:t>ie</a:t>
            </a:r>
            <a:r>
              <a:rPr lang="en-US" dirty="0"/>
              <a:t>, no high-risk cytogenetic features) were switched to lenalidomide maintenance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36 protocol-defined cycles, patients in both treatment groups received or continued to receive lenalidomide maintenance. </a:t>
            </a: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1675" y="25"/>
            <a:ext cx="9144000" cy="73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11;p2"/>
          <p:cNvGrpSpPr/>
          <p:nvPr/>
        </p:nvGrpSpPr>
        <p:grpSpPr>
          <a:xfrm>
            <a:off x="792392" y="882218"/>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 name="Google Shape;14;p2"/>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lvl1pPr lvl="0" algn="ctr">
              <a:spcBef>
                <a:spcPts val="0"/>
              </a:spcBef>
              <a:spcAft>
                <a:spcPts val="0"/>
              </a:spcAft>
              <a:buSzPts val="4000"/>
              <a:buFont typeface="Arial" panose="020B0604020202020204"/>
              <a:buNone/>
              <a:defRPr sz="4000">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a:spLocks noGrp="1"/>
          </p:cNvSpPr>
          <p:nvPr>
            <p:ph type="subTitle" idx="1"/>
          </p:nvPr>
        </p:nvSpPr>
        <p:spPr>
          <a:xfrm>
            <a:off x="387675" y="1190500"/>
            <a:ext cx="8376300" cy="3685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Georgia" panose="02040502050405020303"/>
              <a:buNone/>
              <a:defRPr sz="2400">
                <a:latin typeface="Georgia" panose="02040502050405020303"/>
                <a:ea typeface="Georgia" panose="02040502050405020303"/>
                <a:cs typeface="Georgia" panose="02040502050405020303"/>
                <a:sym typeface="Georgia" panose="02040502050405020303"/>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pic>
        <p:nvPicPr>
          <p:cNvPr id="16" name="Google Shape;16;p2"/>
          <p:cNvPicPr preferRelativeResize="0"/>
          <p:nvPr/>
        </p:nvPicPr>
        <p:blipFill>
          <a:blip r:embed="rId2"/>
          <a:stretch>
            <a:fillRect/>
          </a:stretch>
        </p:blipFill>
        <p:spPr>
          <a:xfrm>
            <a:off x="0" y="0"/>
            <a:ext cx="682725" cy="682725"/>
          </a:xfrm>
          <a:prstGeom prst="rect">
            <a:avLst/>
          </a:prstGeom>
          <a:noFill/>
          <a:ln>
            <a:noFill/>
          </a:ln>
        </p:spPr>
      </p:pic>
      <p:pic>
        <p:nvPicPr>
          <p:cNvPr id="17" name="Google Shape;17;p2"/>
          <p:cNvPicPr preferRelativeResize="0"/>
          <p:nvPr/>
        </p:nvPicPr>
        <p:blipFill>
          <a:blip r:embed="rId3"/>
          <a:stretch>
            <a:fillRect/>
          </a:stretch>
        </p:blipFill>
        <p:spPr>
          <a:xfrm>
            <a:off x="8399927" y="2"/>
            <a:ext cx="745750" cy="6827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4"/>
        <p:cNvGrpSpPr/>
        <p:nvPr/>
      </p:nvGrpSpPr>
      <p:grpSpPr>
        <a:xfrm>
          <a:off x="0" y="0"/>
          <a:ext cx="0" cy="0"/>
          <a:chOff x="0" y="0"/>
          <a:chExt cx="0" cy="0"/>
        </a:xfrm>
      </p:grpSpPr>
      <p:grpSp>
        <p:nvGrpSpPr>
          <p:cNvPr id="75" name="Google Shape;75;p11"/>
          <p:cNvGrpSpPr/>
          <p:nvPr/>
        </p:nvGrpSpPr>
        <p:grpSpPr>
          <a:xfrm>
            <a:off x="830392" y="4169130"/>
            <a:ext cx="745763" cy="45826"/>
            <a:chOff x="4580561" y="2589004"/>
            <a:chExt cx="1064464" cy="25200"/>
          </a:xfrm>
        </p:grpSpPr>
        <p:sp>
          <p:nvSpPr>
            <p:cNvPr id="76" name="Google Shape;76;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8" name="Google Shape;78;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9" name="Google Shape;79;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p:txBody>
      </p:sp>
      <p:sp>
        <p:nvSpPr>
          <p:cNvPr id="80" name="Google Shape;80;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5BEED2D-A8D6-4CEE-8087-6771087D9D2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79065-699F-419D-975E-222B7DE649F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 name="Google Shape;22;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3" name="Google Shape;23;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24"/>
        <p:cNvGrpSpPr/>
        <p:nvPr/>
      </p:nvGrpSpPr>
      <p:grpSpPr>
        <a:xfrm>
          <a:off x="0" y="0"/>
          <a:ext cx="0" cy="0"/>
          <a:chOff x="0" y="0"/>
          <a:chExt cx="0" cy="0"/>
        </a:xfrm>
      </p:grpSpPr>
      <p:sp>
        <p:nvSpPr>
          <p:cNvPr id="25" name="Google Shape;25;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 name="Google Shape;26;p4"/>
          <p:cNvGrpSpPr/>
          <p:nvPr/>
        </p:nvGrpSpPr>
        <p:grpSpPr>
          <a:xfrm>
            <a:off x="830392" y="1191256"/>
            <a:ext cx="745763" cy="45826"/>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 name="Google Shape;29;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0" name="Google Shape;30;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31" name="Google Shape;3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32"/>
        <p:cNvGrpSpPr/>
        <p:nvPr/>
      </p:nvGrpSpPr>
      <p:grpSpPr>
        <a:xfrm>
          <a:off x="0" y="0"/>
          <a:ext cx="0" cy="0"/>
          <a:chOff x="0" y="0"/>
          <a:chExt cx="0" cy="0"/>
        </a:xfrm>
      </p:grpSpPr>
      <p:sp>
        <p:nvSpPr>
          <p:cNvPr id="33" name="Google Shape;33;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 name="Google Shape;34;p5"/>
          <p:cNvGrpSpPr/>
          <p:nvPr/>
        </p:nvGrpSpPr>
        <p:grpSpPr>
          <a:xfrm>
            <a:off x="830392" y="1191256"/>
            <a:ext cx="745763" cy="45826"/>
            <a:chOff x="4580561" y="2589004"/>
            <a:chExt cx="1064464" cy="25200"/>
          </a:xfrm>
        </p:grpSpPr>
        <p:sp>
          <p:nvSpPr>
            <p:cNvPr id="35" name="Google Shape;35;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 name="Google Shape;37;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8" name="Google Shape;38;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39" name="Google Shape;39;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40" name="Google Shape;40;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1"/>
        <p:cNvGrpSpPr/>
        <p:nvPr/>
      </p:nvGrpSpPr>
      <p:grpSpPr>
        <a:xfrm>
          <a:off x="0" y="0"/>
          <a:ext cx="0" cy="0"/>
          <a:chOff x="0" y="0"/>
          <a:chExt cx="0" cy="0"/>
        </a:xfrm>
      </p:grpSpPr>
      <p:sp>
        <p:nvSpPr>
          <p:cNvPr id="42" name="Google Shape;42;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 name="Google Shape;46;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7" name="Google Shape;47;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50;p7"/>
          <p:cNvGrpSpPr/>
          <p:nvPr/>
        </p:nvGrpSpPr>
        <p:grpSpPr>
          <a:xfrm>
            <a:off x="830392" y="1191256"/>
            <a:ext cx="745763" cy="45826"/>
            <a:chOff x="4580561" y="2589004"/>
            <a:chExt cx="1064464" cy="25200"/>
          </a:xfrm>
        </p:grpSpPr>
        <p:sp>
          <p:nvSpPr>
            <p:cNvPr id="51" name="Google Shape;51;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3" name="Google Shape;53;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4" name="Google Shape;54;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55" name="Google Shape;55;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a:off x="830392" y="4169130"/>
            <a:ext cx="745763" cy="45826"/>
            <a:chOff x="4580561" y="2589004"/>
            <a:chExt cx="1064464" cy="25200"/>
          </a:xfrm>
        </p:grpSpPr>
        <p:sp>
          <p:nvSpPr>
            <p:cNvPr id="58" name="Google Shape;58;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 name="Google Shape;60;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1" name="Google Shape;6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 name="Google Shape;64;p9"/>
          <p:cNvGrpSpPr/>
          <p:nvPr/>
        </p:nvGrpSpPr>
        <p:grpSpPr>
          <a:xfrm>
            <a:off x="830392" y="1191256"/>
            <a:ext cx="745763" cy="45826"/>
            <a:chOff x="4580561" y="2589004"/>
            <a:chExt cx="1064464" cy="25200"/>
          </a:xfrm>
        </p:grpSpPr>
        <p:sp>
          <p:nvSpPr>
            <p:cNvPr id="65" name="Google Shape;65;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 name="Google Shape;67;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8" name="Google Shape;68;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9" name="Google Shape;69;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70" name="Google Shape;70;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p:txBody>
      </p:sp>
      <p:sp>
        <p:nvSpPr>
          <p:cNvPr id="73" name="Google Shape;73;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panose="020F0502020204030203"/>
              <a:buChar char="●"/>
              <a:defRPr sz="1300">
                <a:solidFill>
                  <a:schemeClr val="accent1"/>
                </a:solidFill>
                <a:latin typeface="Lato" panose="020F0502020204030203"/>
                <a:ea typeface="Lato" panose="020F0502020204030203"/>
                <a:cs typeface="Lato" panose="020F0502020204030203"/>
                <a:sym typeface="Lato" panose="020F0502020204030203"/>
              </a:defRPr>
            </a:lvl1pPr>
            <a:lvl2pPr marL="914400" lvl="1"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2pPr>
            <a:lvl3pPr marL="1371600" lvl="2"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3pPr>
            <a:lvl4pPr marL="1828800" lvl="3"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4pPr>
            <a:lvl5pPr marL="2286000" lvl="4"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5pPr>
            <a:lvl6pPr marL="2743200" lvl="5"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6pPr>
            <a:lvl7pPr marL="3200400" lvl="6"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7pPr>
            <a:lvl8pPr marL="3657600" lvl="7"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8pPr>
            <a:lvl9pPr marL="4114800" lvl="8" indent="-298450">
              <a:lnSpc>
                <a:spcPct val="115000"/>
              </a:lnSpc>
              <a:spcBef>
                <a:spcPts val="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9pPr>
          </a:lstStyle>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panose="020F0502020204030203"/>
                <a:ea typeface="Lato" panose="020F0502020204030203"/>
                <a:cs typeface="Lato" panose="020F0502020204030203"/>
                <a:sym typeface="Lato" panose="020F0502020204030203"/>
              </a:defRPr>
            </a:lvl1pPr>
            <a:lvl2pPr lvl="1" algn="r">
              <a:buNone/>
              <a:defRPr sz="1000">
                <a:solidFill>
                  <a:schemeClr val="accent1"/>
                </a:solidFill>
                <a:latin typeface="Lato" panose="020F0502020204030203"/>
                <a:ea typeface="Lato" panose="020F0502020204030203"/>
                <a:cs typeface="Lato" panose="020F0502020204030203"/>
                <a:sym typeface="Lato" panose="020F0502020204030203"/>
              </a:defRPr>
            </a:lvl2pPr>
            <a:lvl3pPr lvl="2" algn="r">
              <a:buNone/>
              <a:defRPr sz="1000">
                <a:solidFill>
                  <a:schemeClr val="accent1"/>
                </a:solidFill>
                <a:latin typeface="Lato" panose="020F0502020204030203"/>
                <a:ea typeface="Lato" panose="020F0502020204030203"/>
                <a:cs typeface="Lato" panose="020F0502020204030203"/>
                <a:sym typeface="Lato" panose="020F0502020204030203"/>
              </a:defRPr>
            </a:lvl3pPr>
            <a:lvl4pPr lvl="3" algn="r">
              <a:buNone/>
              <a:defRPr sz="1000">
                <a:solidFill>
                  <a:schemeClr val="accent1"/>
                </a:solidFill>
                <a:latin typeface="Lato" panose="020F0502020204030203"/>
                <a:ea typeface="Lato" panose="020F0502020204030203"/>
                <a:cs typeface="Lato" panose="020F0502020204030203"/>
                <a:sym typeface="Lato" panose="020F0502020204030203"/>
              </a:defRPr>
            </a:lvl4pPr>
            <a:lvl5pPr lvl="4" algn="r">
              <a:buNone/>
              <a:defRPr sz="1000">
                <a:solidFill>
                  <a:schemeClr val="accent1"/>
                </a:solidFill>
                <a:latin typeface="Lato" panose="020F0502020204030203"/>
                <a:ea typeface="Lato" panose="020F0502020204030203"/>
                <a:cs typeface="Lato" panose="020F0502020204030203"/>
                <a:sym typeface="Lato" panose="020F0502020204030203"/>
              </a:defRPr>
            </a:lvl5pPr>
            <a:lvl6pPr lvl="5" algn="r">
              <a:buNone/>
              <a:defRPr sz="1000">
                <a:solidFill>
                  <a:schemeClr val="accent1"/>
                </a:solidFill>
                <a:latin typeface="Lato" panose="020F0502020204030203"/>
                <a:ea typeface="Lato" panose="020F0502020204030203"/>
                <a:cs typeface="Lato" panose="020F0502020204030203"/>
                <a:sym typeface="Lato" panose="020F0502020204030203"/>
              </a:defRPr>
            </a:lvl6pPr>
            <a:lvl7pPr lvl="6" algn="r">
              <a:buNone/>
              <a:defRPr sz="1000">
                <a:solidFill>
                  <a:schemeClr val="accent1"/>
                </a:solidFill>
                <a:latin typeface="Lato" panose="020F0502020204030203"/>
                <a:ea typeface="Lato" panose="020F0502020204030203"/>
                <a:cs typeface="Lato" panose="020F0502020204030203"/>
                <a:sym typeface="Lato" panose="020F0502020204030203"/>
              </a:defRPr>
            </a:lvl7pPr>
            <a:lvl8pPr lvl="7" algn="r">
              <a:buNone/>
              <a:defRPr sz="1000">
                <a:solidFill>
                  <a:schemeClr val="accent1"/>
                </a:solidFill>
                <a:latin typeface="Lato" panose="020F0502020204030203"/>
                <a:ea typeface="Lato" panose="020F0502020204030203"/>
                <a:cs typeface="Lato" panose="020F0502020204030203"/>
                <a:sym typeface="Lato" panose="020F0502020204030203"/>
              </a:defRPr>
            </a:lvl8pPr>
            <a:lvl9pPr lvl="8" algn="r">
              <a:buNone/>
              <a:defRPr sz="1000">
                <a:solidFill>
                  <a:schemeClr val="accent1"/>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JOURNAL CLUB</a:t>
            </a:r>
            <a:endParaRPr dirty="0"/>
          </a:p>
        </p:txBody>
      </p:sp>
      <p:sp>
        <p:nvSpPr>
          <p:cNvPr id="88" name="Google Shape;88;p13"/>
          <p:cNvSpPr txBox="1"/>
          <p:nvPr/>
        </p:nvSpPr>
        <p:spPr>
          <a:xfrm>
            <a:off x="277085" y="3011165"/>
            <a:ext cx="3496800" cy="13234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latin typeface="+mj-lt"/>
                <a:ea typeface="Sans Serif Collection" panose="020B0502040504020204" pitchFamily="34" charset="0"/>
                <a:cs typeface="Sans Serif Collection" panose="020B0502040504020204" pitchFamily="34" charset="0"/>
                <a:sym typeface="Georgia" panose="02040502050405020303"/>
              </a:rPr>
              <a:t>PRESENTER</a:t>
            </a:r>
            <a:r>
              <a:rPr lang="en-GB" sz="2000" dirty="0">
                <a:latin typeface="+mj-lt"/>
                <a:ea typeface="Sans Serif Collection" panose="020B0502040504020204" pitchFamily="34" charset="0"/>
                <a:cs typeface="Sans Serif Collection" panose="020B0502040504020204" pitchFamily="34" charset="0"/>
                <a:sym typeface="Georgia" panose="02040502050405020303"/>
              </a:rPr>
              <a:t>:</a:t>
            </a:r>
            <a:endParaRPr sz="2000" dirty="0">
              <a:latin typeface="+mj-lt"/>
              <a:ea typeface="Sans Serif Collection" panose="020B0502040504020204" pitchFamily="34" charset="0"/>
              <a:cs typeface="Sans Serif Collection" panose="020B0502040504020204" pitchFamily="34" charset="0"/>
              <a:sym typeface="Georgia" panose="02040502050405020303"/>
            </a:endParaRPr>
          </a:p>
          <a:p>
            <a:pPr marL="0" lvl="0" indent="0" algn="l" rtl="0">
              <a:spcBef>
                <a:spcPts val="0"/>
              </a:spcBef>
              <a:spcAft>
                <a:spcPts val="0"/>
              </a:spcAft>
              <a:buNone/>
            </a:pPr>
            <a:r>
              <a:rPr lang="en-GB" sz="1800" dirty="0">
                <a:latin typeface="+mn-lt"/>
                <a:ea typeface="Sans Serif Collection" panose="020B0502040504020204" pitchFamily="34" charset="0"/>
                <a:cs typeface="Sans Serif Collection" panose="020B0502040504020204" pitchFamily="34" charset="0"/>
                <a:sym typeface="Georgia" panose="02040502050405020303"/>
              </a:rPr>
              <a:t>CAPT MUKTI NATH </a:t>
            </a:r>
            <a:endParaRPr lang="en-GB" sz="1800" dirty="0">
              <a:latin typeface="+mn-lt"/>
              <a:ea typeface="Sans Serif Collection" panose="020B0502040504020204" pitchFamily="34" charset="0"/>
              <a:cs typeface="Sans Serif Collection" panose="020B0502040504020204" pitchFamily="34" charset="0"/>
              <a:sym typeface="Georgia" panose="02040502050405020303"/>
            </a:endParaRPr>
          </a:p>
          <a:p>
            <a:pPr marL="0" lvl="0" indent="0" algn="l" rtl="0">
              <a:spcBef>
                <a:spcPts val="0"/>
              </a:spcBef>
              <a:spcAft>
                <a:spcPts val="0"/>
              </a:spcAft>
              <a:buNone/>
            </a:pPr>
            <a:r>
              <a:rPr lang="en-GB" sz="1800" dirty="0">
                <a:latin typeface="+mn-lt"/>
                <a:ea typeface="Sans Serif Collection" panose="020B0502040504020204" pitchFamily="34" charset="0"/>
                <a:cs typeface="Sans Serif Collection" panose="020B0502040504020204" pitchFamily="34" charset="0"/>
                <a:sym typeface="Georgia" panose="02040502050405020303"/>
              </a:rPr>
              <a:t>JR 2 </a:t>
            </a:r>
            <a:endParaRPr lang="en-GB" sz="1800" dirty="0">
              <a:latin typeface="+mn-lt"/>
              <a:ea typeface="Sans Serif Collection" panose="020B0502040504020204" pitchFamily="34" charset="0"/>
              <a:cs typeface="Sans Serif Collection" panose="020B0502040504020204" pitchFamily="34" charset="0"/>
              <a:sym typeface="Georgia" panose="02040502050405020303"/>
            </a:endParaRPr>
          </a:p>
          <a:p>
            <a:pPr marL="0" lvl="0" indent="0" algn="l" rtl="0">
              <a:spcBef>
                <a:spcPts val="0"/>
              </a:spcBef>
              <a:spcAft>
                <a:spcPts val="0"/>
              </a:spcAft>
              <a:buNone/>
            </a:pPr>
            <a:r>
              <a:rPr lang="en-GB" sz="1800" dirty="0">
                <a:latin typeface="+mn-lt"/>
                <a:ea typeface="Sans Serif Collection" panose="020B0502040504020204" pitchFamily="34" charset="0"/>
                <a:cs typeface="Sans Serif Collection" panose="020B0502040504020204" pitchFamily="34" charset="0"/>
                <a:sym typeface="Georgia" panose="02040502050405020303"/>
              </a:rPr>
              <a:t>INTERNAL MEDICINE</a:t>
            </a:r>
            <a:endParaRPr sz="1800" dirty="0">
              <a:latin typeface="+mn-lt"/>
              <a:ea typeface="Sans Serif Collection" panose="020B0502040504020204" pitchFamily="34" charset="0"/>
              <a:cs typeface="Sans Serif Collection" panose="020B0502040504020204" pitchFamily="34" charset="0"/>
              <a:sym typeface="Georgia" panose="02040502050405020303"/>
            </a:endParaRPr>
          </a:p>
        </p:txBody>
      </p:sp>
      <p:sp>
        <p:nvSpPr>
          <p:cNvPr id="89" name="Google Shape;89;p13"/>
          <p:cNvSpPr txBox="1"/>
          <p:nvPr/>
        </p:nvSpPr>
        <p:spPr>
          <a:xfrm>
            <a:off x="5106693" y="3011165"/>
            <a:ext cx="3823948" cy="13234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dirty="0">
                <a:latin typeface="+mn-lt"/>
                <a:ea typeface="Georgia" panose="02040502050405020303"/>
                <a:cs typeface="Georgia" panose="02040502050405020303"/>
                <a:sym typeface="Georgia" panose="02040502050405020303"/>
              </a:rPr>
              <a:t>MODERATOR</a:t>
            </a:r>
            <a:r>
              <a:rPr lang="en-GB" sz="2000" dirty="0">
                <a:latin typeface="+mn-lt"/>
                <a:ea typeface="Georgia" panose="02040502050405020303"/>
                <a:cs typeface="Georgia" panose="02040502050405020303"/>
                <a:sym typeface="Georgia" panose="02040502050405020303"/>
              </a:rPr>
              <a:t>:</a:t>
            </a:r>
            <a:endParaRPr sz="2000" dirty="0">
              <a:latin typeface="+mn-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1800" dirty="0">
                <a:latin typeface="+mn-lt"/>
                <a:ea typeface="Georgia" panose="02040502050405020303"/>
                <a:cs typeface="Georgia" panose="02040502050405020303"/>
                <a:sym typeface="Georgia" panose="02040502050405020303"/>
              </a:rPr>
              <a:t>COL Y UDAY</a:t>
            </a:r>
            <a:endParaRPr lang="en-GB" sz="1800" dirty="0">
              <a:latin typeface="+mn-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1800" dirty="0">
                <a:latin typeface="+mn-lt"/>
                <a:ea typeface="Georgia" panose="02040502050405020303"/>
                <a:cs typeface="Georgia" panose="02040502050405020303"/>
                <a:sym typeface="Georgia" panose="02040502050405020303"/>
              </a:rPr>
              <a:t>PROFESSOR MEDICINE AND </a:t>
            </a:r>
            <a:endParaRPr lang="en-GB" sz="1800" dirty="0">
              <a:latin typeface="+mn-lt"/>
              <a:ea typeface="Georgia" panose="02040502050405020303"/>
              <a:cs typeface="Georgia" panose="02040502050405020303"/>
              <a:sym typeface="Georgia" panose="02040502050405020303"/>
            </a:endParaRPr>
          </a:p>
          <a:p>
            <a:pPr marL="0" lvl="0" indent="0" algn="l" rtl="0">
              <a:spcBef>
                <a:spcPts val="0"/>
              </a:spcBef>
              <a:spcAft>
                <a:spcPts val="0"/>
              </a:spcAft>
              <a:buNone/>
            </a:pPr>
            <a:r>
              <a:rPr lang="en-GB" sz="1800" dirty="0">
                <a:latin typeface="+mn-lt"/>
                <a:ea typeface="Georgia" panose="02040502050405020303"/>
                <a:cs typeface="Georgia" panose="02040502050405020303"/>
                <a:sym typeface="Georgia" panose="02040502050405020303"/>
              </a:rPr>
              <a:t>CLINICAL HEMATOLOGIST </a:t>
            </a:r>
            <a:endParaRPr sz="1800" dirty="0">
              <a:latin typeface="+mn-lt"/>
              <a:ea typeface="Georgia" panose="02040502050405020303"/>
              <a:cs typeface="Georgia" panose="02040502050405020303"/>
              <a:sym typeface="Georgia" panose="0204050205040502030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EXCLUSION CRITERIA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431800" indent="-285750" algn="just">
              <a:buFont typeface="Wingdings" panose="05000000000000000000" pitchFamily="2" charset="2"/>
              <a:buChar char="§"/>
            </a:pPr>
            <a:r>
              <a:rPr lang="en-US" sz="2000" dirty="0">
                <a:solidFill>
                  <a:schemeClr val="bg2"/>
                </a:solidFill>
                <a:latin typeface="+mn-lt"/>
              </a:rPr>
              <a:t>Patients who have had more than 12 months of prior therapy</a:t>
            </a: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431800" indent="-285750" algn="just">
              <a:buFont typeface="Wingdings" panose="05000000000000000000" pitchFamily="2" charset="2"/>
              <a:buChar char="§"/>
            </a:pPr>
            <a:r>
              <a:rPr lang="en-US" sz="2000" dirty="0">
                <a:solidFill>
                  <a:schemeClr val="bg2"/>
                </a:solidFill>
                <a:latin typeface="+mn-lt"/>
              </a:rPr>
              <a:t>Patients who progressed after initial therapy</a:t>
            </a: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431800" indent="-285750" algn="just">
              <a:buFont typeface="Wingdings" panose="05000000000000000000" pitchFamily="2" charset="2"/>
              <a:buChar char="§"/>
            </a:pPr>
            <a:r>
              <a:rPr lang="en-US" sz="2000" dirty="0">
                <a:solidFill>
                  <a:schemeClr val="bg2"/>
                </a:solidFill>
                <a:latin typeface="+mn-lt"/>
              </a:rPr>
              <a:t>More than two regimens for induction </a:t>
            </a: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431800" indent="-285750" algn="just">
              <a:buFont typeface="Wingdings" panose="05000000000000000000" pitchFamily="2" charset="2"/>
              <a:buChar char="§"/>
            </a:pPr>
            <a:r>
              <a:rPr lang="en-US" sz="2000" dirty="0">
                <a:solidFill>
                  <a:schemeClr val="bg2"/>
                </a:solidFill>
                <a:latin typeface="+mn-lt"/>
              </a:rPr>
              <a:t>Already received post-transplant maintenance or consolidation regimen</a:t>
            </a: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431800" indent="-285750" algn="just">
              <a:buFont typeface="Wingdings" panose="05000000000000000000" pitchFamily="2" charset="2"/>
              <a:buChar char="§"/>
            </a:pPr>
            <a:r>
              <a:rPr lang="en-US" sz="2000" dirty="0">
                <a:solidFill>
                  <a:schemeClr val="bg2"/>
                </a:solidFill>
                <a:latin typeface="+mn-lt"/>
              </a:rPr>
              <a:t>Not able to tolerate lenalidomide or carfilzomib or dexamethasone</a:t>
            </a: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431800" indent="-285750" algn="just">
              <a:buFont typeface="Wingdings" panose="05000000000000000000" pitchFamily="2" charset="2"/>
              <a:buChar char="§"/>
            </a:pPr>
            <a:endParaRPr lang="en-US" sz="2000" dirty="0">
              <a:solidFill>
                <a:schemeClr val="bg2"/>
              </a:solidFill>
              <a:latin typeface="+mn-lt"/>
            </a:endParaRPr>
          </a:p>
          <a:p>
            <a:pPr marL="146050" indent="0" algn="just"/>
            <a:endParaRPr lang="en-US" sz="2000" dirty="0">
              <a:solidFill>
                <a:schemeClr val="bg2"/>
              </a:solidFill>
              <a:latin typeface="+mn-lt"/>
            </a:endParaRPr>
          </a:p>
          <a:p>
            <a:pPr marL="146050" indent="0" algn="just"/>
            <a:endParaRPr lang="en-US" sz="1800" dirty="0">
              <a:solidFill>
                <a:schemeClr val="bg2"/>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650459"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METHOD </a:t>
            </a:r>
            <a:endParaRPr dirty="0"/>
          </a:p>
        </p:txBody>
      </p:sp>
      <p:sp>
        <p:nvSpPr>
          <p:cNvPr id="4" name="TextBox 3"/>
          <p:cNvSpPr txBox="1"/>
          <p:nvPr/>
        </p:nvSpPr>
        <p:spPr>
          <a:xfrm>
            <a:off x="224726" y="1295970"/>
            <a:ext cx="8570562" cy="738664"/>
          </a:xfrm>
          <a:prstGeom prst="rect">
            <a:avLst/>
          </a:prstGeom>
          <a:noFill/>
        </p:spPr>
        <p:txBody>
          <a:bodyPr wrap="square">
            <a:spAutoFit/>
          </a:bodyPr>
          <a:lstStyle/>
          <a:p>
            <a:pPr marL="285750" indent="-285750">
              <a:buFont typeface="Wingdings" panose="05000000000000000000" pitchFamily="2" charset="2"/>
              <a:buChar char="§"/>
            </a:pPr>
            <a:endParaRPr lang="en-US" sz="1400" dirty="0">
              <a:solidFill>
                <a:schemeClr val="bg2"/>
              </a:solidFill>
              <a:latin typeface="+mj-lt"/>
            </a:endParaRPr>
          </a:p>
          <a:p>
            <a:endParaRPr lang="en-US" sz="1400" dirty="0">
              <a:solidFill>
                <a:schemeClr val="bg2"/>
              </a:solidFill>
              <a:latin typeface="+mj-lt"/>
            </a:endParaRPr>
          </a:p>
          <a:p>
            <a:pPr algn="l"/>
            <a:endParaRPr lang="en-US" sz="1400" dirty="0">
              <a:solidFill>
                <a:schemeClr val="bg2"/>
              </a:solidFill>
              <a:latin typeface="+mj-lt"/>
            </a:endParaRPr>
          </a:p>
        </p:txBody>
      </p:sp>
      <p:pic>
        <p:nvPicPr>
          <p:cNvPr id="3" name="Picture 2"/>
          <p:cNvPicPr>
            <a:picLocks noChangeAspect="1"/>
          </p:cNvPicPr>
          <p:nvPr/>
        </p:nvPicPr>
        <p:blipFill>
          <a:blip r:embed="rId1"/>
          <a:stretch>
            <a:fillRect/>
          </a:stretch>
        </p:blipFill>
        <p:spPr>
          <a:xfrm>
            <a:off x="1790700" y="823199"/>
            <a:ext cx="5562600" cy="43202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METHOD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228600" lvl="0" indent="0" algn="l" rtl="0">
              <a:lnSpc>
                <a:spcPct val="150000"/>
              </a:lnSpc>
              <a:spcBef>
                <a:spcPts val="0"/>
              </a:spcBef>
              <a:spcAft>
                <a:spcPts val="0"/>
              </a:spcAft>
              <a:buSzPts val="2400"/>
            </a:pPr>
            <a:endParaRPr lang="en-US" sz="1700" dirty="0">
              <a:solidFill>
                <a:schemeClr val="bg2"/>
              </a:solidFill>
              <a:latin typeface="+mj-lt"/>
            </a:endParaRPr>
          </a:p>
        </p:txBody>
      </p:sp>
      <p:pic>
        <p:nvPicPr>
          <p:cNvPr id="4" name="Picture 3"/>
          <p:cNvPicPr>
            <a:picLocks noChangeAspect="1"/>
          </p:cNvPicPr>
          <p:nvPr/>
        </p:nvPicPr>
        <p:blipFill>
          <a:blip r:embed="rId1"/>
          <a:stretch>
            <a:fillRect/>
          </a:stretch>
        </p:blipFill>
        <p:spPr>
          <a:xfrm>
            <a:off x="116237" y="823200"/>
            <a:ext cx="8958022" cy="40820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MONITORING RESPONSE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endParaRPr lang="en-US" sz="2000" b="0" i="0" u="none" strike="noStrike" baseline="0" dirty="0">
              <a:solidFill>
                <a:schemeClr val="bg2"/>
              </a:solidFill>
              <a:latin typeface="+mj-lt"/>
            </a:endParaRPr>
          </a:p>
          <a:p>
            <a:pPr marL="800100" indent="-342900">
              <a:lnSpc>
                <a:spcPct val="150000"/>
              </a:lnSpc>
              <a:buFont typeface="Wingdings" panose="05000000000000000000" pitchFamily="2" charset="2"/>
              <a:buChar char="§"/>
            </a:pPr>
            <a:r>
              <a:rPr lang="en-US" sz="2000" dirty="0">
                <a:solidFill>
                  <a:schemeClr val="bg2"/>
                </a:solidFill>
                <a:latin typeface="+mn-lt"/>
              </a:rPr>
              <a:t>Serum and urine protein electrophoresis </a:t>
            </a:r>
            <a:endParaRPr lang="en-US" sz="2000" dirty="0">
              <a:solidFill>
                <a:schemeClr val="bg2"/>
              </a:solidFill>
              <a:latin typeface="+mn-lt"/>
            </a:endParaRPr>
          </a:p>
          <a:p>
            <a:pPr marL="800100" indent="-342900">
              <a:lnSpc>
                <a:spcPct val="150000"/>
              </a:lnSpc>
              <a:buFont typeface="Wingdings" panose="05000000000000000000" pitchFamily="2" charset="2"/>
              <a:buChar char="§"/>
            </a:pPr>
            <a:r>
              <a:rPr lang="en-US" sz="2000" dirty="0">
                <a:solidFill>
                  <a:schemeClr val="bg2"/>
                </a:solidFill>
                <a:latin typeface="+mn-lt"/>
              </a:rPr>
              <a:t>Serum Free Light Chains</a:t>
            </a:r>
            <a:endParaRPr lang="en-US" sz="2000" dirty="0">
              <a:solidFill>
                <a:schemeClr val="bg2"/>
              </a:solidFill>
              <a:latin typeface="+mn-lt"/>
            </a:endParaRPr>
          </a:p>
          <a:p>
            <a:pPr marL="800100" indent="-342900">
              <a:lnSpc>
                <a:spcPct val="150000"/>
              </a:lnSpc>
              <a:buFont typeface="Wingdings" panose="05000000000000000000" pitchFamily="2" charset="2"/>
              <a:buChar char="§"/>
            </a:pPr>
            <a:r>
              <a:rPr lang="en-US" sz="2000" dirty="0">
                <a:solidFill>
                  <a:schemeClr val="bg2"/>
                </a:solidFill>
                <a:latin typeface="+mn-lt"/>
              </a:rPr>
              <a:t>Serum quantitative immunoglobulins</a:t>
            </a:r>
            <a:endParaRPr lang="en-US" sz="2000" dirty="0">
              <a:solidFill>
                <a:schemeClr val="bg2"/>
              </a:solidFill>
              <a:latin typeface="+mn-lt"/>
            </a:endParaRPr>
          </a:p>
          <a:p>
            <a:pPr marL="800100" indent="-342900">
              <a:lnSpc>
                <a:spcPct val="150000"/>
              </a:lnSpc>
              <a:buFont typeface="Wingdings" panose="05000000000000000000" pitchFamily="2" charset="2"/>
              <a:buChar char="§"/>
            </a:pPr>
            <a:r>
              <a:rPr lang="en-US" sz="2000" b="0" i="0" u="none" strike="noStrike" baseline="0" dirty="0">
                <a:solidFill>
                  <a:schemeClr val="bg2"/>
                </a:solidFill>
                <a:latin typeface="+mj-lt"/>
              </a:rPr>
              <a:t>Bone marrow samples for plasma cell quantification, FISH </a:t>
            </a:r>
            <a:r>
              <a:rPr lang="en-US" sz="2000" dirty="0">
                <a:solidFill>
                  <a:schemeClr val="bg2"/>
                </a:solidFill>
                <a:latin typeface="+mj-lt"/>
              </a:rPr>
              <a:t>and MRD analyses </a:t>
            </a:r>
            <a:endParaRPr lang="en-US" sz="2000" dirty="0">
              <a:solidFill>
                <a:schemeClr val="bg2"/>
              </a:solidFill>
              <a:latin typeface="+mn-lt"/>
            </a:endParaRPr>
          </a:p>
          <a:p>
            <a:pPr marL="146050" indent="0" algn="l"/>
            <a:r>
              <a:rPr lang="en-US" sz="2000" dirty="0">
                <a:solidFill>
                  <a:schemeClr val="bg2"/>
                </a:solidFill>
                <a:latin typeface="+mj-lt"/>
              </a:rPr>
              <a:t>  </a:t>
            </a:r>
            <a:endParaRPr lang="en-US" sz="2000" b="0" i="0" u="none" strike="noStrike" baseline="0" dirty="0">
              <a:solidFill>
                <a:schemeClr val="bg2"/>
              </a:solidFill>
              <a:latin typeface="+mj-lt"/>
            </a:endParaRPr>
          </a:p>
          <a:p>
            <a:pPr marL="146050" indent="0" algn="l"/>
            <a:endParaRPr lang="en-US" sz="2000" dirty="0">
              <a:solidFill>
                <a:schemeClr val="bg2"/>
              </a:solidFill>
              <a:latin typeface="+mj-lt"/>
            </a:endParaRPr>
          </a:p>
          <a:p>
            <a:pPr marL="146050" indent="0" algn="l"/>
            <a:endParaRPr lang="en-US" sz="2000" dirty="0">
              <a:solidFill>
                <a:schemeClr val="bg2"/>
              </a:solidFill>
              <a:latin typeface="+mj-lt"/>
            </a:endParaRPr>
          </a:p>
          <a:p>
            <a:pPr marL="146050" indent="0" algn="l"/>
            <a:r>
              <a:rPr lang="en-US" sz="2000" dirty="0">
                <a:solidFill>
                  <a:schemeClr val="bg2"/>
                </a:solidFill>
                <a:latin typeface="+mj-lt"/>
              </a:rPr>
              <a:t> </a:t>
            </a:r>
            <a:endParaRPr lang="en-US" sz="2000" dirty="0">
              <a:solidFill>
                <a:schemeClr val="bg2"/>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OUTCOMES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228600" lvl="0" indent="0" algn="l" rtl="0">
              <a:lnSpc>
                <a:spcPct val="150000"/>
              </a:lnSpc>
              <a:spcBef>
                <a:spcPts val="0"/>
              </a:spcBef>
              <a:spcAft>
                <a:spcPts val="0"/>
              </a:spcAft>
              <a:buSzPts val="2400"/>
            </a:pPr>
            <a:r>
              <a:rPr lang="en-US" sz="2000" dirty="0">
                <a:solidFill>
                  <a:schemeClr val="bg2"/>
                </a:solidFill>
                <a:latin typeface="+mn-lt"/>
              </a:rPr>
              <a:t>Primary endpoint: </a:t>
            </a:r>
            <a:endParaRPr lang="en-US" sz="2000" dirty="0">
              <a:solidFill>
                <a:schemeClr val="bg2"/>
              </a:solidFill>
              <a:latin typeface="+mn-lt"/>
            </a:endParaRPr>
          </a:p>
          <a:p>
            <a:pPr marL="685800" lvl="1" indent="0">
              <a:lnSpc>
                <a:spcPct val="150000"/>
              </a:lnSpc>
              <a:buSzPts val="2400"/>
            </a:pPr>
            <a:r>
              <a:rPr lang="en-US" sz="2000" dirty="0">
                <a:solidFill>
                  <a:schemeClr val="bg2"/>
                </a:solidFill>
                <a:latin typeface="+mn-lt"/>
                <a:sym typeface="Georgia" panose="02040502050405020303"/>
              </a:rPr>
              <a:t>Progression-free survival  measured from randomization to disease progression or death from any cause</a:t>
            </a:r>
            <a:endParaRPr lang="en-US" sz="2000" dirty="0">
              <a:solidFill>
                <a:schemeClr val="bg2"/>
              </a:solidFill>
              <a:latin typeface="+mn-lt"/>
              <a:sym typeface="Georgia" panose="02040502050405020303"/>
            </a:endParaRPr>
          </a:p>
          <a:p>
            <a:pPr marL="685800" lvl="1" indent="0">
              <a:lnSpc>
                <a:spcPct val="150000"/>
              </a:lnSpc>
              <a:buSzPts val="2400"/>
            </a:pPr>
            <a:endParaRPr lang="en-US" sz="1900" dirty="0">
              <a:solidFill>
                <a:schemeClr val="bg2"/>
              </a:solidFill>
              <a:latin typeface="+mj-lt"/>
              <a:sym typeface="Georgia" panose="020405020504050203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OUTCOMES</a:t>
            </a:r>
            <a:endParaRPr lang="en-US" dirty="0"/>
          </a:p>
        </p:txBody>
      </p:sp>
      <p:sp>
        <p:nvSpPr>
          <p:cNvPr id="102" name="Google Shape;102;p15"/>
          <p:cNvSpPr txBox="1">
            <a:spLocks noGrp="1"/>
          </p:cNvSpPr>
          <p:nvPr>
            <p:ph type="subTitle" idx="1"/>
          </p:nvPr>
        </p:nvSpPr>
        <p:spPr>
          <a:xfrm>
            <a:off x="-209010" y="958026"/>
            <a:ext cx="8376300" cy="3828300"/>
          </a:xfrm>
          <a:prstGeom prst="rect">
            <a:avLst/>
          </a:prstGeom>
        </p:spPr>
        <p:txBody>
          <a:bodyPr spcFirstLastPara="1" wrap="square" lIns="91425" tIns="91425" rIns="91425" bIns="91425" anchor="t" anchorCtr="0">
            <a:noAutofit/>
          </a:bodyPr>
          <a:lstStyle/>
          <a:p>
            <a:pPr marL="685800" lvl="1" indent="0" algn="just">
              <a:lnSpc>
                <a:spcPct val="150000"/>
              </a:lnSpc>
              <a:buSzPts val="2400"/>
            </a:pPr>
            <a:r>
              <a:rPr lang="en-US" sz="2000" dirty="0">
                <a:solidFill>
                  <a:schemeClr val="bg2"/>
                </a:solidFill>
                <a:latin typeface="+mn-lt"/>
                <a:sym typeface="Georgia" panose="02040502050405020303"/>
              </a:rPr>
              <a:t>Secondary endpoints :</a:t>
            </a:r>
            <a:endParaRPr lang="en-US" sz="2000" dirty="0">
              <a:solidFill>
                <a:schemeClr val="bg2"/>
              </a:solidFill>
              <a:latin typeface="+mn-lt"/>
              <a:sym typeface="Georgia" panose="02040502050405020303"/>
            </a:endParaRPr>
          </a:p>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Rate of minimal residual disease negativity at 6, 12, 18, 24, and 36 months</a:t>
            </a:r>
            <a:endParaRPr lang="en-US" sz="2000" dirty="0">
              <a:solidFill>
                <a:schemeClr val="bg2"/>
              </a:solidFill>
              <a:latin typeface="+mn-lt"/>
            </a:endParaRPr>
          </a:p>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Correlation of minimal residual disease negativity with progression-free survival, duration of minimal residual disease negativity</a:t>
            </a:r>
            <a:endParaRPr lang="en-US" sz="2000" dirty="0">
              <a:solidFill>
                <a:schemeClr val="bg2"/>
              </a:solidFill>
              <a:latin typeface="+mn-lt"/>
            </a:endParaRPr>
          </a:p>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Overall survival </a:t>
            </a:r>
            <a:endParaRPr lang="en-US" sz="2000" dirty="0">
              <a:solidFill>
                <a:schemeClr val="bg2"/>
              </a:solidFill>
              <a:latin typeface="+mn-lt"/>
            </a:endParaRPr>
          </a:p>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Safety </a:t>
            </a:r>
            <a:endParaRPr lang="en-US" sz="2000" dirty="0">
              <a:solidFill>
                <a:schemeClr val="bg2"/>
              </a:solidFill>
              <a:latin typeface="+mn-lt"/>
            </a:endParaRPr>
          </a:p>
          <a:p>
            <a:pPr marL="685800" lvl="1" indent="0" algn="just">
              <a:lnSpc>
                <a:spcPct val="150000"/>
              </a:lnSpc>
              <a:buSzPts val="2400"/>
            </a:pPr>
            <a:r>
              <a:rPr lang="en-US" sz="2000" dirty="0">
                <a:solidFill>
                  <a:schemeClr val="bg2"/>
                </a:solidFill>
                <a:latin typeface="+mn-lt"/>
                <a:sym typeface="Georgia" panose="02040502050405020303"/>
              </a:rPr>
              <a:t>	</a:t>
            </a:r>
            <a:endParaRPr lang="en-US" sz="2000" dirty="0">
              <a:solidFill>
                <a:schemeClr val="bg2"/>
              </a:solidFill>
              <a:latin typeface="+mn-lt"/>
              <a:sym typeface="Georgia" panose="020405020504050203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 y="1714500"/>
            <a:ext cx="7917180" cy="707886"/>
          </a:xfrm>
          <a:prstGeom prst="rect">
            <a:avLst/>
          </a:prstGeom>
          <a:noFill/>
        </p:spPr>
        <p:txBody>
          <a:bodyPr wrap="square" rtlCol="0">
            <a:spAutoFit/>
          </a:bodyPr>
          <a:lstStyle/>
          <a:p>
            <a:pPr algn="ctr"/>
            <a:r>
              <a:rPr lang="en-US" sz="4000" b="1" dirty="0"/>
              <a:t>STATISTICAL ANALYSIS</a:t>
            </a:r>
            <a:endParaRPr lang="en-US" sz="4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BASELINE CHARACTERISTICS</a:t>
            </a:r>
            <a:endParaRPr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1"/>
          <a:stretch>
            <a:fillRect/>
          </a:stretch>
        </p:blipFill>
        <p:spPr>
          <a:xfrm>
            <a:off x="1480841" y="823200"/>
            <a:ext cx="6554549" cy="405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BASELINE CHARACTERISTICS</a:t>
            </a:r>
            <a:endParaRPr dirty="0"/>
          </a:p>
        </p:txBody>
      </p:sp>
      <p:sp>
        <p:nvSpPr>
          <p:cNvPr id="3" name="Subtitle 2"/>
          <p:cNvSpPr>
            <a:spLocks noGrp="1"/>
          </p:cNvSpPr>
          <p:nvPr>
            <p:ph type="subTitle" idx="1"/>
          </p:nvPr>
        </p:nvSpPr>
        <p:spPr/>
        <p:txBody>
          <a:bodyPr/>
          <a:lstStyle/>
          <a:p>
            <a:endParaRPr lang="en-US" dirty="0"/>
          </a:p>
        </p:txBody>
      </p:sp>
      <p:pic>
        <p:nvPicPr>
          <p:cNvPr id="9" name="Picture 8"/>
          <p:cNvPicPr>
            <a:picLocks noChangeAspect="1"/>
          </p:cNvPicPr>
          <p:nvPr/>
        </p:nvPicPr>
        <p:blipFill>
          <a:blip r:embed="rId1"/>
          <a:stretch>
            <a:fillRect/>
          </a:stretch>
        </p:blipFill>
        <p:spPr>
          <a:xfrm>
            <a:off x="2433387" y="823200"/>
            <a:ext cx="4277226" cy="416149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STUDY PROFILE</a:t>
            </a:r>
            <a:endParaRPr dirty="0"/>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1"/>
          <a:stretch>
            <a:fillRect/>
          </a:stretch>
        </p:blipFill>
        <p:spPr>
          <a:xfrm>
            <a:off x="264535" y="751668"/>
            <a:ext cx="8614929" cy="43918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56571" y="4214783"/>
            <a:ext cx="2125980" cy="692497"/>
          </a:xfrm>
          <a:prstGeom prst="rect">
            <a:avLst/>
          </a:prstGeom>
          <a:noFill/>
        </p:spPr>
        <p:txBody>
          <a:bodyPr wrap="square" rtlCol="0">
            <a:spAutoFit/>
          </a:bodyPr>
          <a:lstStyle/>
          <a:p>
            <a:pPr algn="l"/>
            <a:endParaRPr lang="en-US" sz="1500" b="0" i="0" u="none" strike="noStrike" baseline="0" dirty="0">
              <a:solidFill>
                <a:srgbClr val="000000"/>
              </a:solidFill>
              <a:latin typeface="+mj-lt"/>
            </a:endParaRPr>
          </a:p>
          <a:p>
            <a:r>
              <a:rPr lang="en-US" sz="1200" b="1" dirty="0">
                <a:latin typeface="+mj-lt"/>
              </a:rPr>
              <a:t>LANCET Oncology </a:t>
            </a:r>
            <a:endParaRPr lang="en-US" sz="1200" b="1" dirty="0">
              <a:latin typeface="+mj-lt"/>
            </a:endParaRPr>
          </a:p>
          <a:p>
            <a:r>
              <a:rPr lang="en-US" sz="1200" b="1" u="none" strike="noStrike" baseline="0" dirty="0">
                <a:solidFill>
                  <a:srgbClr val="000000"/>
                </a:solidFill>
                <a:latin typeface="+mj-lt"/>
              </a:rPr>
              <a:t>January 12, 2023 </a:t>
            </a:r>
            <a:endParaRPr lang="en-US" sz="1200" b="1" dirty="0">
              <a:latin typeface="+mj-lt"/>
            </a:endParaRPr>
          </a:p>
        </p:txBody>
      </p:sp>
      <p:pic>
        <p:nvPicPr>
          <p:cNvPr id="5" name="Picture 4"/>
          <p:cNvPicPr>
            <a:picLocks noChangeAspect="1"/>
          </p:cNvPicPr>
          <p:nvPr/>
        </p:nvPicPr>
        <p:blipFill>
          <a:blip r:embed="rId1"/>
          <a:stretch>
            <a:fillRect/>
          </a:stretch>
        </p:blipFill>
        <p:spPr>
          <a:xfrm>
            <a:off x="61449" y="236220"/>
            <a:ext cx="9021102" cy="40288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STUDY PROFILE</a:t>
            </a:r>
            <a:endParaRPr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1"/>
          <a:stretch>
            <a:fillRect/>
          </a:stretch>
        </p:blipFill>
        <p:spPr>
          <a:xfrm>
            <a:off x="0" y="937646"/>
            <a:ext cx="9144000" cy="41253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251596" y="1185000"/>
            <a:ext cx="8376300" cy="3828300"/>
          </a:xfrm>
          <a:prstGeom prst="rect">
            <a:avLst/>
          </a:prstGeom>
        </p:spPr>
        <p:txBody>
          <a:bodyPr spcFirstLastPara="1" wrap="square" lIns="91425" tIns="91425" rIns="91425" bIns="91425" anchor="t" anchorCtr="0">
            <a:normAutofit/>
          </a:bodyPr>
          <a:lstStyle/>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After a median follow-up of 33.8 months, there were 61 progression-free survival events :  23 in the </a:t>
            </a:r>
            <a:r>
              <a:rPr lang="en-US" sz="2000" dirty="0" err="1">
                <a:solidFill>
                  <a:schemeClr val="bg2"/>
                </a:solidFill>
                <a:latin typeface="+mn-lt"/>
              </a:rPr>
              <a:t>KRd</a:t>
            </a:r>
            <a:r>
              <a:rPr lang="en-US" sz="2000" dirty="0">
                <a:solidFill>
                  <a:schemeClr val="bg2"/>
                </a:solidFill>
                <a:latin typeface="+mn-lt"/>
              </a:rPr>
              <a:t> arm vs 38 in the lenalidomide arm</a:t>
            </a:r>
            <a:endParaRPr lang="en-US" sz="2000" dirty="0">
              <a:solidFill>
                <a:schemeClr val="bg2"/>
              </a:solidFill>
              <a:latin typeface="+mn-lt"/>
            </a:endParaRPr>
          </a:p>
          <a:p>
            <a:pPr marL="1028700" lvl="1" indent="-342900" algn="just">
              <a:lnSpc>
                <a:spcPct val="150000"/>
              </a:lnSpc>
              <a:buSzPts val="2400"/>
              <a:buFont typeface="Wingdings" panose="05000000000000000000" pitchFamily="2" charset="2"/>
              <a:buChar char="§"/>
            </a:pPr>
            <a:endParaRPr lang="en-US" sz="2000" dirty="0">
              <a:solidFill>
                <a:schemeClr val="bg2"/>
              </a:solidFill>
              <a:latin typeface="+mn-lt"/>
            </a:endParaRPr>
          </a:p>
          <a:p>
            <a:pPr marL="1028700" lvl="1" indent="-342900" algn="just">
              <a:lnSpc>
                <a:spcPct val="150000"/>
              </a:lnSpc>
              <a:buSzPts val="2400"/>
              <a:buFont typeface="Wingdings" panose="05000000000000000000" pitchFamily="2" charset="2"/>
              <a:buChar char="§"/>
            </a:pPr>
            <a:r>
              <a:rPr lang="en-US" sz="2000" dirty="0">
                <a:solidFill>
                  <a:schemeClr val="bg2"/>
                </a:solidFill>
                <a:latin typeface="+mn-lt"/>
              </a:rPr>
              <a:t> Risk of disease progression was reduced by 44% (P = .026) with </a:t>
            </a:r>
            <a:r>
              <a:rPr lang="en-US" sz="2000" dirty="0" err="1">
                <a:solidFill>
                  <a:schemeClr val="bg2"/>
                </a:solidFill>
                <a:latin typeface="+mn-lt"/>
              </a:rPr>
              <a:t>KRd</a:t>
            </a:r>
            <a:r>
              <a:rPr lang="en-US" sz="2000" dirty="0">
                <a:solidFill>
                  <a:schemeClr val="bg2"/>
                </a:solidFill>
                <a:latin typeface="+mn-lt"/>
              </a:rPr>
              <a:t>)</a:t>
            </a:r>
            <a:endParaRPr sz="2000" dirty="0">
              <a:solidFill>
                <a:schemeClr val="bg2"/>
              </a:solidFill>
              <a:latin typeface="+mn-lt"/>
            </a:endParaRPr>
          </a:p>
        </p:txBody>
      </p:sp>
      <p:sp>
        <p:nvSpPr>
          <p:cNvPr id="2" name="TextBox 1"/>
          <p:cNvSpPr txBox="1"/>
          <p:nvPr/>
        </p:nvSpPr>
        <p:spPr>
          <a:xfrm>
            <a:off x="1766807" y="4613190"/>
            <a:ext cx="5098942" cy="400110"/>
          </a:xfrm>
          <a:prstGeom prst="rect">
            <a:avLst/>
          </a:prstGeom>
          <a:noFill/>
        </p:spPr>
        <p:txBody>
          <a:bodyPr wrap="square" rtlCol="0">
            <a:spAutoFit/>
          </a:bodyPr>
          <a:lstStyle/>
          <a:p>
            <a:pPr algn="ctr"/>
            <a:r>
              <a:rPr lang="en-US" sz="2000" dirty="0">
                <a:latin typeface="+mn-lt"/>
              </a:rPr>
              <a:t>Overall survival </a:t>
            </a:r>
            <a:endParaRPr lang="en-US" sz="20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251596" y="1185000"/>
            <a:ext cx="8376300" cy="3828300"/>
          </a:xfrm>
          <a:prstGeom prst="rect">
            <a:avLst/>
          </a:prstGeom>
        </p:spPr>
        <p:txBody>
          <a:bodyPr spcFirstLastPara="1" wrap="square" lIns="91425" tIns="91425" rIns="91425" bIns="91425" anchor="t" anchorCtr="0">
            <a:normAutofit lnSpcReduction="10000"/>
          </a:bodyPr>
          <a:lstStyle/>
          <a:p>
            <a:pPr marL="685800" lvl="1" indent="0" algn="just">
              <a:lnSpc>
                <a:spcPct val="150000"/>
              </a:lnSpc>
              <a:buSzPts val="2400"/>
            </a:pPr>
            <a:r>
              <a:rPr lang="en-US" sz="2000" dirty="0">
                <a:solidFill>
                  <a:schemeClr val="bg2"/>
                </a:solidFill>
                <a:latin typeface="+mn-lt"/>
              </a:rPr>
              <a:t>       Median progression free survival </a:t>
            </a:r>
            <a:endParaRPr lang="en-US" sz="2000" dirty="0">
              <a:solidFill>
                <a:schemeClr val="bg2"/>
              </a:solidFill>
              <a:latin typeface="+mn-lt"/>
            </a:endParaRPr>
          </a:p>
          <a:p>
            <a:pPr marL="1485900" lvl="2" indent="-342900" algn="just">
              <a:lnSpc>
                <a:spcPct val="150000"/>
              </a:lnSpc>
              <a:buSzPts val="2400"/>
              <a:buFont typeface="Wingdings" panose="05000000000000000000" pitchFamily="2" charset="2"/>
              <a:buChar char="§"/>
            </a:pPr>
            <a:r>
              <a:rPr lang="en-US" sz="2000" dirty="0">
                <a:solidFill>
                  <a:schemeClr val="bg2"/>
                </a:solidFill>
                <a:latin typeface="+mn-lt"/>
              </a:rPr>
              <a:t>59.1 month in </a:t>
            </a:r>
            <a:r>
              <a:rPr lang="en-US" sz="2000" dirty="0" err="1">
                <a:solidFill>
                  <a:schemeClr val="bg2"/>
                </a:solidFill>
                <a:latin typeface="+mn-lt"/>
              </a:rPr>
              <a:t>KRd</a:t>
            </a:r>
            <a:r>
              <a:rPr lang="en-US" sz="2000" dirty="0">
                <a:solidFill>
                  <a:schemeClr val="bg2"/>
                </a:solidFill>
                <a:latin typeface="+mn-lt"/>
              </a:rPr>
              <a:t> arm  </a:t>
            </a:r>
            <a:endParaRPr lang="en-US" sz="2000" dirty="0">
              <a:solidFill>
                <a:schemeClr val="bg2"/>
              </a:solidFill>
              <a:latin typeface="+mn-lt"/>
            </a:endParaRPr>
          </a:p>
          <a:p>
            <a:pPr marL="1485900" lvl="2" indent="-342900" algn="just">
              <a:lnSpc>
                <a:spcPct val="150000"/>
              </a:lnSpc>
              <a:buSzPts val="2400"/>
              <a:buFont typeface="Wingdings" panose="05000000000000000000" pitchFamily="2" charset="2"/>
              <a:buChar char="§"/>
            </a:pPr>
            <a:r>
              <a:rPr lang="en-US" sz="2000" dirty="0">
                <a:solidFill>
                  <a:schemeClr val="bg2"/>
                </a:solidFill>
                <a:latin typeface="+mn-lt"/>
              </a:rPr>
              <a:t>41.4 months  in </a:t>
            </a:r>
            <a:r>
              <a:rPr lang="en-US" sz="2000" dirty="0" err="1">
                <a:solidFill>
                  <a:schemeClr val="bg2"/>
                </a:solidFill>
                <a:latin typeface="+mn-lt"/>
              </a:rPr>
              <a:t>Linalidomide</a:t>
            </a:r>
            <a:r>
              <a:rPr lang="en-US" sz="2000" dirty="0">
                <a:solidFill>
                  <a:schemeClr val="bg2"/>
                </a:solidFill>
                <a:latin typeface="+mn-lt"/>
              </a:rPr>
              <a:t> arm </a:t>
            </a:r>
            <a:endParaRPr lang="en-US" sz="2000" dirty="0">
              <a:solidFill>
                <a:schemeClr val="bg2"/>
              </a:solidFill>
              <a:latin typeface="+mn-lt"/>
            </a:endParaRPr>
          </a:p>
          <a:p>
            <a:pPr marL="1485900" lvl="2" indent="-342900" algn="just">
              <a:lnSpc>
                <a:spcPct val="150000"/>
              </a:lnSpc>
              <a:buSzPts val="2400"/>
              <a:buFont typeface="Wingdings" panose="05000000000000000000" pitchFamily="2" charset="2"/>
              <a:buChar char="§"/>
            </a:pPr>
            <a:endParaRPr lang="en-US" sz="2000" dirty="0">
              <a:solidFill>
                <a:schemeClr val="bg2"/>
              </a:solidFill>
              <a:latin typeface="+mn-lt"/>
            </a:endParaRPr>
          </a:p>
          <a:p>
            <a:pPr marL="1485900" lvl="2" indent="-342900" algn="just">
              <a:lnSpc>
                <a:spcPct val="150000"/>
              </a:lnSpc>
              <a:buSzPts val="2400"/>
              <a:buFont typeface="Wingdings" panose="05000000000000000000" pitchFamily="2" charset="2"/>
              <a:buChar char="§"/>
            </a:pPr>
            <a:r>
              <a:rPr lang="en-US" sz="2000" dirty="0">
                <a:solidFill>
                  <a:schemeClr val="bg2"/>
                </a:solidFill>
                <a:latin typeface="+mn-lt"/>
              </a:rPr>
              <a:t>No significant difference in overall survival between two arms </a:t>
            </a:r>
            <a:endParaRPr lang="en-US" sz="2000" dirty="0">
              <a:solidFill>
                <a:schemeClr val="bg2"/>
              </a:solidFill>
              <a:latin typeface="+mn-lt"/>
            </a:endParaRPr>
          </a:p>
          <a:p>
            <a:pPr marL="1485900" lvl="2" indent="-342900" algn="just">
              <a:lnSpc>
                <a:spcPct val="150000"/>
              </a:lnSpc>
              <a:buSzPts val="2400"/>
              <a:buFont typeface="Wingdings" panose="05000000000000000000" pitchFamily="2" charset="2"/>
              <a:buChar char="§"/>
            </a:pPr>
            <a:r>
              <a:rPr lang="en-US" sz="2000" dirty="0">
                <a:solidFill>
                  <a:schemeClr val="bg2"/>
                </a:solidFill>
                <a:latin typeface="+mn-lt"/>
              </a:rPr>
              <a:t>Rate of MRD negativity higher in </a:t>
            </a:r>
            <a:r>
              <a:rPr lang="en-US" sz="2000" dirty="0" err="1">
                <a:solidFill>
                  <a:schemeClr val="bg2"/>
                </a:solidFill>
                <a:latin typeface="+mn-lt"/>
              </a:rPr>
              <a:t>KRd</a:t>
            </a:r>
            <a:r>
              <a:rPr lang="en-US" sz="2000" dirty="0">
                <a:solidFill>
                  <a:schemeClr val="bg2"/>
                </a:solidFill>
                <a:latin typeface="+mn-lt"/>
              </a:rPr>
              <a:t> arm 53% vs 21 in lenalidomide arm </a:t>
            </a:r>
            <a:endParaRPr lang="en-US" sz="2000" dirty="0">
              <a:solidFill>
                <a:schemeClr val="bg2"/>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228600" lvl="0" indent="0" algn="l" rtl="0">
              <a:lnSpc>
                <a:spcPct val="150000"/>
              </a:lnSpc>
              <a:spcBef>
                <a:spcPts val="0"/>
              </a:spcBef>
              <a:spcAft>
                <a:spcPts val="0"/>
              </a:spcAft>
              <a:buSzPts val="2400"/>
            </a:pPr>
            <a:endParaRPr dirty="0">
              <a:solidFill>
                <a:schemeClr val="bg2"/>
              </a:solidFill>
            </a:endParaRPr>
          </a:p>
        </p:txBody>
      </p:sp>
      <p:pic>
        <p:nvPicPr>
          <p:cNvPr id="8" name="Picture 7"/>
          <p:cNvPicPr>
            <a:picLocks noChangeAspect="1"/>
          </p:cNvPicPr>
          <p:nvPr/>
        </p:nvPicPr>
        <p:blipFill>
          <a:blip r:embed="rId1"/>
          <a:stretch>
            <a:fillRect/>
          </a:stretch>
        </p:blipFill>
        <p:spPr>
          <a:xfrm>
            <a:off x="1340603" y="823200"/>
            <a:ext cx="6214820" cy="3730467"/>
          </a:xfrm>
          <a:prstGeom prst="rect">
            <a:avLst/>
          </a:prstGeom>
        </p:spPr>
      </p:pic>
      <p:sp>
        <p:nvSpPr>
          <p:cNvPr id="2" name="TextBox 1"/>
          <p:cNvSpPr txBox="1"/>
          <p:nvPr/>
        </p:nvSpPr>
        <p:spPr>
          <a:xfrm>
            <a:off x="1766807" y="4613190"/>
            <a:ext cx="5098942" cy="400110"/>
          </a:xfrm>
          <a:prstGeom prst="rect">
            <a:avLst/>
          </a:prstGeom>
          <a:noFill/>
        </p:spPr>
        <p:txBody>
          <a:bodyPr wrap="square" rtlCol="0">
            <a:spAutoFit/>
          </a:bodyPr>
          <a:lstStyle/>
          <a:p>
            <a:pPr algn="ctr"/>
            <a:r>
              <a:rPr lang="en-US" sz="2000" dirty="0">
                <a:latin typeface="+mn-lt"/>
              </a:rPr>
              <a:t>Overall survival </a:t>
            </a:r>
            <a:endParaRPr lang="en-US" sz="20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228600" lvl="0" indent="0" algn="l" rtl="0">
              <a:lnSpc>
                <a:spcPct val="150000"/>
              </a:lnSpc>
              <a:spcBef>
                <a:spcPts val="0"/>
              </a:spcBef>
              <a:spcAft>
                <a:spcPts val="0"/>
              </a:spcAft>
              <a:buSzPts val="2400"/>
            </a:pPr>
            <a:endParaRPr dirty="0">
              <a:solidFill>
                <a:schemeClr val="bg2"/>
              </a:solidFill>
            </a:endParaRPr>
          </a:p>
        </p:txBody>
      </p:sp>
      <p:pic>
        <p:nvPicPr>
          <p:cNvPr id="5" name="Picture 4"/>
          <p:cNvPicPr>
            <a:picLocks noChangeAspect="1"/>
          </p:cNvPicPr>
          <p:nvPr/>
        </p:nvPicPr>
        <p:blipFill>
          <a:blip r:embed="rId1"/>
          <a:stretch>
            <a:fillRect/>
          </a:stretch>
        </p:blipFill>
        <p:spPr>
          <a:xfrm>
            <a:off x="921407" y="823200"/>
            <a:ext cx="6944726" cy="3733301"/>
          </a:xfrm>
          <a:prstGeom prst="rect">
            <a:avLst/>
          </a:prstGeom>
        </p:spPr>
      </p:pic>
      <p:sp>
        <p:nvSpPr>
          <p:cNvPr id="7" name="TextBox 6"/>
          <p:cNvSpPr txBox="1"/>
          <p:nvPr/>
        </p:nvSpPr>
        <p:spPr>
          <a:xfrm>
            <a:off x="1697065" y="4556598"/>
            <a:ext cx="6086959" cy="400110"/>
          </a:xfrm>
          <a:prstGeom prst="rect">
            <a:avLst/>
          </a:prstGeom>
          <a:noFill/>
        </p:spPr>
        <p:txBody>
          <a:bodyPr wrap="square" rtlCol="0">
            <a:spAutoFit/>
          </a:bodyPr>
          <a:lstStyle/>
          <a:p>
            <a:r>
              <a:rPr lang="en-US" sz="2000" dirty="0">
                <a:latin typeface="+mn-lt"/>
              </a:rPr>
              <a:t>Progression free survival in standard risk disease </a:t>
            </a:r>
            <a:endParaRPr lang="en-US" sz="200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4" name="Picture 3"/>
          <p:cNvPicPr>
            <a:picLocks noChangeAspect="1"/>
          </p:cNvPicPr>
          <p:nvPr/>
        </p:nvPicPr>
        <p:blipFill>
          <a:blip r:embed="rId1"/>
          <a:stretch>
            <a:fillRect/>
          </a:stretch>
        </p:blipFill>
        <p:spPr>
          <a:xfrm>
            <a:off x="1070439" y="751667"/>
            <a:ext cx="7003121" cy="403730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3" name="Picture 2"/>
          <p:cNvPicPr>
            <a:picLocks noChangeAspect="1"/>
          </p:cNvPicPr>
          <p:nvPr/>
        </p:nvPicPr>
        <p:blipFill>
          <a:blip r:embed="rId1"/>
          <a:stretch>
            <a:fillRect/>
          </a:stretch>
        </p:blipFill>
        <p:spPr>
          <a:xfrm>
            <a:off x="519192" y="823200"/>
            <a:ext cx="8059119" cy="4082014"/>
          </a:xfrm>
          <a:prstGeom prst="rect">
            <a:avLst/>
          </a:prstGeom>
        </p:spPr>
      </p:pic>
      <p:sp>
        <p:nvSpPr>
          <p:cNvPr id="5" name="TextBox 4"/>
          <p:cNvSpPr txBox="1"/>
          <p:nvPr/>
        </p:nvSpPr>
        <p:spPr>
          <a:xfrm>
            <a:off x="2451885" y="4817950"/>
            <a:ext cx="5130351" cy="369332"/>
          </a:xfrm>
          <a:prstGeom prst="rect">
            <a:avLst/>
          </a:prstGeom>
          <a:noFill/>
        </p:spPr>
        <p:txBody>
          <a:bodyPr wrap="square" rtlCol="0">
            <a:spAutoFit/>
          </a:bodyPr>
          <a:lstStyle/>
          <a:p>
            <a:r>
              <a:rPr lang="en-US" sz="1800" dirty="0">
                <a:latin typeface="+mn-lt"/>
              </a:rPr>
              <a:t>Sub group analysis of progression free survival </a:t>
            </a:r>
            <a:endParaRPr lang="en-US" sz="1800" dirty="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3" name="Picture 2"/>
          <p:cNvPicPr>
            <a:picLocks noChangeAspect="1"/>
          </p:cNvPicPr>
          <p:nvPr/>
        </p:nvPicPr>
        <p:blipFill>
          <a:blip r:embed="rId1"/>
          <a:stretch>
            <a:fillRect/>
          </a:stretch>
        </p:blipFill>
        <p:spPr>
          <a:xfrm>
            <a:off x="0" y="728419"/>
            <a:ext cx="9144000" cy="39878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RESULTS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4" name="Picture 3"/>
          <p:cNvPicPr>
            <a:picLocks noChangeAspect="1"/>
          </p:cNvPicPr>
          <p:nvPr/>
        </p:nvPicPr>
        <p:blipFill>
          <a:blip r:embed="rId1"/>
          <a:stretch>
            <a:fillRect/>
          </a:stretch>
        </p:blipFill>
        <p:spPr>
          <a:xfrm>
            <a:off x="143359" y="823200"/>
            <a:ext cx="8857282" cy="36671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ADVERSE EVENTS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lnSpcReduction="10000"/>
          </a:bodyPr>
          <a:lstStyle/>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Grade I and II adverse events higher in </a:t>
            </a:r>
            <a:r>
              <a:rPr lang="en-US" sz="2000" dirty="0" err="1">
                <a:solidFill>
                  <a:schemeClr val="bg2"/>
                </a:solidFill>
                <a:latin typeface="+mn-lt"/>
              </a:rPr>
              <a:t>KRd</a:t>
            </a:r>
            <a:r>
              <a:rPr lang="en-US" sz="2000" dirty="0">
                <a:solidFill>
                  <a:schemeClr val="bg2"/>
                </a:solidFill>
                <a:latin typeface="+mn-lt"/>
              </a:rPr>
              <a:t> arm -93% vs 83% in lenalidomide group</a:t>
            </a: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Grade 3 and 4 adverse events- 76% in </a:t>
            </a:r>
            <a:r>
              <a:rPr lang="en-US" sz="2000" dirty="0" err="1">
                <a:solidFill>
                  <a:schemeClr val="bg2"/>
                </a:solidFill>
                <a:latin typeface="+mn-lt"/>
              </a:rPr>
              <a:t>KRd</a:t>
            </a:r>
            <a:r>
              <a:rPr lang="en-US" sz="2000" dirty="0">
                <a:solidFill>
                  <a:schemeClr val="bg2"/>
                </a:solidFill>
                <a:latin typeface="+mn-lt"/>
              </a:rPr>
              <a:t> arm vs 73 % lenalidomide group </a:t>
            </a: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Serious adverse events occurred in 30 % </a:t>
            </a:r>
            <a:r>
              <a:rPr lang="en-US" sz="2000" dirty="0" err="1">
                <a:solidFill>
                  <a:schemeClr val="bg2"/>
                </a:solidFill>
                <a:latin typeface="+mn-lt"/>
              </a:rPr>
              <a:t>KRd</a:t>
            </a:r>
            <a:r>
              <a:rPr lang="en-US" sz="2000" dirty="0">
                <a:solidFill>
                  <a:schemeClr val="bg2"/>
                </a:solidFill>
                <a:latin typeface="+mn-lt"/>
              </a:rPr>
              <a:t> arm vs  22% in lenalidomide group</a:t>
            </a:r>
            <a:endParaRPr sz="2000" dirty="0">
              <a:solidFill>
                <a:schemeClr val="bg2"/>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BACKGROUND</a:t>
            </a:r>
            <a:endParaRPr lang="en-US" dirty="0">
              <a:latin typeface="+mj-lt"/>
            </a:endParaRPr>
          </a:p>
        </p:txBody>
      </p:sp>
      <p:sp>
        <p:nvSpPr>
          <p:cNvPr id="3" name="Subtitle 2"/>
          <p:cNvSpPr>
            <a:spLocks noGrp="1"/>
          </p:cNvSpPr>
          <p:nvPr>
            <p:ph type="subTitle" idx="1"/>
          </p:nvPr>
        </p:nvSpPr>
        <p:spPr/>
        <p:txBody>
          <a:bodyPr>
            <a:noAutofit/>
          </a:bodyPr>
          <a:lstStyle/>
          <a:p>
            <a:pPr marL="146050" indent="0"/>
            <a:r>
              <a:rPr lang="en-US" sz="2000" i="0" u="none" strike="noStrike" baseline="0" dirty="0">
                <a:solidFill>
                  <a:schemeClr val="bg2"/>
                </a:solidFill>
                <a:latin typeface="+mn-lt"/>
              </a:rPr>
              <a:t>Lenalidomide is used as maintenance therapy in patients with newly diagnosed multiple myeloma after autologous stem-cell transplantation</a:t>
            </a:r>
            <a:endParaRPr lang="en-US" sz="2000" i="0" u="none" strike="noStrike" baseline="0" dirty="0">
              <a:solidFill>
                <a:schemeClr val="bg2"/>
              </a:solidFill>
              <a:latin typeface="+mn-lt"/>
            </a:endParaRPr>
          </a:p>
          <a:p>
            <a:pPr>
              <a:buFont typeface="Arial" panose="020B0604020202020204" pitchFamily="34" charset="0"/>
              <a:buChar char="•"/>
            </a:pPr>
            <a:endParaRPr lang="en-US" sz="1800" dirty="0">
              <a:solidFill>
                <a:schemeClr val="bg2"/>
              </a:solidFill>
              <a:latin typeface="+mn-lt"/>
            </a:endParaRPr>
          </a:p>
          <a:p>
            <a:endParaRPr lang="en-US" sz="1800" dirty="0">
              <a:solidFill>
                <a:schemeClr val="bg2"/>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ADVERSE EVENTS</a:t>
            </a:r>
            <a:endParaRPr lang="en-US"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pic>
        <p:nvPicPr>
          <p:cNvPr id="3" name="Picture 2"/>
          <p:cNvPicPr>
            <a:picLocks noChangeAspect="1"/>
          </p:cNvPicPr>
          <p:nvPr/>
        </p:nvPicPr>
        <p:blipFill>
          <a:blip r:embed="rId1"/>
          <a:stretch>
            <a:fillRect/>
          </a:stretch>
        </p:blipFill>
        <p:spPr>
          <a:xfrm>
            <a:off x="1336729" y="854196"/>
            <a:ext cx="6470542" cy="413625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37360"/>
            <a:ext cx="7993380" cy="769441"/>
          </a:xfrm>
          <a:prstGeom prst="rect">
            <a:avLst/>
          </a:prstGeom>
          <a:noFill/>
        </p:spPr>
        <p:txBody>
          <a:bodyPr wrap="square" rtlCol="0">
            <a:spAutoFit/>
          </a:bodyPr>
          <a:lstStyle/>
          <a:p>
            <a:pPr algn="ctr"/>
            <a:r>
              <a:rPr lang="en-US" sz="4400" b="1" dirty="0"/>
              <a:t>CRITICAL APPRAISAL</a:t>
            </a:r>
            <a:endParaRPr lang="en-US" sz="4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CRITICAL APPRAISAL</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Autofit/>
          </a:bodyPr>
          <a:lstStyle/>
          <a:p>
            <a:pPr marL="571500" indent="-342900">
              <a:lnSpc>
                <a:spcPct val="150000"/>
              </a:lnSpc>
              <a:buFont typeface="Arial" panose="020B0604020202020204" pitchFamily="34" charset="0"/>
              <a:buChar char="•"/>
            </a:pPr>
            <a:r>
              <a:rPr lang="en-US" sz="2000" b="1" dirty="0">
                <a:solidFill>
                  <a:schemeClr val="bg2"/>
                </a:solidFill>
                <a:latin typeface="+mj-lt"/>
              </a:rPr>
              <a:t>TITLE</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Is it interesting? </a:t>
            </a:r>
            <a:r>
              <a:rPr lang="en-US" sz="2000" b="1" dirty="0">
                <a:solidFill>
                  <a:schemeClr val="bg2"/>
                </a:solidFill>
                <a:latin typeface="+mj-lt"/>
              </a:rPr>
              <a:t>YES</a:t>
            </a:r>
            <a:endParaRPr lang="en-US" sz="2000" b="1" dirty="0">
              <a:solidFill>
                <a:schemeClr val="bg2"/>
              </a:solidFill>
              <a:latin typeface="+mj-lt"/>
            </a:endParaRPr>
          </a:p>
          <a:p>
            <a:pPr marL="571500" indent="-342900">
              <a:lnSpc>
                <a:spcPct val="150000"/>
              </a:lnSpc>
              <a:buFont typeface="Arial" panose="020B0604020202020204" pitchFamily="34" charset="0"/>
              <a:buChar char="•"/>
            </a:pPr>
            <a:endParaRPr lang="en-US" sz="2000" b="1" dirty="0">
              <a:solidFill>
                <a:schemeClr val="bg2"/>
              </a:solidFill>
              <a:latin typeface="+mj-lt"/>
            </a:endParaRPr>
          </a:p>
          <a:p>
            <a:pPr marL="571500" indent="-342900">
              <a:lnSpc>
                <a:spcPct val="150000"/>
              </a:lnSpc>
              <a:buFont typeface="Arial" panose="020B0604020202020204" pitchFamily="34" charset="0"/>
              <a:buChar char="•"/>
            </a:pPr>
            <a:r>
              <a:rPr lang="en-US" sz="2000" b="1" dirty="0">
                <a:solidFill>
                  <a:schemeClr val="bg2"/>
                </a:solidFill>
                <a:latin typeface="+mj-lt"/>
              </a:rPr>
              <a:t>ABSTRACT</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Will the conclusions (if valid), likely to be useful to you, in your area of clinical practice or research? </a:t>
            </a:r>
            <a:r>
              <a:rPr lang="en-US" sz="2000" b="1" dirty="0">
                <a:solidFill>
                  <a:schemeClr val="bg2"/>
                </a:solidFill>
                <a:latin typeface="+mj-lt"/>
              </a:rPr>
              <a:t>YES</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r>
              <a:rPr lang="en-US" sz="2000" dirty="0">
                <a:solidFill>
                  <a:schemeClr val="bg2"/>
                </a:solidFill>
                <a:latin typeface="+mj-lt"/>
              </a:rPr>
              <a:t>Whether the settings in the material methods are similar to our own settings?  </a:t>
            </a:r>
            <a:r>
              <a:rPr lang="en-US" sz="2000" b="1" dirty="0">
                <a:solidFill>
                  <a:schemeClr val="bg2"/>
                </a:solidFill>
                <a:latin typeface="+mj-lt"/>
              </a:rPr>
              <a:t>YES</a:t>
            </a:r>
            <a:endParaRPr lang="en-US" sz="2000" b="1" dirty="0">
              <a:solidFill>
                <a:schemeClr val="bg2"/>
              </a:solidFill>
              <a:latin typeface="+mj-lt"/>
            </a:endParaRPr>
          </a:p>
          <a:p>
            <a:pPr marL="1028700" lvl="1" indent="-342900">
              <a:lnSpc>
                <a:spcPct val="150000"/>
              </a:lnSpc>
              <a:buFont typeface="Arial" panose="020B0604020202020204" pitchFamily="34" charset="0"/>
              <a:buChar char="•"/>
            </a:pPr>
            <a:endParaRPr lang="en-US" sz="1800" b="1" dirty="0">
              <a:solidFill>
                <a:schemeClr val="bg2"/>
              </a:solidFill>
              <a:latin typeface="+mj-lt"/>
            </a:endParaRPr>
          </a:p>
          <a:p>
            <a:pPr marL="335915" indent="-335915" defTabSz="895985">
              <a:spcBef>
                <a:spcPts val="500"/>
              </a:spcBef>
              <a:buNone/>
              <a:defRPr sz="2450">
                <a:solidFill>
                  <a:srgbClr val="FFFF00"/>
                </a:solidFill>
                <a:latin typeface="Helvetica Neue"/>
                <a:ea typeface="Helvetica Neue"/>
                <a:cs typeface="Helvetica Neue"/>
                <a:sym typeface="Helvetica Neue"/>
              </a:defRPr>
            </a:pPr>
            <a:endParaRPr lang="en-US" sz="1800" b="1" dirty="0">
              <a:solidFill>
                <a:schemeClr val="bg2"/>
              </a:solidFill>
              <a:latin typeface="+mj-lt"/>
            </a:endParaRPr>
          </a:p>
          <a:p>
            <a:pPr marL="1028700" lvl="1" indent="-342900">
              <a:lnSpc>
                <a:spcPct val="150000"/>
              </a:lnSpc>
              <a:buFont typeface="Arial" panose="020B0604020202020204" pitchFamily="34" charset="0"/>
              <a:buChar char="•"/>
            </a:pPr>
            <a:endParaRPr lang="en-US" sz="1800" b="1" dirty="0">
              <a:solidFill>
                <a:schemeClr val="bg2"/>
              </a:solidFill>
              <a:latin typeface="+mj-lt"/>
            </a:endParaRPr>
          </a:p>
          <a:p>
            <a:pPr marL="571500" indent="-342900">
              <a:lnSpc>
                <a:spcPct val="150000"/>
              </a:lnSpc>
              <a:buFont typeface="Arial" panose="020B0604020202020204" pitchFamily="34" charset="0"/>
              <a:buChar char="•"/>
            </a:pPr>
            <a:endParaRPr lang="en-US" sz="18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sz="1800" dirty="0">
              <a:solidFill>
                <a:schemeClr val="bg2"/>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REFERENCE QUESTION</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Is there a clear cut / specific research question?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Was it feasible for the authors to study this question given  there technical expertise and available facilities?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Does the research question has some element of novelty?  </a:t>
            </a:r>
            <a:r>
              <a:rPr lang="en-US" sz="2000" b="1" dirty="0">
                <a:solidFill>
                  <a:schemeClr val="bg2"/>
                </a:solidFill>
                <a:latin typeface="+mj-lt"/>
              </a:rPr>
              <a:t>YES</a:t>
            </a:r>
            <a:r>
              <a:rPr lang="en-US" sz="2000" dirty="0">
                <a:solidFill>
                  <a:schemeClr val="bg2"/>
                </a:solidFill>
                <a:latin typeface="+mj-lt"/>
              </a:rPr>
              <a:t>  	</a:t>
            </a:r>
            <a:endParaRPr lang="en-US" sz="2000" dirty="0">
              <a:solidFill>
                <a:schemeClr val="bg2"/>
              </a:solidFill>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VALIDITY</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fontScale="92500"/>
          </a:bodyPr>
          <a:lstStyle/>
          <a:p>
            <a:pPr marL="571500" lvl="0" indent="-342900"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Have the authors made a mention of  Actual / Study Population ? </a:t>
            </a:r>
            <a:r>
              <a:rPr lang="en-US" sz="2000" b="1" dirty="0">
                <a:solidFill>
                  <a:schemeClr val="bg2"/>
                </a:solidFill>
                <a:latin typeface="+mj-lt"/>
              </a:rPr>
              <a:t>YES</a:t>
            </a:r>
            <a:r>
              <a:rPr lang="en-US" sz="2000" dirty="0">
                <a:solidFill>
                  <a:schemeClr val="bg2"/>
                </a:solidFill>
                <a:latin typeface="+mj-lt"/>
              </a:rPr>
              <a:t> </a:t>
            </a:r>
            <a:endParaRPr lang="en-US" sz="20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Is the method of sampling been described? </a:t>
            </a:r>
            <a:r>
              <a:rPr lang="en-US" sz="2000" b="1" dirty="0">
                <a:solidFill>
                  <a:schemeClr val="bg2"/>
                </a:solidFill>
                <a:latin typeface="+mj-lt"/>
              </a:rPr>
              <a:t>YES</a:t>
            </a:r>
            <a:r>
              <a:rPr lang="en-US" sz="2000" dirty="0">
                <a:solidFill>
                  <a:schemeClr val="bg2"/>
                </a:solidFill>
                <a:latin typeface="+mj-lt"/>
              </a:rPr>
              <a:t>   </a:t>
            </a:r>
            <a:endParaRPr lang="en-US" sz="20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Whether a mention of all the potential confounding  factors been made? </a:t>
            </a:r>
            <a:r>
              <a:rPr lang="en-US" sz="2000" b="1" dirty="0">
                <a:solidFill>
                  <a:schemeClr val="bg2"/>
                </a:solidFill>
                <a:latin typeface="+mj-lt"/>
              </a:rPr>
              <a:t>NO</a:t>
            </a:r>
            <a:r>
              <a:rPr lang="en-US" sz="2000" dirty="0">
                <a:solidFill>
                  <a:schemeClr val="bg2"/>
                </a:solidFill>
                <a:latin typeface="+mj-lt"/>
              </a:rPr>
              <a:t>	 	 </a:t>
            </a:r>
            <a:endParaRPr lang="en-US" sz="2000" dirty="0">
              <a:solidFill>
                <a:schemeClr val="bg2"/>
              </a:solidFill>
              <a:latin typeface="+mj-lt"/>
            </a:endParaRPr>
          </a:p>
          <a:p>
            <a:pPr marL="571500" lvl="0" indent="-342900"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Any selection or information bias could have occurred? </a:t>
            </a:r>
            <a:r>
              <a:rPr lang="en-US" sz="2000" b="1" dirty="0">
                <a:solidFill>
                  <a:schemeClr val="bg2"/>
                </a:solidFill>
                <a:latin typeface="+mj-lt"/>
              </a:rPr>
              <a:t>NO</a:t>
            </a:r>
            <a:r>
              <a:rPr lang="en-US" sz="1800" dirty="0">
                <a:solidFill>
                  <a:srgbClr val="FF0000"/>
                </a:solidFill>
                <a:latin typeface="+mj-lt"/>
              </a:rPr>
              <a:t>	</a:t>
            </a:r>
            <a:r>
              <a:rPr lang="en-US" sz="1800" dirty="0">
                <a:solidFill>
                  <a:schemeClr val="bg2"/>
                </a:solidFill>
                <a:latin typeface="+mj-lt"/>
              </a:rPr>
              <a:t>					            </a:t>
            </a:r>
            <a:endParaRPr lang="en-US" sz="18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sz="1800" dirty="0">
              <a:solidFill>
                <a:schemeClr val="bg2"/>
              </a:solidFill>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3000" dirty="0"/>
              <a:t>GATE Framework Assessment : PECOT</a:t>
            </a:r>
            <a:endParaRPr sz="3000" dirty="0"/>
          </a:p>
        </p:txBody>
      </p:sp>
      <p:pic>
        <p:nvPicPr>
          <p:cNvPr id="4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6667" y="1177314"/>
            <a:ext cx="1661600" cy="91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9" y="2288646"/>
            <a:ext cx="134970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1029"/>
          <p:cNvSpPr>
            <a:spLocks noChangeArrowheads="1"/>
          </p:cNvSpPr>
          <p:nvPr/>
        </p:nvSpPr>
        <p:spPr bwMode="auto">
          <a:xfrm>
            <a:off x="3886200" y="3615425"/>
            <a:ext cx="1296988" cy="944563"/>
          </a:xfrm>
          <a:prstGeom prst="rect">
            <a:avLst/>
          </a:prstGeom>
          <a:noFill/>
          <a:ln w="38100">
            <a:solidFill>
              <a:sysClr val="windowText" lastClr="000000"/>
            </a:solidFill>
            <a:miter lim="800000"/>
          </a:ln>
        </p:spPr>
        <p:txBody>
          <a:bodyPr lIns="71323" tIns="35662" rIns="71323" bIns="35662"/>
          <a:lstStyle/>
          <a:p>
            <a:pPr defTabSz="713105" eaLnBrk="0" hangingPunct="0">
              <a:defRPr/>
            </a:pPr>
            <a:endParaRPr lang="en-US" sz="1400" dirty="0">
              <a:solidFill>
                <a:prstClr val="black"/>
              </a:solidFill>
              <a:latin typeface="Calibri" panose="020F0502020204030204"/>
            </a:endParaRPr>
          </a:p>
        </p:txBody>
      </p:sp>
      <p:pic>
        <p:nvPicPr>
          <p:cNvPr id="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501637"/>
            <a:ext cx="1371600" cy="71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1037"/>
          <p:cNvSpPr txBox="1">
            <a:spLocks noChangeArrowheads="1"/>
          </p:cNvSpPr>
          <p:nvPr/>
        </p:nvSpPr>
        <p:spPr bwMode="auto">
          <a:xfrm>
            <a:off x="1115617" y="1177314"/>
            <a:ext cx="2123748" cy="810684"/>
          </a:xfrm>
          <a:prstGeom prst="rect">
            <a:avLst/>
          </a:prstGeom>
          <a:noFill/>
          <a:ln w="9525">
            <a:noFill/>
            <a:miter lim="800000"/>
          </a:ln>
        </p:spPr>
        <p:txBody>
          <a:bodyPr wrap="none" lIns="71323" tIns="35662" rIns="71323" bIns="35662">
            <a:spAutoFit/>
          </a:bodyPr>
          <a:lstStyle/>
          <a:p>
            <a:pPr defTabSz="713105" eaLnBrk="0" hangingPunct="0">
              <a:defRPr/>
            </a:pPr>
            <a:r>
              <a:rPr lang="en-AU" sz="1600" b="1" dirty="0">
                <a:solidFill>
                  <a:prstClr val="black"/>
                </a:solidFill>
                <a:latin typeface="+mj-lt"/>
              </a:rPr>
              <a:t>PARTICIPANTS: 180</a:t>
            </a:r>
            <a:endParaRPr lang="en-AU" sz="1600" dirty="0">
              <a:solidFill>
                <a:prstClr val="black"/>
              </a:solidFill>
              <a:latin typeface="+mj-lt"/>
            </a:endParaRPr>
          </a:p>
          <a:p>
            <a:pPr defTabSz="713105" eaLnBrk="0" hangingPunct="0">
              <a:defRPr/>
            </a:pPr>
            <a:r>
              <a:rPr lang="en-AU" sz="1600" dirty="0">
                <a:latin typeface="Calibri" panose="020F0502020204030204"/>
              </a:rPr>
              <a:t> </a:t>
            </a:r>
            <a:endParaRPr lang="en-AU" sz="1600" dirty="0">
              <a:latin typeface="Calibri" panose="020F0502020204030204"/>
            </a:endParaRPr>
          </a:p>
          <a:p>
            <a:pPr defTabSz="713105" eaLnBrk="0" hangingPunct="0">
              <a:defRPr/>
            </a:pPr>
            <a:endParaRPr lang="en-AU" sz="1600" dirty="0">
              <a:solidFill>
                <a:prstClr val="black"/>
              </a:solidFill>
              <a:latin typeface="Calibri" panose="020F0502020204030204"/>
            </a:endParaRPr>
          </a:p>
        </p:txBody>
      </p:sp>
      <p:sp>
        <p:nvSpPr>
          <p:cNvPr id="45" name="Text Box 1038"/>
          <p:cNvSpPr txBox="1">
            <a:spLocks noChangeArrowheads="1"/>
          </p:cNvSpPr>
          <p:nvPr/>
        </p:nvSpPr>
        <p:spPr bwMode="auto">
          <a:xfrm>
            <a:off x="1376533" y="2646352"/>
            <a:ext cx="2592288" cy="564463"/>
          </a:xfrm>
          <a:prstGeom prst="rect">
            <a:avLst/>
          </a:prstGeom>
          <a:noFill/>
          <a:ln w="9525">
            <a:noFill/>
            <a:miter lim="800000"/>
          </a:ln>
        </p:spPr>
        <p:txBody>
          <a:bodyPr wrap="square" lIns="71323" tIns="35662" rIns="71323" bIns="35662">
            <a:spAutoFit/>
          </a:bodyPr>
          <a:lstStyle/>
          <a:p>
            <a:pPr defTabSz="713105" eaLnBrk="0" hangingPunct="0">
              <a:defRPr/>
            </a:pPr>
            <a:endParaRPr lang="en-AU" sz="1600" dirty="0">
              <a:solidFill>
                <a:srgbClr val="FF0000"/>
              </a:solidFill>
              <a:latin typeface="+mj-lt"/>
            </a:endParaRPr>
          </a:p>
          <a:p>
            <a:pPr defTabSz="713105" eaLnBrk="0" hangingPunct="0">
              <a:defRPr/>
            </a:pPr>
            <a:r>
              <a:rPr lang="en-AU" sz="1600" dirty="0">
                <a:latin typeface="Calibri" panose="020F0502020204030204"/>
              </a:rPr>
              <a:t>KRd:93</a:t>
            </a:r>
            <a:endParaRPr lang="en-AU" sz="1600" dirty="0">
              <a:latin typeface="Calibri" panose="020F0502020204030204"/>
            </a:endParaRPr>
          </a:p>
        </p:txBody>
      </p:sp>
      <p:sp>
        <p:nvSpPr>
          <p:cNvPr id="46" name="Text Box 1039"/>
          <p:cNvSpPr txBox="1">
            <a:spLocks noChangeArrowheads="1"/>
          </p:cNvSpPr>
          <p:nvPr/>
        </p:nvSpPr>
        <p:spPr bwMode="auto">
          <a:xfrm>
            <a:off x="5786446" y="2666448"/>
            <a:ext cx="3040036" cy="656796"/>
          </a:xfrm>
          <a:prstGeom prst="rect">
            <a:avLst/>
          </a:prstGeom>
          <a:noFill/>
          <a:ln w="9525">
            <a:noFill/>
            <a:miter lim="800000"/>
          </a:ln>
        </p:spPr>
        <p:txBody>
          <a:bodyPr wrap="square" lIns="71323" tIns="35662" rIns="71323" bIns="35662">
            <a:spAutoFit/>
          </a:bodyPr>
          <a:lstStyle/>
          <a:p>
            <a:pPr defTabSz="713105" eaLnBrk="0" hangingPunct="0">
              <a:defRPr/>
            </a:pPr>
            <a:endParaRPr lang="en-AU" sz="1600" dirty="0">
              <a:solidFill>
                <a:srgbClr val="FF0000"/>
              </a:solidFill>
              <a:latin typeface="+mj-lt"/>
            </a:endParaRPr>
          </a:p>
          <a:p>
            <a:pPr defTabSz="713105" eaLnBrk="0" hangingPunct="0">
              <a:defRPr/>
            </a:pPr>
            <a:r>
              <a:rPr lang="en-AU" sz="2200" dirty="0">
                <a:solidFill>
                  <a:prstClr val="black"/>
                </a:solidFill>
                <a:latin typeface="Calibri" panose="020F0502020204030204"/>
              </a:rPr>
              <a:t>Linalidomide:87</a:t>
            </a:r>
            <a:endParaRPr lang="en-AU" sz="2200" dirty="0">
              <a:solidFill>
                <a:prstClr val="black"/>
              </a:solidFill>
              <a:latin typeface="Calibri" panose="020F0502020204030204"/>
            </a:endParaRPr>
          </a:p>
        </p:txBody>
      </p:sp>
      <p:sp>
        <p:nvSpPr>
          <p:cNvPr id="47" name="Text Box 1041"/>
          <p:cNvSpPr txBox="1">
            <a:spLocks noChangeArrowheads="1"/>
          </p:cNvSpPr>
          <p:nvPr/>
        </p:nvSpPr>
        <p:spPr bwMode="auto">
          <a:xfrm>
            <a:off x="5786527" y="3863048"/>
            <a:ext cx="2791636" cy="318242"/>
          </a:xfrm>
          <a:prstGeom prst="rect">
            <a:avLst/>
          </a:prstGeom>
          <a:noFill/>
          <a:ln w="9525">
            <a:noFill/>
            <a:miter lim="800000"/>
          </a:ln>
        </p:spPr>
        <p:txBody>
          <a:bodyPr wrap="square" lIns="71323" tIns="35662" rIns="71323" bIns="35662">
            <a:spAutoFit/>
          </a:bodyPr>
          <a:lstStyle/>
          <a:p>
            <a:pPr defTabSz="713105" eaLnBrk="0" hangingPunct="0">
              <a:defRPr/>
            </a:pPr>
            <a:r>
              <a:rPr lang="en-AU" sz="1600" b="1" dirty="0">
                <a:solidFill>
                  <a:schemeClr val="bg2"/>
                </a:solidFill>
                <a:latin typeface="+mj-lt"/>
              </a:rPr>
              <a:t>DURATION : 36months </a:t>
            </a:r>
            <a:endParaRPr lang="en-AU" sz="1600" dirty="0">
              <a:solidFill>
                <a:schemeClr val="bg2"/>
              </a:solidFill>
              <a:latin typeface="+mj-lt"/>
            </a:endParaRPr>
          </a:p>
        </p:txBody>
      </p:sp>
      <p:sp>
        <p:nvSpPr>
          <p:cNvPr id="48" name="Line 1033"/>
          <p:cNvSpPr>
            <a:spLocks noChangeShapeType="1"/>
          </p:cNvSpPr>
          <p:nvPr/>
        </p:nvSpPr>
        <p:spPr bwMode="auto">
          <a:xfrm rot="10800000">
            <a:off x="5216647" y="4151095"/>
            <a:ext cx="624563" cy="19925"/>
          </a:xfrm>
          <a:prstGeom prst="line">
            <a:avLst/>
          </a:prstGeom>
          <a:noFill/>
          <a:ln w="38100">
            <a:solidFill>
              <a:sysClr val="windowText" lastClr="000000"/>
            </a:solidFill>
            <a:round/>
            <a:tailEnd type="triangle" w="med" len="med"/>
          </a:ln>
        </p:spPr>
        <p:txBody>
          <a:bodyPr lIns="71323" tIns="35662" rIns="71323" bIns="35662"/>
          <a:lstStyle/>
          <a:p>
            <a:pPr defTabSz="713105">
              <a:defRPr/>
            </a:pPr>
            <a:endParaRPr lang="en-US" sz="1400" dirty="0">
              <a:solidFill>
                <a:prstClr val="black"/>
              </a:solidFill>
              <a:latin typeface="Calibri" panose="020F0502020204030204"/>
            </a:endParaRPr>
          </a:p>
        </p:txBody>
      </p:sp>
      <p:sp>
        <p:nvSpPr>
          <p:cNvPr id="49" name="Line 1027"/>
          <p:cNvSpPr>
            <a:spLocks noChangeShapeType="1"/>
          </p:cNvSpPr>
          <p:nvPr/>
        </p:nvSpPr>
        <p:spPr bwMode="auto">
          <a:xfrm rot="-5400000" flipH="1" flipV="1">
            <a:off x="5340220" y="4321090"/>
            <a:ext cx="584729" cy="0"/>
          </a:xfrm>
          <a:prstGeom prst="line">
            <a:avLst/>
          </a:prstGeom>
          <a:noFill/>
          <a:ln w="38100">
            <a:solidFill>
              <a:srgbClr val="FF0000"/>
            </a:solidFill>
            <a:round/>
            <a:tailEnd type="triangle" w="med" len="med"/>
          </a:ln>
        </p:spPr>
        <p:txBody>
          <a:bodyPr lIns="71323" tIns="35662" rIns="71323" bIns="35662"/>
          <a:lstStyle/>
          <a:p>
            <a:pPr defTabSz="713105">
              <a:defRPr/>
            </a:pPr>
            <a:endParaRPr lang="en-US" sz="1400" dirty="0">
              <a:solidFill>
                <a:prstClr val="black"/>
              </a:solidFill>
              <a:latin typeface="Calibri" panose="020F0502020204030204"/>
            </a:endParaRPr>
          </a:p>
        </p:txBody>
      </p:sp>
      <p:sp>
        <p:nvSpPr>
          <p:cNvPr id="50" name="Text Box 1045"/>
          <p:cNvSpPr txBox="1">
            <a:spLocks noChangeArrowheads="1"/>
          </p:cNvSpPr>
          <p:nvPr/>
        </p:nvSpPr>
        <p:spPr bwMode="auto">
          <a:xfrm>
            <a:off x="5283689" y="4177414"/>
            <a:ext cx="299531" cy="456741"/>
          </a:xfrm>
          <a:prstGeom prst="rect">
            <a:avLst/>
          </a:prstGeom>
          <a:noFill/>
          <a:ln w="9525">
            <a:noFill/>
            <a:miter lim="800000"/>
          </a:ln>
        </p:spPr>
        <p:txBody>
          <a:bodyPr wrap="none" lIns="71323" tIns="35662" rIns="71323" bIns="35662">
            <a:spAutoFit/>
          </a:bodyPr>
          <a:lstStyle/>
          <a:p>
            <a:pPr defTabSz="713105" eaLnBrk="0" hangingPunct="0">
              <a:defRPr/>
            </a:pPr>
            <a:r>
              <a:rPr lang="en-AU" sz="2500" dirty="0">
                <a:solidFill>
                  <a:prstClr val="black"/>
                </a:solidFill>
                <a:latin typeface="Calibri" panose="020F0502020204030204"/>
              </a:rPr>
              <a:t>T</a:t>
            </a:r>
            <a:endParaRPr lang="en-AU" sz="2500" dirty="0">
              <a:solidFill>
                <a:prstClr val="black"/>
              </a:solidFill>
              <a:latin typeface="Calibri" panose="020F0502020204030204"/>
            </a:endParaRPr>
          </a:p>
        </p:txBody>
      </p:sp>
      <p:sp>
        <p:nvSpPr>
          <p:cNvPr id="51" name="Text Box 1044"/>
          <p:cNvSpPr txBox="1">
            <a:spLocks noChangeArrowheads="1"/>
          </p:cNvSpPr>
          <p:nvPr/>
        </p:nvSpPr>
        <p:spPr bwMode="auto">
          <a:xfrm>
            <a:off x="4351862" y="3884363"/>
            <a:ext cx="355635" cy="456741"/>
          </a:xfrm>
          <a:prstGeom prst="rect">
            <a:avLst/>
          </a:prstGeom>
          <a:noFill/>
          <a:ln w="9525">
            <a:noFill/>
            <a:miter lim="800000"/>
          </a:ln>
        </p:spPr>
        <p:txBody>
          <a:bodyPr wrap="none" lIns="71323" tIns="35662" rIns="71323" bIns="35662">
            <a:spAutoFit/>
          </a:bodyPr>
          <a:lstStyle/>
          <a:p>
            <a:pPr defTabSz="713105" eaLnBrk="0" hangingPunct="0">
              <a:defRPr/>
            </a:pPr>
            <a:r>
              <a:rPr lang="en-AU" sz="2500" dirty="0">
                <a:solidFill>
                  <a:prstClr val="black"/>
                </a:solidFill>
                <a:latin typeface="Calibri" panose="020F0502020204030204"/>
              </a:rPr>
              <a:t>O</a:t>
            </a:r>
            <a:endParaRPr lang="en-AU" sz="2500" dirty="0">
              <a:solidFill>
                <a:prstClr val="black"/>
              </a:solidFill>
              <a:latin typeface="Calibri" panose="020F0502020204030204"/>
            </a:endParaRPr>
          </a:p>
        </p:txBody>
      </p:sp>
      <p:sp>
        <p:nvSpPr>
          <p:cNvPr id="52" name="Line 10"/>
          <p:cNvSpPr>
            <a:spLocks noChangeShapeType="1"/>
          </p:cNvSpPr>
          <p:nvPr/>
        </p:nvSpPr>
        <p:spPr bwMode="auto">
          <a:xfrm>
            <a:off x="4497467" y="2262849"/>
            <a:ext cx="0" cy="2337594"/>
          </a:xfrm>
          <a:prstGeom prst="line">
            <a:avLst/>
          </a:prstGeom>
          <a:noFill/>
          <a:ln w="38100">
            <a:solidFill>
              <a:schemeClr val="tx1"/>
            </a:solidFill>
            <a:prstDash val="sysDot"/>
            <a:round/>
          </a:ln>
        </p:spPr>
        <p:txBody>
          <a:bodyPr lIns="71323" tIns="35662" rIns="71323" bIns="35662"/>
          <a:lstStyle/>
          <a:p>
            <a:endParaRPr lang="en-US"/>
          </a:p>
        </p:txBody>
      </p:sp>
      <p:sp>
        <p:nvSpPr>
          <p:cNvPr id="53" name="Line 12"/>
          <p:cNvSpPr>
            <a:spLocks noChangeShapeType="1"/>
          </p:cNvSpPr>
          <p:nvPr/>
        </p:nvSpPr>
        <p:spPr bwMode="black">
          <a:xfrm>
            <a:off x="3886200" y="4107180"/>
            <a:ext cx="1226820" cy="38100"/>
          </a:xfrm>
          <a:prstGeom prst="line">
            <a:avLst/>
          </a:prstGeom>
          <a:noFill/>
          <a:ln w="38100">
            <a:solidFill>
              <a:schemeClr val="tx1"/>
            </a:solidFill>
            <a:prstDash val="sysDot"/>
            <a:round/>
          </a:ln>
        </p:spPr>
        <p:txBody>
          <a:bodyPr wrap="square" lIns="71323" tIns="35662" rIns="71323" bIns="35662" anchor="ctr">
            <a:spAutoFit/>
          </a:bodyPr>
          <a:lstStyle/>
          <a:p>
            <a:endParaRPr lang="en-US"/>
          </a:p>
        </p:txBody>
      </p:sp>
      <p:sp>
        <p:nvSpPr>
          <p:cNvPr id="55" name="TextBox 54"/>
          <p:cNvSpPr txBox="1"/>
          <p:nvPr/>
        </p:nvSpPr>
        <p:spPr>
          <a:xfrm>
            <a:off x="4351862" y="1390295"/>
            <a:ext cx="346570" cy="384721"/>
          </a:xfrm>
          <a:prstGeom prst="rect">
            <a:avLst/>
          </a:prstGeom>
          <a:noFill/>
        </p:spPr>
        <p:txBody>
          <a:bodyPr wrap="none" rtlCol="0">
            <a:spAutoFit/>
          </a:bodyPr>
          <a:lstStyle/>
          <a:p>
            <a:r>
              <a:rPr lang="en-US" sz="1900" b="1" dirty="0"/>
              <a:t>P</a:t>
            </a:r>
            <a:endParaRPr lang="en-US" sz="1900" b="1" dirty="0"/>
          </a:p>
        </p:txBody>
      </p:sp>
      <p:sp>
        <p:nvSpPr>
          <p:cNvPr id="2" name="TextBox 1"/>
          <p:cNvSpPr txBox="1"/>
          <p:nvPr/>
        </p:nvSpPr>
        <p:spPr>
          <a:xfrm>
            <a:off x="1083882" y="3650939"/>
            <a:ext cx="2624075" cy="1323439"/>
          </a:xfrm>
          <a:prstGeom prst="rect">
            <a:avLst/>
          </a:prstGeom>
          <a:noFill/>
        </p:spPr>
        <p:txBody>
          <a:bodyPr wrap="square" rtlCol="0">
            <a:spAutoFit/>
          </a:bodyPr>
          <a:lstStyle/>
          <a:p>
            <a:r>
              <a:rPr lang="en-US" sz="1600" b="1" dirty="0">
                <a:latin typeface="+mj-lt"/>
              </a:rPr>
              <a:t>OUTCOME:</a:t>
            </a:r>
            <a:r>
              <a:rPr lang="en-US" sz="1600" dirty="0">
                <a:solidFill>
                  <a:schemeClr val="bg2"/>
                </a:solidFill>
                <a:latin typeface="+mj-lt"/>
              </a:rPr>
              <a:t> Progression free survival better in between carfilzomib arm compared to lenalidomide arm</a:t>
            </a:r>
            <a:endParaRPr lang="en-US" sz="1600" b="1"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 y="1905000"/>
            <a:ext cx="7680960" cy="707886"/>
          </a:xfrm>
          <a:prstGeom prst="rect">
            <a:avLst/>
          </a:prstGeom>
          <a:noFill/>
        </p:spPr>
        <p:txBody>
          <a:bodyPr wrap="square" rtlCol="0">
            <a:spAutoFit/>
          </a:bodyPr>
          <a:lstStyle/>
          <a:p>
            <a:pPr algn="ctr"/>
            <a:r>
              <a:rPr lang="en-US" sz="4000" b="1" dirty="0"/>
              <a:t>ASSESSING VALIDITY</a:t>
            </a:r>
            <a:endParaRPr lang="en-US" sz="4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Autofit/>
          </a:bodyPr>
          <a:lstStyle/>
          <a:p>
            <a:r>
              <a:rPr lang="en-US" sz="2600" dirty="0"/>
              <a:t>The </a:t>
            </a:r>
            <a:r>
              <a:rPr lang="en-US" sz="2600" dirty="0" err="1"/>
              <a:t>RAMMbo</a:t>
            </a:r>
            <a:r>
              <a:rPr lang="en-US" sz="2600" dirty="0"/>
              <a:t> acronym : Assessing study bias</a:t>
            </a:r>
            <a:br>
              <a:rPr lang="en-US" sz="2600" dirty="0"/>
            </a:br>
            <a:endParaRPr sz="2600"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
        <p:nvSpPr>
          <p:cNvPr id="16" name="Rectangle 2"/>
          <p:cNvSpPr>
            <a:spLocks noChangeArrowheads="1"/>
          </p:cNvSpPr>
          <p:nvPr/>
        </p:nvSpPr>
        <p:spPr bwMode="auto">
          <a:xfrm>
            <a:off x="3614738" y="1460500"/>
            <a:ext cx="342900" cy="508000"/>
          </a:xfrm>
          <a:prstGeom prst="rect">
            <a:avLst/>
          </a:prstGeom>
          <a:noFill/>
          <a:ln w="12700">
            <a:noFill/>
            <a:miter lim="800000"/>
          </a:ln>
        </p:spPr>
        <p:txBody>
          <a:bodyPr lIns="70581" tIns="34671" rIns="70581" bIns="34671" anchor="ctr"/>
          <a:lstStyle/>
          <a:p>
            <a:r>
              <a:rPr lang="en-US" sz="2200" b="1" dirty="0"/>
              <a:t>P</a:t>
            </a:r>
            <a:endParaRPr lang="en-US" sz="2200" b="1" dirty="0"/>
          </a:p>
        </p:txBody>
      </p:sp>
      <p:sp>
        <p:nvSpPr>
          <p:cNvPr id="17" name="Rectangle 3"/>
          <p:cNvSpPr>
            <a:spLocks noChangeArrowheads="1"/>
          </p:cNvSpPr>
          <p:nvPr/>
        </p:nvSpPr>
        <p:spPr bwMode="auto">
          <a:xfrm>
            <a:off x="3253979" y="2794000"/>
            <a:ext cx="342900" cy="508000"/>
          </a:xfrm>
          <a:prstGeom prst="rect">
            <a:avLst/>
          </a:prstGeom>
          <a:noFill/>
          <a:ln w="12700">
            <a:noFill/>
            <a:miter lim="800000"/>
          </a:ln>
        </p:spPr>
        <p:txBody>
          <a:bodyPr lIns="70581" tIns="34671" rIns="70581" bIns="34671" anchor="ctr"/>
          <a:lstStyle/>
          <a:p>
            <a:r>
              <a:rPr lang="en-US" sz="2200" b="1" dirty="0"/>
              <a:t>E</a:t>
            </a:r>
            <a:endParaRPr lang="en-US" sz="2200" b="1" dirty="0"/>
          </a:p>
        </p:txBody>
      </p:sp>
      <p:sp>
        <p:nvSpPr>
          <p:cNvPr id="18" name="Rectangle 4"/>
          <p:cNvSpPr>
            <a:spLocks noChangeArrowheads="1"/>
          </p:cNvSpPr>
          <p:nvPr/>
        </p:nvSpPr>
        <p:spPr bwMode="auto">
          <a:xfrm>
            <a:off x="3939779" y="2794000"/>
            <a:ext cx="341709" cy="508000"/>
          </a:xfrm>
          <a:prstGeom prst="rect">
            <a:avLst/>
          </a:prstGeom>
          <a:noFill/>
          <a:ln w="12700">
            <a:noFill/>
            <a:miter lim="800000"/>
          </a:ln>
        </p:spPr>
        <p:txBody>
          <a:bodyPr lIns="70581" tIns="34671" rIns="70581" bIns="34671" anchor="ctr"/>
          <a:lstStyle/>
          <a:p>
            <a:r>
              <a:rPr lang="en-US" sz="2200" b="1" dirty="0"/>
              <a:t>C</a:t>
            </a:r>
            <a:endParaRPr lang="en-US" sz="2200" b="1" dirty="0"/>
          </a:p>
        </p:txBody>
      </p:sp>
      <p:sp>
        <p:nvSpPr>
          <p:cNvPr id="19" name="Rectangle 5"/>
          <p:cNvSpPr>
            <a:spLocks noChangeArrowheads="1"/>
          </p:cNvSpPr>
          <p:nvPr/>
        </p:nvSpPr>
        <p:spPr bwMode="auto">
          <a:xfrm>
            <a:off x="3582591" y="4064000"/>
            <a:ext cx="342900" cy="508000"/>
          </a:xfrm>
          <a:prstGeom prst="rect">
            <a:avLst/>
          </a:prstGeom>
          <a:noFill/>
          <a:ln w="12700">
            <a:noFill/>
            <a:miter lim="800000"/>
          </a:ln>
        </p:spPr>
        <p:txBody>
          <a:bodyPr lIns="70581" tIns="34671" rIns="70581" bIns="34671" anchor="ctr"/>
          <a:lstStyle/>
          <a:p>
            <a:r>
              <a:rPr lang="en-US" sz="2200" b="1" dirty="0"/>
              <a:t>O</a:t>
            </a:r>
            <a:endParaRPr lang="en-US" sz="2200" b="1" dirty="0"/>
          </a:p>
        </p:txBody>
      </p:sp>
      <p:sp>
        <p:nvSpPr>
          <p:cNvPr id="20" name="Rectangle 6"/>
          <p:cNvSpPr>
            <a:spLocks noChangeArrowheads="1"/>
          </p:cNvSpPr>
          <p:nvPr/>
        </p:nvSpPr>
        <p:spPr bwMode="auto">
          <a:xfrm>
            <a:off x="2719388" y="4381500"/>
            <a:ext cx="342900" cy="508000"/>
          </a:xfrm>
          <a:prstGeom prst="rect">
            <a:avLst/>
          </a:prstGeom>
          <a:noFill/>
          <a:ln w="12700">
            <a:noFill/>
            <a:miter lim="800000"/>
          </a:ln>
        </p:spPr>
        <p:txBody>
          <a:bodyPr lIns="70581" tIns="34671" rIns="70581" bIns="34671" anchor="ctr"/>
          <a:lstStyle/>
          <a:p>
            <a:r>
              <a:rPr lang="en-US" sz="2200" b="1" dirty="0"/>
              <a:t>T</a:t>
            </a:r>
            <a:endParaRPr lang="en-US" sz="2200" b="1" dirty="0"/>
          </a:p>
        </p:txBody>
      </p:sp>
      <p:sp>
        <p:nvSpPr>
          <p:cNvPr id="21" name="Line 7"/>
          <p:cNvSpPr>
            <a:spLocks noChangeShapeType="1"/>
          </p:cNvSpPr>
          <p:nvPr/>
        </p:nvSpPr>
        <p:spPr bwMode="auto">
          <a:xfrm rot="-5400000" flipH="1" flipV="1">
            <a:off x="2300818" y="4483365"/>
            <a:ext cx="584729" cy="0"/>
          </a:xfrm>
          <a:prstGeom prst="line">
            <a:avLst/>
          </a:prstGeom>
          <a:noFill/>
          <a:ln w="38100">
            <a:solidFill>
              <a:srgbClr val="FF0000"/>
            </a:solidFill>
            <a:round/>
            <a:tailEnd type="triangle" w="med" len="med"/>
          </a:ln>
        </p:spPr>
        <p:txBody>
          <a:bodyPr lIns="71323" tIns="35662" rIns="71323" bIns="35662"/>
          <a:lstStyle/>
          <a:p>
            <a:endParaRPr lang="en-US"/>
          </a:p>
        </p:txBody>
      </p:sp>
      <p:sp>
        <p:nvSpPr>
          <p:cNvPr id="22" name="Oval 8"/>
          <p:cNvSpPr>
            <a:spLocks noChangeArrowheads="1"/>
          </p:cNvSpPr>
          <p:nvPr/>
        </p:nvSpPr>
        <p:spPr bwMode="auto">
          <a:xfrm>
            <a:off x="3176587" y="2480471"/>
            <a:ext cx="1101329" cy="1108604"/>
          </a:xfrm>
          <a:prstGeom prst="ellipse">
            <a:avLst/>
          </a:prstGeom>
          <a:noFill/>
          <a:ln w="38100">
            <a:solidFill>
              <a:schemeClr val="bg2"/>
            </a:solidFill>
            <a:round/>
          </a:ln>
        </p:spPr>
        <p:txBody>
          <a:bodyPr lIns="71323" tIns="35662" rIns="71323" bIns="35662"/>
          <a:lstStyle/>
          <a:p>
            <a:pPr eaLnBrk="0" hangingPunct="0"/>
            <a:endParaRPr lang="en-US"/>
          </a:p>
        </p:txBody>
      </p:sp>
      <p:sp>
        <p:nvSpPr>
          <p:cNvPr id="23" name="Rectangle 9"/>
          <p:cNvSpPr>
            <a:spLocks noChangeArrowheads="1"/>
          </p:cNvSpPr>
          <p:nvPr/>
        </p:nvSpPr>
        <p:spPr bwMode="auto">
          <a:xfrm>
            <a:off x="3240881" y="3881439"/>
            <a:ext cx="972741" cy="944563"/>
          </a:xfrm>
          <a:prstGeom prst="rect">
            <a:avLst/>
          </a:prstGeom>
          <a:noFill/>
          <a:ln w="38100">
            <a:solidFill>
              <a:schemeClr val="bg2"/>
            </a:solidFill>
            <a:miter lim="800000"/>
          </a:ln>
        </p:spPr>
        <p:txBody>
          <a:bodyPr lIns="71323" tIns="35662" rIns="71323" bIns="35662"/>
          <a:lstStyle/>
          <a:p>
            <a:pPr eaLnBrk="0" hangingPunct="0"/>
            <a:endParaRPr lang="en-US"/>
          </a:p>
        </p:txBody>
      </p:sp>
      <p:sp>
        <p:nvSpPr>
          <p:cNvPr id="24" name="Line 10"/>
          <p:cNvSpPr>
            <a:spLocks noChangeShapeType="1"/>
          </p:cNvSpPr>
          <p:nvPr/>
        </p:nvSpPr>
        <p:spPr bwMode="auto">
          <a:xfrm>
            <a:off x="3727847" y="2468564"/>
            <a:ext cx="0" cy="2337594"/>
          </a:xfrm>
          <a:prstGeom prst="line">
            <a:avLst/>
          </a:prstGeom>
          <a:noFill/>
          <a:ln w="38100">
            <a:solidFill>
              <a:schemeClr val="bg2"/>
            </a:solidFill>
            <a:prstDash val="sysDot"/>
            <a:round/>
          </a:ln>
        </p:spPr>
        <p:txBody>
          <a:bodyPr lIns="71323" tIns="35662" rIns="71323" bIns="35662"/>
          <a:lstStyle/>
          <a:p>
            <a:endParaRPr lang="en-US"/>
          </a:p>
        </p:txBody>
      </p:sp>
      <p:sp>
        <p:nvSpPr>
          <p:cNvPr id="25" name="AutoShape 11"/>
          <p:cNvSpPr>
            <a:spLocks noChangeArrowheads="1"/>
          </p:cNvSpPr>
          <p:nvPr/>
        </p:nvSpPr>
        <p:spPr bwMode="auto">
          <a:xfrm rot="10800000">
            <a:off x="3086100" y="1397001"/>
            <a:ext cx="1309688" cy="877094"/>
          </a:xfrm>
          <a:prstGeom prst="triangle">
            <a:avLst>
              <a:gd name="adj" fmla="val 47819"/>
            </a:avLst>
          </a:prstGeom>
          <a:noFill/>
          <a:ln w="38100">
            <a:solidFill>
              <a:schemeClr val="bg2"/>
            </a:solidFill>
            <a:miter lim="800000"/>
          </a:ln>
        </p:spPr>
        <p:txBody>
          <a:bodyPr lIns="71323" tIns="35662" rIns="71323" bIns="35662"/>
          <a:lstStyle/>
          <a:p>
            <a:pPr eaLnBrk="0" hangingPunct="0"/>
            <a:endParaRPr lang="en-US"/>
          </a:p>
        </p:txBody>
      </p:sp>
      <p:sp>
        <p:nvSpPr>
          <p:cNvPr id="26" name="Line 12"/>
          <p:cNvSpPr>
            <a:spLocks noChangeShapeType="1"/>
          </p:cNvSpPr>
          <p:nvPr/>
        </p:nvSpPr>
        <p:spPr bwMode="black">
          <a:xfrm>
            <a:off x="3253978" y="4318000"/>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27" name="Line 13"/>
          <p:cNvSpPr>
            <a:spLocks noChangeShapeType="1"/>
          </p:cNvSpPr>
          <p:nvPr/>
        </p:nvSpPr>
        <p:spPr bwMode="auto">
          <a:xfrm rot="10800000" flipH="1">
            <a:off x="2457451" y="4336521"/>
            <a:ext cx="541735"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28" name="Rectangle 14"/>
          <p:cNvSpPr>
            <a:spLocks noChangeArrowheads="1"/>
          </p:cNvSpPr>
          <p:nvPr/>
        </p:nvSpPr>
        <p:spPr bwMode="black">
          <a:xfrm>
            <a:off x="1714500" y="1524000"/>
            <a:ext cx="500063" cy="2646508"/>
          </a:xfrm>
          <a:prstGeom prst="rect">
            <a:avLst/>
          </a:prstGeom>
          <a:noFill/>
          <a:ln w="38100">
            <a:noFill/>
            <a:miter lim="800000"/>
          </a:ln>
        </p:spPr>
        <p:txBody>
          <a:bodyPr lIns="71323" tIns="35662" rIns="71323" bIns="35662">
            <a:spAutoFit/>
          </a:bodyPr>
          <a:lstStyle/>
          <a:p>
            <a:pPr eaLnBrk="0" hangingPunct="0">
              <a:lnSpc>
                <a:spcPct val="130000"/>
              </a:lnSpc>
              <a:spcBef>
                <a:spcPct val="50000"/>
              </a:spcBef>
            </a:pPr>
            <a:r>
              <a:rPr lang="en-US" sz="2000" b="1" dirty="0"/>
              <a:t>P</a:t>
            </a:r>
            <a:endParaRPr lang="en-US" sz="2000" dirty="0"/>
          </a:p>
          <a:p>
            <a:pPr eaLnBrk="0" hangingPunct="0">
              <a:lnSpc>
                <a:spcPct val="130000"/>
              </a:lnSpc>
              <a:spcBef>
                <a:spcPct val="50000"/>
              </a:spcBef>
            </a:pPr>
            <a:r>
              <a:rPr lang="en-US" sz="2000" b="1" dirty="0"/>
              <a:t>E</a:t>
            </a:r>
            <a:endParaRPr lang="en-US" sz="2000" dirty="0"/>
          </a:p>
          <a:p>
            <a:pPr eaLnBrk="0" hangingPunct="0">
              <a:lnSpc>
                <a:spcPct val="130000"/>
              </a:lnSpc>
              <a:spcBef>
                <a:spcPct val="50000"/>
              </a:spcBef>
            </a:pPr>
            <a:r>
              <a:rPr lang="en-US" sz="2000" b="1" dirty="0"/>
              <a:t>C</a:t>
            </a:r>
            <a:endParaRPr lang="en-US" sz="2000" dirty="0"/>
          </a:p>
          <a:p>
            <a:pPr eaLnBrk="0" hangingPunct="0">
              <a:lnSpc>
                <a:spcPct val="130000"/>
              </a:lnSpc>
              <a:spcBef>
                <a:spcPct val="50000"/>
              </a:spcBef>
            </a:pPr>
            <a:r>
              <a:rPr lang="en-US" sz="2000" b="1" dirty="0"/>
              <a:t>O</a:t>
            </a:r>
            <a:endParaRPr lang="en-US" sz="2000" dirty="0"/>
          </a:p>
          <a:p>
            <a:pPr eaLnBrk="0" hangingPunct="0">
              <a:lnSpc>
                <a:spcPct val="130000"/>
              </a:lnSpc>
              <a:spcBef>
                <a:spcPct val="50000"/>
              </a:spcBef>
            </a:pPr>
            <a:r>
              <a:rPr lang="en-US" sz="2000" b="1" dirty="0"/>
              <a:t>T</a:t>
            </a:r>
            <a:endParaRPr lang="en-US" sz="2000" dirty="0"/>
          </a:p>
        </p:txBody>
      </p:sp>
      <p:sp>
        <p:nvSpPr>
          <p:cNvPr id="29" name="Rectangle 15"/>
          <p:cNvSpPr>
            <a:spLocks noChangeArrowheads="1"/>
          </p:cNvSpPr>
          <p:nvPr/>
        </p:nvSpPr>
        <p:spPr bwMode="black">
          <a:xfrm>
            <a:off x="4914899" y="1463146"/>
            <a:ext cx="3501149" cy="2354120"/>
          </a:xfrm>
          <a:prstGeom prst="rect">
            <a:avLst/>
          </a:prstGeom>
          <a:noFill/>
          <a:ln w="38100">
            <a:noFill/>
            <a:miter lim="800000"/>
          </a:ln>
        </p:spPr>
        <p:txBody>
          <a:bodyPr wrap="square" lIns="71323" tIns="35662" rIns="71323" bIns="35662">
            <a:spAutoFit/>
          </a:bodyPr>
          <a:lstStyle/>
          <a:p>
            <a:pPr marL="227965" indent="-227965" eaLnBrk="0" hangingPunct="0">
              <a:lnSpc>
                <a:spcPct val="110000"/>
              </a:lnSpc>
              <a:spcBef>
                <a:spcPct val="50000"/>
              </a:spcBef>
            </a:pPr>
            <a:r>
              <a:rPr lang="en-US" sz="2000" b="1" dirty="0"/>
              <a:t>R</a:t>
            </a:r>
            <a:r>
              <a:rPr lang="en-US" sz="2000" dirty="0"/>
              <a:t>ecruitment</a:t>
            </a:r>
            <a:endParaRPr lang="en-US" sz="2000" dirty="0"/>
          </a:p>
          <a:p>
            <a:pPr marL="227965" indent="-227965" eaLnBrk="0" hangingPunct="0">
              <a:lnSpc>
                <a:spcPct val="110000"/>
              </a:lnSpc>
              <a:spcBef>
                <a:spcPct val="50000"/>
              </a:spcBef>
            </a:pPr>
            <a:r>
              <a:rPr lang="en-US" sz="2000" b="1" dirty="0"/>
              <a:t>A</a:t>
            </a:r>
            <a:r>
              <a:rPr lang="en-US" sz="2000" dirty="0"/>
              <a:t>llocation</a:t>
            </a:r>
            <a:endParaRPr lang="en-US" sz="2000" dirty="0"/>
          </a:p>
          <a:p>
            <a:pPr marL="227965" indent="-227965" eaLnBrk="0" hangingPunct="0">
              <a:lnSpc>
                <a:spcPct val="110000"/>
              </a:lnSpc>
              <a:spcBef>
                <a:spcPct val="50000"/>
              </a:spcBef>
            </a:pPr>
            <a:r>
              <a:rPr lang="en-US" sz="2000" b="1" dirty="0"/>
              <a:t>M</a:t>
            </a:r>
            <a:r>
              <a:rPr lang="en-US" sz="2000" dirty="0"/>
              <a:t>aintenance</a:t>
            </a:r>
            <a:endParaRPr lang="en-US" sz="2000" dirty="0"/>
          </a:p>
          <a:p>
            <a:pPr marL="227965" indent="-227965" eaLnBrk="0" hangingPunct="0">
              <a:lnSpc>
                <a:spcPct val="110000"/>
              </a:lnSpc>
              <a:spcBef>
                <a:spcPct val="50000"/>
              </a:spcBef>
            </a:pPr>
            <a:r>
              <a:rPr lang="en-US" sz="2000" b="1" dirty="0"/>
              <a:t>M</a:t>
            </a:r>
            <a:r>
              <a:rPr lang="en-US" sz="2000" dirty="0"/>
              <a:t>easurement of outcome </a:t>
            </a:r>
            <a:endParaRPr lang="en-US" sz="2000" dirty="0"/>
          </a:p>
          <a:p>
            <a:pPr marL="227965" indent="-227965" eaLnBrk="0" hangingPunct="0">
              <a:lnSpc>
                <a:spcPct val="110000"/>
              </a:lnSpc>
              <a:spcBef>
                <a:spcPct val="50000"/>
              </a:spcBef>
            </a:pPr>
            <a:r>
              <a:rPr lang="en-US" sz="2000" b="1" dirty="0"/>
              <a:t>B</a:t>
            </a:r>
            <a:r>
              <a:rPr lang="en-US" sz="2000" dirty="0"/>
              <a:t>lind or </a:t>
            </a:r>
            <a:r>
              <a:rPr lang="en-US" sz="2000" b="1" dirty="0"/>
              <a:t>O</a:t>
            </a:r>
            <a:r>
              <a:rPr lang="en-US" sz="2000" dirty="0"/>
              <a:t>bjective</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sz="4800" dirty="0" err="1"/>
              <a:t>R</a:t>
            </a:r>
            <a:r>
              <a:rPr lang="en-AU" dirty="0" err="1"/>
              <a:t>AMMbo</a:t>
            </a:r>
            <a:r>
              <a:rPr lang="en-AU" dirty="0"/>
              <a:t> : Recruitment</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Study setting &amp; eligibility criteria well described ? </a:t>
            </a:r>
            <a:r>
              <a:rPr lang="en-US" sz="2000" b="1" dirty="0">
                <a:solidFill>
                  <a:schemeClr val="bg2"/>
                </a:solidFill>
                <a:latin typeface="+mj-lt"/>
              </a:rPr>
              <a:t>YES </a:t>
            </a:r>
            <a:r>
              <a:rPr lang="en-US" sz="2000" dirty="0">
                <a:solidFill>
                  <a:schemeClr val="bg2"/>
                </a:solidFill>
                <a:latin typeface="+mj-lt"/>
              </a:rPr>
              <a:t>                              </a:t>
            </a: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Participants  representative  of  eligible ?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Prognostic/risk profile appropriate to study question? </a:t>
            </a:r>
            <a:r>
              <a:rPr lang="en-US" sz="2000" b="1" dirty="0">
                <a:solidFill>
                  <a:schemeClr val="bg2"/>
                </a:solidFill>
                <a:latin typeface="+mj-lt"/>
              </a:rPr>
              <a:t>YES</a:t>
            </a:r>
            <a:endParaRPr lang="en-US" sz="2000" b="1"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r>
              <a:rPr lang="en-US" sz="2000" dirty="0">
                <a:solidFill>
                  <a:schemeClr val="bg2"/>
                </a:solidFill>
                <a:latin typeface="+mj-lt"/>
              </a:rPr>
              <a:t>Randomization process described adequately? </a:t>
            </a:r>
            <a:r>
              <a:rPr lang="en-US" sz="2000" b="1" dirty="0">
                <a:solidFill>
                  <a:schemeClr val="bg2"/>
                </a:solidFill>
                <a:latin typeface="+mj-lt"/>
              </a:rPr>
              <a:t>YES</a:t>
            </a:r>
            <a:r>
              <a:rPr lang="en-US" sz="2000" dirty="0">
                <a:solidFill>
                  <a:schemeClr val="bg2"/>
                </a:solidFill>
                <a:latin typeface="+mj-lt"/>
              </a:rPr>
              <a:t> </a:t>
            </a:r>
            <a:endParaRPr lang="en-IN" sz="2000" dirty="0">
              <a:solidFill>
                <a:schemeClr val="bg2"/>
              </a:solidFill>
              <a:latin typeface="+mj-lt"/>
            </a:endParaRPr>
          </a:p>
          <a:p>
            <a:pPr marL="571500" lvl="0" indent="-342900" algn="l" rtl="0">
              <a:lnSpc>
                <a:spcPct val="150000"/>
              </a:lnSpc>
              <a:spcBef>
                <a:spcPts val="0"/>
              </a:spcBef>
              <a:spcAft>
                <a:spcPts val="0"/>
              </a:spcAft>
              <a:buSzPts val="2400"/>
              <a:buFont typeface="Arial" panose="020B0604020202020204" pitchFamily="34" charset="0"/>
              <a:buChar char="•"/>
            </a:pPr>
            <a:endParaRPr lang="en-US" sz="1800" dirty="0">
              <a:solidFill>
                <a:schemeClr val="bg2"/>
              </a:solidFill>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err="1"/>
              <a:t>R</a:t>
            </a:r>
            <a:r>
              <a:rPr lang="en-US" sz="5400" dirty="0" err="1"/>
              <a:t>A</a:t>
            </a:r>
            <a:r>
              <a:rPr lang="en-US" dirty="0" err="1"/>
              <a:t>MMbo</a:t>
            </a:r>
            <a:r>
              <a:rPr lang="en-US" dirty="0"/>
              <a:t>: A is for Allocation</a:t>
            </a:r>
            <a:endParaRPr dirty="0"/>
          </a:p>
        </p:txBody>
      </p:sp>
      <p:sp>
        <p:nvSpPr>
          <p:cNvPr id="60" name="Line 1027"/>
          <p:cNvSpPr>
            <a:spLocks noChangeShapeType="1"/>
          </p:cNvSpPr>
          <p:nvPr/>
        </p:nvSpPr>
        <p:spPr bwMode="auto">
          <a:xfrm rot="-5400000" flipH="1" flipV="1">
            <a:off x="3213075" y="4458153"/>
            <a:ext cx="584729" cy="0"/>
          </a:xfrm>
          <a:prstGeom prst="line">
            <a:avLst/>
          </a:prstGeom>
          <a:noFill/>
          <a:ln w="38100">
            <a:solidFill>
              <a:srgbClr val="FF0000"/>
            </a:solidFill>
            <a:round/>
            <a:tailEnd type="triangle" w="med" len="med"/>
          </a:ln>
        </p:spPr>
        <p:txBody>
          <a:bodyPr lIns="71323" tIns="35662" rIns="71323" bIns="35662"/>
          <a:lstStyle/>
          <a:p>
            <a:endParaRPr lang="en-US"/>
          </a:p>
        </p:txBody>
      </p:sp>
      <p:sp>
        <p:nvSpPr>
          <p:cNvPr id="61" name="Oval 1028"/>
          <p:cNvSpPr>
            <a:spLocks noChangeArrowheads="1"/>
          </p:cNvSpPr>
          <p:nvPr/>
        </p:nvSpPr>
        <p:spPr bwMode="auto">
          <a:xfrm>
            <a:off x="3774012" y="2470204"/>
            <a:ext cx="1278731" cy="1287198"/>
          </a:xfrm>
          <a:prstGeom prst="ellipse">
            <a:avLst/>
          </a:prstGeom>
          <a:noFill/>
          <a:ln w="38100">
            <a:solidFill>
              <a:schemeClr val="bg2"/>
            </a:solidFill>
            <a:round/>
          </a:ln>
        </p:spPr>
        <p:txBody>
          <a:bodyPr lIns="71323" tIns="35662" rIns="71323" bIns="35662"/>
          <a:lstStyle/>
          <a:p>
            <a:pPr eaLnBrk="0" hangingPunct="0"/>
            <a:endParaRPr lang="en-US"/>
          </a:p>
        </p:txBody>
      </p:sp>
      <p:sp>
        <p:nvSpPr>
          <p:cNvPr id="62" name="Rectangle 1029"/>
          <p:cNvSpPr>
            <a:spLocks noChangeArrowheads="1"/>
          </p:cNvSpPr>
          <p:nvPr/>
        </p:nvSpPr>
        <p:spPr bwMode="auto">
          <a:xfrm>
            <a:off x="3976506" y="3880443"/>
            <a:ext cx="972741" cy="944563"/>
          </a:xfrm>
          <a:prstGeom prst="rect">
            <a:avLst/>
          </a:prstGeom>
          <a:noFill/>
          <a:ln w="38100">
            <a:solidFill>
              <a:schemeClr val="bg2"/>
            </a:solidFill>
            <a:miter lim="800000"/>
          </a:ln>
        </p:spPr>
        <p:txBody>
          <a:bodyPr lIns="71323" tIns="35662" rIns="71323" bIns="35662"/>
          <a:lstStyle/>
          <a:p>
            <a:pPr eaLnBrk="0" hangingPunct="0"/>
            <a:endParaRPr lang="en-US"/>
          </a:p>
        </p:txBody>
      </p:sp>
      <p:sp>
        <p:nvSpPr>
          <p:cNvPr id="63" name="Line 1030"/>
          <p:cNvSpPr>
            <a:spLocks noChangeShapeType="1"/>
          </p:cNvSpPr>
          <p:nvPr/>
        </p:nvSpPr>
        <p:spPr bwMode="auto">
          <a:xfrm>
            <a:off x="4462877" y="2491415"/>
            <a:ext cx="0" cy="2308490"/>
          </a:xfrm>
          <a:prstGeom prst="line">
            <a:avLst/>
          </a:prstGeom>
          <a:noFill/>
          <a:ln w="38100">
            <a:solidFill>
              <a:schemeClr val="bg2"/>
            </a:solidFill>
            <a:prstDash val="sysDot"/>
            <a:round/>
          </a:ln>
        </p:spPr>
        <p:txBody>
          <a:bodyPr lIns="71323" tIns="35662" rIns="71323" bIns="35662"/>
          <a:lstStyle/>
          <a:p>
            <a:endParaRPr lang="en-US"/>
          </a:p>
        </p:txBody>
      </p:sp>
      <p:sp>
        <p:nvSpPr>
          <p:cNvPr id="64" name="Line 1031"/>
          <p:cNvSpPr>
            <a:spLocks noChangeShapeType="1"/>
          </p:cNvSpPr>
          <p:nvPr/>
        </p:nvSpPr>
        <p:spPr bwMode="black">
          <a:xfrm>
            <a:off x="3939508" y="4297443"/>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65" name="Line 1032"/>
          <p:cNvSpPr>
            <a:spLocks noChangeShapeType="1"/>
          </p:cNvSpPr>
          <p:nvPr/>
        </p:nvSpPr>
        <p:spPr bwMode="auto">
          <a:xfrm rot="10800000" flipH="1">
            <a:off x="3356906" y="4297443"/>
            <a:ext cx="541734"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66" name="Text Box 1033"/>
          <p:cNvSpPr txBox="1">
            <a:spLocks noChangeArrowheads="1"/>
          </p:cNvSpPr>
          <p:nvPr/>
        </p:nvSpPr>
        <p:spPr bwMode="auto">
          <a:xfrm>
            <a:off x="1775468" y="2751351"/>
            <a:ext cx="5494009" cy="687574"/>
          </a:xfrm>
          <a:prstGeom prst="rect">
            <a:avLst/>
          </a:prstGeom>
          <a:noFill/>
          <a:ln w="9525">
            <a:noFill/>
            <a:miter lim="800000"/>
          </a:ln>
        </p:spPr>
        <p:txBody>
          <a:bodyPr wrap="square" lIns="71323" tIns="35662" rIns="71323" bIns="35662">
            <a:spAutoFit/>
          </a:bodyPr>
          <a:lstStyle/>
          <a:p>
            <a:pPr eaLnBrk="0" hangingPunct="0"/>
            <a:r>
              <a:rPr lang="en-AU" sz="2000" dirty="0">
                <a:latin typeface="+mj-lt"/>
              </a:rPr>
              <a:t>  </a:t>
            </a:r>
            <a:r>
              <a:rPr lang="en-AU" sz="2000" dirty="0" err="1">
                <a:latin typeface="+mj-lt"/>
              </a:rPr>
              <a:t>KRd</a:t>
            </a:r>
            <a:r>
              <a:rPr lang="en-AU" sz="2000" dirty="0">
                <a:latin typeface="+mj-lt"/>
              </a:rPr>
              <a:t>: 93                                  Linalidomide:87 </a:t>
            </a:r>
            <a:endParaRPr lang="en-AU" sz="2000" dirty="0">
              <a:latin typeface="+mj-lt"/>
            </a:endParaRPr>
          </a:p>
          <a:p>
            <a:pPr eaLnBrk="0" hangingPunct="0"/>
            <a:r>
              <a:rPr lang="en-AU" sz="2000" dirty="0">
                <a:latin typeface="+mj-lt"/>
              </a:rPr>
              <a:t> </a:t>
            </a:r>
            <a:endParaRPr lang="en-AU" sz="2000" dirty="0">
              <a:latin typeface="+mj-lt"/>
            </a:endParaRPr>
          </a:p>
        </p:txBody>
      </p:sp>
      <p:sp>
        <p:nvSpPr>
          <p:cNvPr id="67" name="Text Box 1034"/>
          <p:cNvSpPr txBox="1">
            <a:spLocks noChangeArrowheads="1"/>
          </p:cNvSpPr>
          <p:nvPr/>
        </p:nvSpPr>
        <p:spPr bwMode="auto">
          <a:xfrm>
            <a:off x="4285058" y="4069072"/>
            <a:ext cx="355635"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O</a:t>
            </a:r>
            <a:endParaRPr lang="en-AU" sz="2500" dirty="0">
              <a:solidFill>
                <a:schemeClr val="bg2"/>
              </a:solidFill>
            </a:endParaRPr>
          </a:p>
        </p:txBody>
      </p:sp>
      <p:sp>
        <p:nvSpPr>
          <p:cNvPr id="68" name="AutoShape 1037"/>
          <p:cNvSpPr>
            <a:spLocks noChangeArrowheads="1"/>
          </p:cNvSpPr>
          <p:nvPr/>
        </p:nvSpPr>
        <p:spPr bwMode="auto">
          <a:xfrm rot="10800000">
            <a:off x="3829051" y="747526"/>
            <a:ext cx="1309688" cy="877093"/>
          </a:xfrm>
          <a:prstGeom prst="triangle">
            <a:avLst>
              <a:gd name="adj" fmla="val 50000"/>
            </a:avLst>
          </a:prstGeom>
          <a:noFill/>
          <a:ln w="38100">
            <a:solidFill>
              <a:schemeClr val="bg2"/>
            </a:solidFill>
            <a:miter lim="800000"/>
          </a:ln>
        </p:spPr>
        <p:txBody>
          <a:bodyPr lIns="71323" tIns="35662" rIns="71323" bIns="35662"/>
          <a:lstStyle/>
          <a:p>
            <a:pPr eaLnBrk="0" hangingPunct="0"/>
            <a:endParaRPr lang="en-US" dirty="0"/>
          </a:p>
        </p:txBody>
      </p:sp>
      <p:sp>
        <p:nvSpPr>
          <p:cNvPr id="69" name="Text Box 1038"/>
          <p:cNvSpPr txBox="1">
            <a:spLocks noChangeArrowheads="1"/>
          </p:cNvSpPr>
          <p:nvPr/>
        </p:nvSpPr>
        <p:spPr bwMode="auto">
          <a:xfrm>
            <a:off x="4081453" y="823200"/>
            <a:ext cx="572041" cy="379797"/>
          </a:xfrm>
          <a:prstGeom prst="rect">
            <a:avLst/>
          </a:prstGeom>
          <a:noFill/>
          <a:ln w="9525">
            <a:noFill/>
            <a:miter lim="800000"/>
          </a:ln>
        </p:spPr>
        <p:txBody>
          <a:bodyPr wrap="none" lIns="71323" tIns="35662" rIns="71323" bIns="35662">
            <a:spAutoFit/>
          </a:bodyPr>
          <a:lstStyle/>
          <a:p>
            <a:pPr eaLnBrk="0" hangingPunct="0"/>
            <a:r>
              <a:rPr lang="en-AU" sz="2000" dirty="0">
                <a:latin typeface="+mj-lt"/>
              </a:rPr>
              <a:t>180</a:t>
            </a:r>
            <a:endParaRPr lang="en-AU" sz="2000" dirty="0">
              <a:latin typeface="+mj-lt"/>
            </a:endParaRPr>
          </a:p>
        </p:txBody>
      </p:sp>
      <p:sp>
        <p:nvSpPr>
          <p:cNvPr id="70" name="Line 1040"/>
          <p:cNvSpPr>
            <a:spLocks noChangeShapeType="1"/>
          </p:cNvSpPr>
          <p:nvPr/>
        </p:nvSpPr>
        <p:spPr bwMode="auto">
          <a:xfrm flipH="1">
            <a:off x="4291427" y="1557409"/>
            <a:ext cx="171450" cy="698500"/>
          </a:xfrm>
          <a:prstGeom prst="line">
            <a:avLst/>
          </a:prstGeom>
          <a:noFill/>
          <a:ln w="76200">
            <a:solidFill>
              <a:srgbClr val="FF0000"/>
            </a:solidFill>
            <a:round/>
            <a:tailEnd type="triangle" w="med" len="med"/>
          </a:ln>
        </p:spPr>
        <p:txBody>
          <a:bodyPr wrap="none" lIns="71323" tIns="35662" rIns="71323" bIns="35662" anchor="ctr"/>
          <a:lstStyle/>
          <a:p>
            <a:endParaRPr lang="en-US"/>
          </a:p>
        </p:txBody>
      </p:sp>
      <p:sp>
        <p:nvSpPr>
          <p:cNvPr id="71" name="Line 1041"/>
          <p:cNvSpPr>
            <a:spLocks noChangeShapeType="1"/>
          </p:cNvSpPr>
          <p:nvPr/>
        </p:nvSpPr>
        <p:spPr bwMode="auto">
          <a:xfrm>
            <a:off x="4486275" y="1600916"/>
            <a:ext cx="171450" cy="698500"/>
          </a:xfrm>
          <a:prstGeom prst="line">
            <a:avLst/>
          </a:prstGeom>
          <a:noFill/>
          <a:ln w="76200">
            <a:solidFill>
              <a:srgbClr val="FF0000"/>
            </a:solidFill>
            <a:round/>
            <a:tailEnd type="triangle" w="med" len="med"/>
          </a:ln>
        </p:spPr>
        <p:txBody>
          <a:bodyPr wrap="none" lIns="71323" tIns="35662" rIns="71323" bIns="35662" anchor="ctr"/>
          <a:lstStyle/>
          <a:p>
            <a:endParaRPr lang="en-US"/>
          </a:p>
        </p:txBody>
      </p:sp>
      <p:sp>
        <p:nvSpPr>
          <p:cNvPr id="72" name="Text Box 1042"/>
          <p:cNvSpPr txBox="1">
            <a:spLocks noChangeArrowheads="1"/>
          </p:cNvSpPr>
          <p:nvPr/>
        </p:nvSpPr>
        <p:spPr bwMode="auto">
          <a:xfrm>
            <a:off x="1350647" y="2173173"/>
            <a:ext cx="6522492" cy="379797"/>
          </a:xfrm>
          <a:prstGeom prst="rect">
            <a:avLst/>
          </a:prstGeom>
          <a:noFill/>
          <a:ln w="9525">
            <a:noFill/>
            <a:miter lim="800000"/>
          </a:ln>
        </p:spPr>
        <p:txBody>
          <a:bodyPr wrap="square" lIns="71323" tIns="35662" rIns="71323" bIns="35662">
            <a:spAutoFit/>
          </a:bodyPr>
          <a:lstStyle/>
          <a:p>
            <a:pPr algn="ctr" eaLnBrk="0" hangingPunct="0"/>
            <a:r>
              <a:rPr lang="en-AU" sz="2000" dirty="0">
                <a:latin typeface="+mj-lt"/>
              </a:rPr>
              <a:t>Randomization</a:t>
            </a:r>
            <a:endParaRPr lang="en-AU" sz="2000" dirty="0">
              <a:latin typeface="+mj-lt"/>
            </a:endParaRPr>
          </a:p>
        </p:txBody>
      </p:sp>
      <p:sp>
        <p:nvSpPr>
          <p:cNvPr id="73" name="Text Box 1057"/>
          <p:cNvSpPr txBox="1">
            <a:spLocks noChangeArrowheads="1"/>
          </p:cNvSpPr>
          <p:nvPr/>
        </p:nvSpPr>
        <p:spPr bwMode="auto">
          <a:xfrm>
            <a:off x="5391115" y="2142513"/>
            <a:ext cx="2286000" cy="379797"/>
          </a:xfrm>
          <a:prstGeom prst="rect">
            <a:avLst/>
          </a:prstGeom>
          <a:noFill/>
          <a:ln w="9525">
            <a:noFill/>
            <a:miter lim="800000"/>
          </a:ln>
        </p:spPr>
        <p:txBody>
          <a:bodyPr lIns="71323" tIns="35662" rIns="71323" bIns="35662">
            <a:spAutoFit/>
          </a:bodyPr>
          <a:lstStyle/>
          <a:p>
            <a:pPr algn="ctr" eaLnBrk="0" hangingPunct="0"/>
            <a:r>
              <a:rPr lang="en-AU" sz="2000" dirty="0">
                <a:latin typeface="+mj-lt"/>
              </a:rPr>
              <a:t>1:1 ratio</a:t>
            </a:r>
            <a:endParaRPr lang="en-AU"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BACKGROUND</a:t>
            </a:r>
            <a:endParaRPr lang="en-US" dirty="0">
              <a:latin typeface="+mj-lt"/>
            </a:endParaRPr>
          </a:p>
        </p:txBody>
      </p:sp>
      <p:sp>
        <p:nvSpPr>
          <p:cNvPr id="3" name="Subtitle 2"/>
          <p:cNvSpPr>
            <a:spLocks noGrp="1"/>
          </p:cNvSpPr>
          <p:nvPr>
            <p:ph type="subTitle" idx="1"/>
          </p:nvPr>
        </p:nvSpPr>
        <p:spPr/>
        <p:txBody>
          <a:bodyPr>
            <a:noAutofit/>
          </a:bodyPr>
          <a:lstStyle/>
          <a:p>
            <a:pPr marL="146050" indent="0"/>
            <a:r>
              <a:rPr lang="en-US" sz="2000" b="1" dirty="0">
                <a:solidFill>
                  <a:schemeClr val="bg2"/>
                </a:solidFill>
                <a:latin typeface="+mn-lt"/>
              </a:rPr>
              <a:t>ATLAS TRIAL</a:t>
            </a:r>
            <a:endParaRPr lang="en-US" sz="2000" b="1" dirty="0">
              <a:solidFill>
                <a:schemeClr val="bg2"/>
              </a:solidFill>
              <a:latin typeface="+mn-lt"/>
            </a:endParaRPr>
          </a:p>
          <a:p>
            <a:pPr marL="146050" indent="0"/>
            <a:endParaRPr lang="en-US" sz="2000" b="1" dirty="0">
              <a:solidFill>
                <a:schemeClr val="bg2"/>
              </a:solidFill>
              <a:latin typeface="+mn-lt"/>
            </a:endParaRPr>
          </a:p>
          <a:p>
            <a:pPr marL="146050" indent="0" algn="just"/>
            <a:r>
              <a:rPr lang="en-US" sz="2000" dirty="0">
                <a:solidFill>
                  <a:schemeClr val="bg2"/>
                </a:solidFill>
                <a:latin typeface="+mn-lt"/>
              </a:rPr>
              <a:t> 	Aimed t</a:t>
            </a:r>
            <a:r>
              <a:rPr lang="en-US" sz="2000" dirty="0">
                <a:solidFill>
                  <a:schemeClr val="bg2"/>
                </a:solidFill>
                <a:latin typeface="+mj-lt"/>
              </a:rPr>
              <a:t>o compare the efficacy and safety of maintenance therapy with carfilzomib, lenalidomide, and dexamethasone versus lenalidomide alone</a:t>
            </a:r>
            <a:endParaRPr lang="en-US" sz="2000" dirty="0">
              <a:solidFill>
                <a:schemeClr val="bg2"/>
              </a:solidFill>
              <a:latin typeface="+mj-lt"/>
            </a:endParaRPr>
          </a:p>
          <a:p>
            <a:pPr marL="146050" indent="0"/>
            <a:endParaRPr lang="en-US" sz="1800" dirty="0">
              <a:solidFill>
                <a:schemeClr val="bg2"/>
              </a:solidFill>
              <a:latin typeface="+mn-lt"/>
            </a:endParaRPr>
          </a:p>
          <a:p>
            <a:pPr marL="146050" indent="0"/>
            <a:endParaRPr lang="en-US" sz="1800" dirty="0">
              <a:solidFill>
                <a:schemeClr val="bg2"/>
              </a:solidFill>
              <a:latin typeface="+mn-lt"/>
            </a:endParaRPr>
          </a:p>
          <a:p>
            <a:pPr marL="146050" indent="0"/>
            <a:r>
              <a:rPr lang="en-US" sz="1800" dirty="0">
                <a:solidFill>
                  <a:schemeClr val="bg2"/>
                </a:solidFill>
                <a:latin typeface="+mn-lt"/>
              </a:rPr>
              <a:t>	</a:t>
            </a:r>
            <a:endParaRPr lang="en-US" sz="1800" dirty="0">
              <a:solidFill>
                <a:schemeClr val="bg2"/>
              </a:solidFill>
              <a:latin typeface="+mn-lt"/>
            </a:endParaRPr>
          </a:p>
          <a:p>
            <a:endParaRPr lang="en-US" sz="1800" dirty="0">
              <a:solidFill>
                <a:schemeClr val="bg2"/>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dirty="0" err="1"/>
              <a:t>RA</a:t>
            </a:r>
            <a:r>
              <a:rPr lang="en-AU" sz="4800" dirty="0" err="1"/>
              <a:t>M</a:t>
            </a:r>
            <a:r>
              <a:rPr lang="en-AU" dirty="0" err="1"/>
              <a:t>Mbo</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
        <p:nvSpPr>
          <p:cNvPr id="22" name="Line 3"/>
          <p:cNvSpPr>
            <a:spLocks noChangeShapeType="1"/>
          </p:cNvSpPr>
          <p:nvPr/>
        </p:nvSpPr>
        <p:spPr bwMode="auto">
          <a:xfrm rot="-5400000" flipH="1" flipV="1">
            <a:off x="75274" y="3279637"/>
            <a:ext cx="3102240" cy="0"/>
          </a:xfrm>
          <a:prstGeom prst="line">
            <a:avLst/>
          </a:prstGeom>
          <a:noFill/>
          <a:ln w="38100">
            <a:solidFill>
              <a:schemeClr val="bg2"/>
            </a:solidFill>
            <a:round/>
            <a:tailEnd type="triangle" w="med" len="med"/>
          </a:ln>
        </p:spPr>
        <p:txBody>
          <a:bodyPr lIns="71323" tIns="35662" rIns="71323" bIns="35662"/>
          <a:lstStyle/>
          <a:p>
            <a:endParaRPr lang="en-US"/>
          </a:p>
        </p:txBody>
      </p:sp>
      <p:sp>
        <p:nvSpPr>
          <p:cNvPr id="23" name="Oval 4"/>
          <p:cNvSpPr>
            <a:spLocks noChangeArrowheads="1"/>
          </p:cNvSpPr>
          <p:nvPr/>
        </p:nvSpPr>
        <p:spPr bwMode="auto">
          <a:xfrm>
            <a:off x="1725034" y="1681172"/>
            <a:ext cx="1382316" cy="1905000"/>
          </a:xfrm>
          <a:prstGeom prst="ellipse">
            <a:avLst/>
          </a:prstGeom>
          <a:noFill/>
          <a:ln w="76200">
            <a:solidFill>
              <a:schemeClr val="bg2"/>
            </a:solidFill>
            <a:round/>
          </a:ln>
        </p:spPr>
        <p:txBody>
          <a:bodyPr lIns="71323" tIns="35662" rIns="71323" bIns="35662"/>
          <a:lstStyle/>
          <a:p>
            <a:pPr eaLnBrk="0" hangingPunct="0"/>
            <a:endParaRPr lang="en-US"/>
          </a:p>
        </p:txBody>
      </p:sp>
      <p:sp>
        <p:nvSpPr>
          <p:cNvPr id="25" name="Line 6"/>
          <p:cNvSpPr>
            <a:spLocks noChangeShapeType="1"/>
          </p:cNvSpPr>
          <p:nvPr/>
        </p:nvSpPr>
        <p:spPr bwMode="auto">
          <a:xfrm>
            <a:off x="2408699" y="1760267"/>
            <a:ext cx="0" cy="3070490"/>
          </a:xfrm>
          <a:prstGeom prst="line">
            <a:avLst/>
          </a:prstGeom>
          <a:noFill/>
          <a:ln w="38100">
            <a:solidFill>
              <a:schemeClr val="bg2"/>
            </a:solidFill>
            <a:prstDash val="sysDot"/>
            <a:round/>
          </a:ln>
        </p:spPr>
        <p:txBody>
          <a:bodyPr lIns="71323" tIns="35662" rIns="71323" bIns="35662"/>
          <a:lstStyle/>
          <a:p>
            <a:endParaRPr lang="en-US"/>
          </a:p>
        </p:txBody>
      </p:sp>
      <p:sp>
        <p:nvSpPr>
          <p:cNvPr id="26" name="Line 7"/>
          <p:cNvSpPr>
            <a:spLocks noChangeShapeType="1"/>
          </p:cNvSpPr>
          <p:nvPr/>
        </p:nvSpPr>
        <p:spPr bwMode="black">
          <a:xfrm>
            <a:off x="1914709" y="4515625"/>
            <a:ext cx="947738" cy="0"/>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28" name="Text Box 9"/>
          <p:cNvSpPr txBox="1">
            <a:spLocks noChangeArrowheads="1"/>
          </p:cNvSpPr>
          <p:nvPr/>
        </p:nvSpPr>
        <p:spPr bwMode="auto">
          <a:xfrm>
            <a:off x="1828800" y="2286000"/>
            <a:ext cx="1200150" cy="318242"/>
          </a:xfrm>
          <a:prstGeom prst="rect">
            <a:avLst/>
          </a:prstGeom>
          <a:noFill/>
          <a:ln w="9525">
            <a:noFill/>
            <a:miter lim="800000"/>
          </a:ln>
        </p:spPr>
        <p:txBody>
          <a:bodyPr wrap="square" lIns="71323" tIns="35662" rIns="71323" bIns="35662">
            <a:spAutoFit/>
          </a:bodyPr>
          <a:lstStyle/>
          <a:p>
            <a:pPr eaLnBrk="0" hangingPunct="0"/>
            <a:r>
              <a:rPr lang="en-AU" sz="1600" dirty="0"/>
              <a:t>        </a:t>
            </a:r>
            <a:endParaRPr lang="en-AU" sz="1600" dirty="0"/>
          </a:p>
        </p:txBody>
      </p:sp>
      <p:sp>
        <p:nvSpPr>
          <p:cNvPr id="29" name="Text Box 10"/>
          <p:cNvSpPr txBox="1">
            <a:spLocks noChangeArrowheads="1"/>
          </p:cNvSpPr>
          <p:nvPr/>
        </p:nvSpPr>
        <p:spPr bwMode="auto">
          <a:xfrm>
            <a:off x="2196436" y="4269315"/>
            <a:ext cx="355635"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O</a:t>
            </a:r>
            <a:endParaRPr lang="en-AU" sz="2500" dirty="0">
              <a:solidFill>
                <a:schemeClr val="bg2"/>
              </a:solidFill>
            </a:endParaRPr>
          </a:p>
        </p:txBody>
      </p:sp>
      <p:sp>
        <p:nvSpPr>
          <p:cNvPr id="31" name="Text Box 12"/>
          <p:cNvSpPr txBox="1">
            <a:spLocks noChangeArrowheads="1"/>
          </p:cNvSpPr>
          <p:nvPr/>
        </p:nvSpPr>
        <p:spPr bwMode="auto">
          <a:xfrm>
            <a:off x="4114800" y="1162729"/>
            <a:ext cx="4373880" cy="995350"/>
          </a:xfrm>
          <a:prstGeom prst="rect">
            <a:avLst/>
          </a:prstGeom>
          <a:noFill/>
          <a:ln w="9525">
            <a:noFill/>
            <a:miter lim="800000"/>
          </a:ln>
        </p:spPr>
        <p:txBody>
          <a:bodyPr wrap="square" lIns="71323" tIns="35662" rIns="71323" bIns="35662">
            <a:spAutoFit/>
          </a:bodyPr>
          <a:lstStyle/>
          <a:p>
            <a:pPr marL="285750" indent="-285750" eaLnBrk="0" hangingPunct="0">
              <a:buFont typeface="Arial" panose="020B0604020202020204" pitchFamily="34" charset="0"/>
              <a:buChar char="•"/>
            </a:pPr>
            <a:r>
              <a:rPr lang="en-AU" sz="2000" dirty="0"/>
              <a:t>Good </a:t>
            </a:r>
            <a:r>
              <a:rPr lang="en-AU" sz="2000" b="1" dirty="0"/>
              <a:t>Maintenance </a:t>
            </a:r>
            <a:r>
              <a:rPr lang="en-AU" sz="2000" dirty="0"/>
              <a:t>? </a:t>
            </a:r>
            <a:endParaRPr lang="en-AU" sz="2000" dirty="0"/>
          </a:p>
          <a:p>
            <a:pPr marL="285750" indent="-285750" eaLnBrk="0" hangingPunct="0">
              <a:buFont typeface="Arial" panose="020B0604020202020204" pitchFamily="34" charset="0"/>
              <a:buChar char="•"/>
            </a:pPr>
            <a:r>
              <a:rPr lang="en-AU" sz="2000" dirty="0"/>
              <a:t>Did most participants remain in allocated groups  ?  </a:t>
            </a:r>
            <a:r>
              <a:rPr lang="en-AU" sz="2000" b="1" dirty="0"/>
              <a:t>YES</a:t>
            </a:r>
            <a:endParaRPr lang="en-AU" sz="2000" b="1" dirty="0"/>
          </a:p>
        </p:txBody>
      </p:sp>
      <p:sp>
        <p:nvSpPr>
          <p:cNvPr id="34" name="TextBox 33"/>
          <p:cNvSpPr txBox="1"/>
          <p:nvPr/>
        </p:nvSpPr>
        <p:spPr>
          <a:xfrm>
            <a:off x="4098381" y="2185850"/>
            <a:ext cx="4737280" cy="3170099"/>
          </a:xfrm>
          <a:prstGeom prst="rect">
            <a:avLst/>
          </a:prstGeom>
          <a:noFill/>
        </p:spPr>
        <p:txBody>
          <a:bodyPr wrap="square" rtlCol="0">
            <a:spAutoFit/>
          </a:bodyPr>
          <a:lstStyle/>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r>
              <a:rPr kumimoji="0" lang="en-AU" sz="2000" b="0" i="0" u="none" strike="noStrike" kern="0" cap="none" spc="0" normalizeH="0" baseline="0" noProof="0" dirty="0">
                <a:ln>
                  <a:noFill/>
                </a:ln>
                <a:solidFill>
                  <a:schemeClr val="bg2"/>
                </a:solidFill>
                <a:effectLst/>
                <a:uLnTx/>
                <a:uFillTx/>
              </a:rPr>
              <a:t>Participants &amp;/or investigators blind to exposure (and comparison exposure)?  </a:t>
            </a:r>
            <a:r>
              <a:rPr kumimoji="0" lang="en-AU" sz="2000" b="1" i="0" u="none" strike="noStrike" kern="0" cap="none" spc="0" normalizeH="0" baseline="0" noProof="0" dirty="0">
                <a:ln>
                  <a:noFill/>
                </a:ln>
                <a:solidFill>
                  <a:schemeClr val="bg2"/>
                </a:solidFill>
                <a:effectLst/>
                <a:uLnTx/>
                <a:uFillTx/>
              </a:rPr>
              <a:t>No</a:t>
            </a:r>
            <a:r>
              <a:rPr kumimoji="0" lang="en-AU" sz="2000" b="0" i="0" u="none" strike="noStrike" kern="0" cap="none" spc="0" normalizeH="0" baseline="0" noProof="0" dirty="0">
                <a:ln>
                  <a:noFill/>
                </a:ln>
                <a:solidFill>
                  <a:schemeClr val="bg2"/>
                </a:solidFill>
                <a:effectLst/>
                <a:uLnTx/>
                <a:uFillTx/>
              </a:rPr>
              <a:t>                          </a:t>
            </a:r>
            <a:endParaRPr kumimoji="0" lang="en-AU" sz="2000" b="0" i="0" u="none" strike="noStrike" kern="0" cap="none" spc="0" normalizeH="0" baseline="0" noProof="0" dirty="0">
              <a:ln>
                <a:noFill/>
              </a:ln>
              <a:solidFill>
                <a:schemeClr val="bg2"/>
              </a:solidFill>
              <a:effectLst/>
              <a:uLnTx/>
              <a:uFillTx/>
            </a:endParaRPr>
          </a:p>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endParaRPr kumimoji="0" lang="en-AU" sz="2000" b="0" i="0" u="none" strike="noStrike" kern="0" cap="none" spc="0" normalizeH="0" baseline="0" noProof="0" dirty="0">
              <a:ln>
                <a:noFill/>
              </a:ln>
              <a:solidFill>
                <a:sysClr val="windowText" lastClr="000000"/>
              </a:solidFill>
              <a:effectLst/>
              <a:uLnTx/>
              <a:uFillTx/>
            </a:endParaRPr>
          </a:p>
          <a:p>
            <a:pPr marL="285750" indent="-285750" algn="just" eaLnBrk="0" hangingPunct="0">
              <a:buClrTx/>
              <a:buFont typeface="Arial" panose="020B0604020202020204" pitchFamily="34" charset="0"/>
              <a:buChar char="•"/>
              <a:defRPr/>
            </a:pPr>
            <a:r>
              <a:rPr kumimoji="0" lang="en-AU" sz="2000" b="0" i="0" u="none" strike="noStrike" kern="0" cap="none" spc="0" normalizeH="0" baseline="0" noProof="0" dirty="0">
                <a:ln>
                  <a:noFill/>
                </a:ln>
                <a:solidFill>
                  <a:sysClr val="windowText" lastClr="000000"/>
                </a:solidFill>
                <a:effectLst/>
                <a:uLnTx/>
                <a:uFillTx/>
              </a:rPr>
              <a:t>Compliance high &amp; similar in EG &amp;CG? </a:t>
            </a:r>
            <a:r>
              <a:rPr lang="en-AU" sz="2000" b="1" dirty="0">
                <a:solidFill>
                  <a:schemeClr val="bg2"/>
                </a:solidFill>
              </a:rPr>
              <a:t>S</a:t>
            </a:r>
            <a:r>
              <a:rPr kumimoji="0" lang="en-AU" sz="2000" b="1" i="0" u="none" strike="noStrike" kern="0" cap="none" spc="0" normalizeH="0" baseline="0" noProof="0" dirty="0">
                <a:ln>
                  <a:noFill/>
                </a:ln>
                <a:solidFill>
                  <a:schemeClr val="bg2"/>
                </a:solidFill>
                <a:effectLst/>
                <a:uLnTx/>
                <a:uFillTx/>
              </a:rPr>
              <a:t>IMILAR</a:t>
            </a:r>
            <a:endParaRPr kumimoji="0" lang="en-AU" sz="2000" b="1" i="0" u="none" strike="noStrike" kern="0" cap="none" spc="0" normalizeH="0" baseline="0" noProof="0" dirty="0">
              <a:ln>
                <a:noFill/>
              </a:ln>
              <a:solidFill>
                <a:schemeClr val="bg2"/>
              </a:solidFill>
              <a:effectLst/>
              <a:uLnTx/>
              <a:uFillTx/>
            </a:endParaRPr>
          </a:p>
          <a:p>
            <a:pPr marR="0" lvl="0" algn="just" defTabSz="914400" eaLnBrk="0" fontAlgn="auto" latinLnBrk="0" hangingPunct="0">
              <a:lnSpc>
                <a:spcPct val="100000"/>
              </a:lnSpc>
              <a:spcBef>
                <a:spcPts val="0"/>
              </a:spcBef>
              <a:spcAft>
                <a:spcPts val="0"/>
              </a:spcAft>
              <a:buClrTx/>
              <a:buSzTx/>
              <a:defRPr/>
            </a:pPr>
            <a:endParaRPr kumimoji="0" lang="en-AU" sz="2000" b="0" i="0" u="none" strike="noStrike" kern="0" cap="none" spc="0" normalizeH="0" baseline="0" noProof="0" dirty="0">
              <a:ln>
                <a:noFill/>
              </a:ln>
              <a:solidFill>
                <a:sysClr val="windowText" lastClr="000000"/>
              </a:solidFill>
              <a:effectLst/>
              <a:uLnTx/>
              <a:uFillTx/>
            </a:endParaRPr>
          </a:p>
          <a:p>
            <a:pPr marL="285750" marR="0" lvl="0" indent="-285750" algn="just" defTabSz="914400" eaLnBrk="0" fontAlgn="auto" latinLnBrk="0" hangingPunct="0">
              <a:lnSpc>
                <a:spcPct val="100000"/>
              </a:lnSpc>
              <a:spcBef>
                <a:spcPts val="0"/>
              </a:spcBef>
              <a:spcAft>
                <a:spcPts val="0"/>
              </a:spcAft>
              <a:buClrTx/>
              <a:buSzTx/>
              <a:buFont typeface="Arial" panose="020B0604020202020204" pitchFamily="34" charset="0"/>
              <a:buChar char="•"/>
              <a:defRPr/>
            </a:pPr>
            <a:r>
              <a:rPr kumimoji="0" lang="en-AU" sz="2000" b="0" i="0" u="none" strike="noStrike" kern="0" cap="none" spc="0" normalizeH="0" baseline="0" noProof="0" dirty="0">
                <a:ln>
                  <a:noFill/>
                </a:ln>
                <a:solidFill>
                  <a:sysClr val="windowText" lastClr="000000"/>
                </a:solidFill>
                <a:effectLst/>
                <a:uLnTx/>
                <a:uFillTx/>
              </a:rPr>
              <a:t>Completeness of follow-up high &amp; similar in EG &amp;CG? </a:t>
            </a:r>
            <a:r>
              <a:rPr lang="en-AU" sz="2000" b="1" dirty="0">
                <a:solidFill>
                  <a:sysClr val="windowText" lastClr="000000"/>
                </a:solidFill>
              </a:rPr>
              <a:t>SIMILAR</a:t>
            </a:r>
            <a:endParaRPr kumimoji="0" lang="en-AU" sz="2000" b="1" i="0" u="none" strike="noStrike" kern="0" cap="none" spc="0" normalizeH="0" baseline="0" noProof="0" dirty="0">
              <a:ln>
                <a:noFill/>
              </a:ln>
              <a:solidFill>
                <a:sysClr val="windowText" lastClr="000000"/>
              </a:solidFill>
              <a:effectLst/>
              <a:uLnTx/>
              <a:uFillTx/>
            </a:endParaRPr>
          </a:p>
          <a:p>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AU" dirty="0" err="1"/>
              <a:t>RAM</a:t>
            </a:r>
            <a:r>
              <a:rPr lang="en-AU" sz="4800" dirty="0" err="1"/>
              <a:t>Mbo</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Arial" panose="020B0604020202020204" pitchFamily="34" charset="0"/>
              <a:buChar char="•"/>
            </a:pPr>
            <a:endParaRPr dirty="0">
              <a:solidFill>
                <a:schemeClr val="bg2"/>
              </a:solidFill>
            </a:endParaRPr>
          </a:p>
        </p:txBody>
      </p:sp>
      <p:sp>
        <p:nvSpPr>
          <p:cNvPr id="2" name="Line 3"/>
          <p:cNvSpPr>
            <a:spLocks noChangeShapeType="1"/>
          </p:cNvSpPr>
          <p:nvPr/>
        </p:nvSpPr>
        <p:spPr bwMode="auto">
          <a:xfrm rot="-5400000" flipH="1">
            <a:off x="1222112" y="4380708"/>
            <a:ext cx="613040" cy="5024"/>
          </a:xfrm>
          <a:prstGeom prst="line">
            <a:avLst/>
          </a:prstGeom>
          <a:noFill/>
          <a:ln w="38100">
            <a:solidFill>
              <a:schemeClr val="bg2"/>
            </a:solidFill>
            <a:round/>
            <a:tailEnd type="triangle" w="med" len="med"/>
          </a:ln>
        </p:spPr>
        <p:txBody>
          <a:bodyPr lIns="71323" tIns="35662" rIns="71323" bIns="35662"/>
          <a:lstStyle/>
          <a:p>
            <a:endParaRPr lang="en-US"/>
          </a:p>
        </p:txBody>
      </p:sp>
      <p:sp>
        <p:nvSpPr>
          <p:cNvPr id="3" name="Line 6"/>
          <p:cNvSpPr>
            <a:spLocks noChangeShapeType="1"/>
          </p:cNvSpPr>
          <p:nvPr/>
        </p:nvSpPr>
        <p:spPr bwMode="auto">
          <a:xfrm>
            <a:off x="2609850" y="1651000"/>
            <a:ext cx="0" cy="3365500"/>
          </a:xfrm>
          <a:prstGeom prst="line">
            <a:avLst/>
          </a:prstGeom>
          <a:noFill/>
          <a:ln w="38100">
            <a:solidFill>
              <a:schemeClr val="bg2"/>
            </a:solidFill>
            <a:prstDash val="sysDot"/>
            <a:round/>
          </a:ln>
        </p:spPr>
        <p:txBody>
          <a:bodyPr lIns="71323" tIns="35662" rIns="71323" bIns="35662"/>
          <a:lstStyle/>
          <a:p>
            <a:endParaRPr lang="en-US"/>
          </a:p>
        </p:txBody>
      </p:sp>
      <p:sp>
        <p:nvSpPr>
          <p:cNvPr id="5" name="Text Box 9"/>
          <p:cNvSpPr txBox="1">
            <a:spLocks noChangeArrowheads="1"/>
          </p:cNvSpPr>
          <p:nvPr/>
        </p:nvSpPr>
        <p:spPr bwMode="auto">
          <a:xfrm>
            <a:off x="1981201" y="2366462"/>
            <a:ext cx="1039092" cy="410575"/>
          </a:xfrm>
          <a:prstGeom prst="rect">
            <a:avLst/>
          </a:prstGeom>
          <a:noFill/>
          <a:ln w="9525">
            <a:noFill/>
            <a:miter lim="800000"/>
          </a:ln>
        </p:spPr>
        <p:txBody>
          <a:bodyPr wrap="none" lIns="71323" tIns="35662" rIns="71323" bIns="35662">
            <a:spAutoFit/>
          </a:bodyPr>
          <a:lstStyle/>
          <a:p>
            <a:pPr eaLnBrk="0" hangingPunct="0"/>
            <a:r>
              <a:rPr lang="en-AU" sz="2200" dirty="0"/>
              <a:t>EG    CG</a:t>
            </a:r>
            <a:endParaRPr lang="en-AU" sz="2200" dirty="0"/>
          </a:p>
        </p:txBody>
      </p:sp>
      <p:sp>
        <p:nvSpPr>
          <p:cNvPr id="6" name="Rectangle 5"/>
          <p:cNvSpPr>
            <a:spLocks noChangeAspect="1" noChangeArrowheads="1"/>
          </p:cNvSpPr>
          <p:nvPr/>
        </p:nvSpPr>
        <p:spPr bwMode="auto">
          <a:xfrm>
            <a:off x="1964533" y="3817939"/>
            <a:ext cx="1289447" cy="1251479"/>
          </a:xfrm>
          <a:prstGeom prst="rect">
            <a:avLst/>
          </a:prstGeom>
          <a:noFill/>
          <a:ln w="76200">
            <a:solidFill>
              <a:schemeClr val="bg2"/>
            </a:solidFill>
            <a:miter lim="800000"/>
          </a:ln>
        </p:spPr>
        <p:txBody>
          <a:bodyPr lIns="71323" tIns="35662" rIns="71323" bIns="35662"/>
          <a:lstStyle/>
          <a:p>
            <a:pPr eaLnBrk="0" hangingPunct="0"/>
            <a:endParaRPr lang="en-US"/>
          </a:p>
        </p:txBody>
      </p:sp>
      <p:sp>
        <p:nvSpPr>
          <p:cNvPr id="7" name="Line 7"/>
          <p:cNvSpPr>
            <a:spLocks noChangeAspect="1" noChangeShapeType="1"/>
          </p:cNvSpPr>
          <p:nvPr/>
        </p:nvSpPr>
        <p:spPr bwMode="black">
          <a:xfrm>
            <a:off x="1981201" y="4443679"/>
            <a:ext cx="1256110" cy="1323"/>
          </a:xfrm>
          <a:prstGeom prst="line">
            <a:avLst/>
          </a:prstGeom>
          <a:noFill/>
          <a:ln w="38100">
            <a:solidFill>
              <a:schemeClr val="bg2"/>
            </a:solidFill>
            <a:prstDash val="sysDot"/>
            <a:round/>
          </a:ln>
        </p:spPr>
        <p:txBody>
          <a:bodyPr wrap="none" lIns="71323" tIns="35662" rIns="71323" bIns="35662" anchor="ctr">
            <a:spAutoFit/>
          </a:bodyPr>
          <a:lstStyle/>
          <a:p>
            <a:endParaRPr lang="en-US"/>
          </a:p>
        </p:txBody>
      </p:sp>
      <p:sp>
        <p:nvSpPr>
          <p:cNvPr id="8" name="Text Box 10"/>
          <p:cNvSpPr txBox="1">
            <a:spLocks noChangeAspect="1" noChangeArrowheads="1"/>
          </p:cNvSpPr>
          <p:nvPr/>
        </p:nvSpPr>
        <p:spPr bwMode="auto">
          <a:xfrm>
            <a:off x="2391967" y="4151313"/>
            <a:ext cx="406932" cy="549074"/>
          </a:xfrm>
          <a:prstGeom prst="rect">
            <a:avLst/>
          </a:prstGeom>
          <a:noFill/>
          <a:ln w="9525">
            <a:noFill/>
            <a:miter lim="800000"/>
          </a:ln>
        </p:spPr>
        <p:txBody>
          <a:bodyPr wrap="none" lIns="71323" tIns="35662" rIns="71323" bIns="35662">
            <a:spAutoFit/>
          </a:bodyPr>
          <a:lstStyle/>
          <a:p>
            <a:pPr eaLnBrk="0" hangingPunct="0"/>
            <a:r>
              <a:rPr lang="en-AU" sz="3100" dirty="0"/>
              <a:t>O</a:t>
            </a:r>
            <a:endParaRPr lang="en-AU" sz="3100" dirty="0"/>
          </a:p>
        </p:txBody>
      </p:sp>
      <p:sp>
        <p:nvSpPr>
          <p:cNvPr id="9" name="Text Box 11"/>
          <p:cNvSpPr txBox="1">
            <a:spLocks noChangeArrowheads="1"/>
          </p:cNvSpPr>
          <p:nvPr/>
        </p:nvSpPr>
        <p:spPr bwMode="auto">
          <a:xfrm>
            <a:off x="1539407" y="4260777"/>
            <a:ext cx="299531"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T</a:t>
            </a:r>
            <a:endParaRPr lang="en-AU" sz="2500" dirty="0">
              <a:solidFill>
                <a:schemeClr val="bg2"/>
              </a:solidFill>
            </a:endParaRPr>
          </a:p>
        </p:txBody>
      </p:sp>
      <p:sp>
        <p:nvSpPr>
          <p:cNvPr id="10" name="AutoShape 13"/>
          <p:cNvSpPr>
            <a:spLocks noChangeArrowheads="1"/>
          </p:cNvSpPr>
          <p:nvPr/>
        </p:nvSpPr>
        <p:spPr bwMode="auto">
          <a:xfrm rot="10800000">
            <a:off x="1952417" y="823200"/>
            <a:ext cx="1284893" cy="706864"/>
          </a:xfrm>
          <a:prstGeom prst="triangle">
            <a:avLst>
              <a:gd name="adj" fmla="val 50000"/>
            </a:avLst>
          </a:prstGeom>
          <a:noFill/>
          <a:ln w="38100">
            <a:solidFill>
              <a:schemeClr val="bg2"/>
            </a:solidFill>
            <a:miter lim="800000"/>
          </a:ln>
        </p:spPr>
        <p:txBody>
          <a:bodyPr lIns="71323" tIns="35662" rIns="71323" bIns="35662"/>
          <a:lstStyle/>
          <a:p>
            <a:pPr eaLnBrk="0" hangingPunct="0"/>
            <a:endParaRPr lang="en-US"/>
          </a:p>
        </p:txBody>
      </p:sp>
      <p:sp>
        <p:nvSpPr>
          <p:cNvPr id="11" name="Text Box 14"/>
          <p:cNvSpPr txBox="1">
            <a:spLocks noChangeArrowheads="1"/>
          </p:cNvSpPr>
          <p:nvPr/>
        </p:nvSpPr>
        <p:spPr bwMode="auto">
          <a:xfrm>
            <a:off x="2452686" y="798271"/>
            <a:ext cx="309149" cy="456741"/>
          </a:xfrm>
          <a:prstGeom prst="rect">
            <a:avLst/>
          </a:prstGeom>
          <a:noFill/>
          <a:ln w="9525">
            <a:noFill/>
            <a:miter lim="800000"/>
          </a:ln>
        </p:spPr>
        <p:txBody>
          <a:bodyPr wrap="none" lIns="71323" tIns="35662" rIns="71323" bIns="35662">
            <a:spAutoFit/>
          </a:bodyPr>
          <a:lstStyle/>
          <a:p>
            <a:pPr eaLnBrk="0" hangingPunct="0"/>
            <a:r>
              <a:rPr lang="en-AU" sz="2500" dirty="0">
                <a:solidFill>
                  <a:schemeClr val="bg2"/>
                </a:solidFill>
              </a:rPr>
              <a:t>P</a:t>
            </a:r>
            <a:endParaRPr lang="en-AU" sz="2500" dirty="0">
              <a:solidFill>
                <a:schemeClr val="bg2"/>
              </a:solidFill>
            </a:endParaRPr>
          </a:p>
        </p:txBody>
      </p:sp>
      <p:sp>
        <p:nvSpPr>
          <p:cNvPr id="12" name="Oval 16"/>
          <p:cNvSpPr>
            <a:spLocks noChangeArrowheads="1"/>
          </p:cNvSpPr>
          <p:nvPr/>
        </p:nvSpPr>
        <p:spPr bwMode="auto">
          <a:xfrm>
            <a:off x="1952417" y="1801873"/>
            <a:ext cx="1382315" cy="1391708"/>
          </a:xfrm>
          <a:prstGeom prst="ellipse">
            <a:avLst/>
          </a:prstGeom>
          <a:noFill/>
          <a:ln w="57150">
            <a:solidFill>
              <a:schemeClr val="bg2"/>
            </a:solidFill>
            <a:round/>
          </a:ln>
        </p:spPr>
        <p:txBody>
          <a:bodyPr lIns="71323" tIns="35662" rIns="71323" bIns="35662"/>
          <a:lstStyle/>
          <a:p>
            <a:pPr eaLnBrk="0" hangingPunct="0"/>
            <a:endParaRPr lang="en-US"/>
          </a:p>
        </p:txBody>
      </p:sp>
      <p:sp>
        <p:nvSpPr>
          <p:cNvPr id="13" name="TextBox 12"/>
          <p:cNvSpPr txBox="1"/>
          <p:nvPr/>
        </p:nvSpPr>
        <p:spPr>
          <a:xfrm>
            <a:off x="4189781" y="1498277"/>
            <a:ext cx="4190999" cy="1015663"/>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defRPr/>
            </a:pPr>
            <a:r>
              <a:rPr kumimoji="0" lang="en-US" sz="2000" b="1" i="0" u="none" strike="noStrike" kern="0" cap="none" spc="0" normalizeH="0" baseline="0" noProof="0" dirty="0">
                <a:ln>
                  <a:noFill/>
                </a:ln>
                <a:solidFill>
                  <a:sysClr val="windowText" lastClr="000000"/>
                </a:solidFill>
                <a:effectLst/>
                <a:uLnTx/>
                <a:uFillTx/>
                <a:latin typeface="+mj-lt"/>
              </a:rPr>
              <a:t>Measurement </a:t>
            </a:r>
            <a:r>
              <a:rPr kumimoji="0" lang="en-AU" sz="2000" b="0" i="0" u="none" strike="noStrike" kern="0" cap="none" spc="0" normalizeH="0" baseline="0" noProof="0" dirty="0">
                <a:ln>
                  <a:noFill/>
                </a:ln>
                <a:solidFill>
                  <a:sysClr val="windowText" lastClr="000000"/>
                </a:solidFill>
                <a:effectLst/>
                <a:uLnTx/>
                <a:uFillTx/>
                <a:latin typeface="+mj-lt"/>
              </a:rPr>
              <a:t>of </a:t>
            </a:r>
            <a:r>
              <a:rPr kumimoji="0" lang="en-US" sz="2000" b="0" i="0" u="none" strike="noStrike" kern="0" cap="none" spc="0" normalizeH="0" baseline="0" noProof="0" dirty="0">
                <a:ln>
                  <a:noFill/>
                </a:ln>
                <a:solidFill>
                  <a:sysClr val="windowText" lastClr="000000"/>
                </a:solidFill>
                <a:effectLst/>
                <a:uLnTx/>
                <a:uFillTx/>
                <a:latin typeface="+mj-lt"/>
              </a:rPr>
              <a:t>outcomes</a:t>
            </a:r>
            <a:endParaRPr kumimoji="0" lang="en-AU"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r>
              <a:rPr kumimoji="0" lang="en-AU" sz="2000" b="1" i="0" u="none" strike="noStrike" kern="0" cap="none" spc="0" normalizeH="0" baseline="0" noProof="0" dirty="0">
                <a:ln>
                  <a:noFill/>
                </a:ln>
                <a:solidFill>
                  <a:sysClr val="windowText" lastClr="000000"/>
                </a:solidFill>
                <a:effectLst/>
                <a:uLnTx/>
                <a:uFillTx/>
                <a:latin typeface="+mj-lt"/>
              </a:rPr>
              <a:t>blind </a:t>
            </a:r>
            <a:r>
              <a:rPr kumimoji="0" lang="en-AU" sz="2000" b="0" i="0" u="none" strike="noStrike" kern="0" cap="none" spc="0" normalizeH="0" baseline="0" noProof="0" dirty="0">
                <a:ln>
                  <a:noFill/>
                </a:ln>
                <a:solidFill>
                  <a:sysClr val="windowText" lastClr="000000"/>
                </a:solidFill>
                <a:effectLst/>
                <a:uLnTx/>
                <a:uFillTx/>
                <a:latin typeface="+mj-lt"/>
              </a:rPr>
              <a:t>or </a:t>
            </a:r>
            <a:r>
              <a:rPr kumimoji="0" lang="en-AU" sz="2000" b="1" i="0" u="none" strike="noStrike" kern="0" cap="none" spc="0" normalizeH="0" baseline="0" noProof="0" dirty="0">
                <a:ln>
                  <a:noFill/>
                </a:ln>
                <a:solidFill>
                  <a:sysClr val="windowText" lastClr="000000"/>
                </a:solidFill>
                <a:effectLst/>
                <a:uLnTx/>
                <a:uFillTx/>
                <a:latin typeface="+mj-lt"/>
              </a:rPr>
              <a:t>objective</a:t>
            </a:r>
            <a:r>
              <a:rPr kumimoji="0" lang="en-AU" sz="2000" b="0" i="0" u="none" strike="noStrike" kern="0" cap="none" spc="0" normalizeH="0" baseline="0" noProof="0" dirty="0">
                <a:ln>
                  <a:noFill/>
                </a:ln>
                <a:solidFill>
                  <a:sysClr val="windowText" lastClr="000000"/>
                </a:solidFill>
                <a:effectLst/>
                <a:uLnTx/>
                <a:uFillTx/>
                <a:latin typeface="+mj-lt"/>
              </a:rPr>
              <a:t>?</a:t>
            </a:r>
            <a:endParaRPr kumimoji="0" lang="en-AU" sz="2000" b="0" i="0" u="none" strike="noStrike" kern="0" cap="none" spc="0" normalizeH="0" baseline="0" noProof="0" dirty="0">
              <a:ln>
                <a:noFill/>
              </a:ln>
              <a:solidFill>
                <a:sysClr val="windowText" lastClr="000000"/>
              </a:solidFill>
              <a:effectLst/>
              <a:uLnTx/>
              <a:uFillTx/>
              <a:latin typeface="+mj-lt"/>
            </a:endParaRPr>
          </a:p>
          <a:p>
            <a:endParaRPr lang="en-US" sz="2000" dirty="0"/>
          </a:p>
        </p:txBody>
      </p:sp>
      <p:sp>
        <p:nvSpPr>
          <p:cNvPr id="14" name="TextBox 13"/>
          <p:cNvSpPr txBox="1"/>
          <p:nvPr/>
        </p:nvSpPr>
        <p:spPr>
          <a:xfrm>
            <a:off x="5052060" y="3104650"/>
            <a:ext cx="184731" cy="307777"/>
          </a:xfrm>
          <a:prstGeom prst="rect">
            <a:avLst/>
          </a:prstGeom>
          <a:noFill/>
        </p:spPr>
        <p:txBody>
          <a:bodyPr wrap="none" rtlCol="0">
            <a:spAutoFit/>
          </a:bodyPr>
          <a:lstStyle/>
          <a:p>
            <a:endParaRPr lang="en-US" dirty="0"/>
          </a:p>
        </p:txBody>
      </p:sp>
      <p:sp>
        <p:nvSpPr>
          <p:cNvPr id="15" name="TextBox 14"/>
          <p:cNvSpPr txBox="1"/>
          <p:nvPr/>
        </p:nvSpPr>
        <p:spPr>
          <a:xfrm>
            <a:off x="4189781" y="2380278"/>
            <a:ext cx="4323338" cy="2862322"/>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defRPr/>
            </a:pPr>
            <a:r>
              <a:rPr kumimoji="0" lang="en-AU" sz="2000" b="0" i="0" u="none" strike="noStrike" kern="0" cap="none" spc="0" normalizeH="0" baseline="0" noProof="0" dirty="0">
                <a:ln>
                  <a:noFill/>
                </a:ln>
                <a:solidFill>
                  <a:sysClr val="windowText" lastClr="000000"/>
                </a:solidFill>
                <a:effectLst/>
                <a:uLnTx/>
                <a:uFillTx/>
                <a:latin typeface="+mj-lt"/>
              </a:rPr>
              <a:t>Outcome measurements were   </a:t>
            </a:r>
            <a:r>
              <a:rPr kumimoji="0" lang="en-AU" sz="2000" b="1" i="0" u="none" strike="noStrike" kern="0" cap="none" spc="0" normalizeH="0" baseline="0" noProof="0" dirty="0">
                <a:ln>
                  <a:noFill/>
                </a:ln>
                <a:solidFill>
                  <a:srgbClr val="FF0000"/>
                </a:solidFill>
                <a:effectLst/>
                <a:uLnTx/>
                <a:uFillTx/>
                <a:latin typeface="+mj-lt"/>
              </a:rPr>
              <a:t>BLIND</a:t>
            </a:r>
            <a:endParaRPr kumimoji="0" lang="en-AU" sz="2000" b="1" i="0" u="none" strike="noStrike" kern="0" cap="none" spc="0" normalizeH="0" baseline="0" noProof="0" dirty="0">
              <a:ln>
                <a:noFill/>
              </a:ln>
              <a:solidFill>
                <a:srgbClr val="FF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r>
              <a:rPr kumimoji="0" lang="en-AU" sz="2000" b="0" i="0" u="none" strike="noStrike" kern="0" cap="none" spc="0" normalizeH="0" baseline="0" noProof="0" dirty="0">
                <a:ln>
                  <a:noFill/>
                </a:ln>
                <a:solidFill>
                  <a:sysClr val="windowText" lastClr="000000"/>
                </a:solidFill>
                <a:effectLst/>
                <a:uLnTx/>
                <a:uFillTx/>
                <a:latin typeface="+mj-lt"/>
              </a:rPr>
              <a:t>Authors reviewed all results        </a:t>
            </a:r>
            <a:r>
              <a:rPr kumimoji="0" lang="en-AU" sz="2000" b="1" i="0" u="none" strike="noStrike" kern="0" cap="none" spc="0" normalizeH="0" baseline="0" noProof="0" dirty="0">
                <a:ln>
                  <a:noFill/>
                </a:ln>
                <a:solidFill>
                  <a:sysClr val="windowText" lastClr="000000"/>
                </a:solidFill>
                <a:effectLst/>
                <a:uLnTx/>
                <a:uFillTx/>
                <a:latin typeface="+mj-lt"/>
              </a:rPr>
              <a:t>YES</a:t>
            </a:r>
            <a:r>
              <a:rPr kumimoji="0" lang="en-AU" sz="2000" b="0" i="0" u="none" strike="noStrike" kern="0" cap="none" spc="0" normalizeH="0" baseline="0" noProof="0" dirty="0">
                <a:ln>
                  <a:noFill/>
                </a:ln>
                <a:solidFill>
                  <a:sysClr val="windowText" lastClr="000000"/>
                </a:solidFill>
                <a:effectLst/>
                <a:uLnTx/>
                <a:uFillTx/>
                <a:latin typeface="+mj-lt"/>
              </a:rPr>
              <a:t> </a:t>
            </a:r>
            <a:endParaRPr kumimoji="0" lang="en-AU"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2000" b="0" i="0" u="none" strike="noStrike" kern="0" cap="none" spc="0" normalizeH="0" baseline="0" noProof="0" dirty="0">
              <a:ln>
                <a:noFill/>
              </a:ln>
              <a:solidFill>
                <a:sysClr val="windowText" lastClr="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defRPr/>
            </a:pPr>
            <a:endParaRPr kumimoji="0" lang="en-IN" sz="2000" b="1" i="0" u="none" strike="noStrike" kern="0" cap="none" spc="0" normalizeH="0" baseline="0" noProof="0" dirty="0">
              <a:ln>
                <a:noFill/>
              </a:ln>
              <a:solidFill>
                <a:sysClr val="windowText" lastClr="000000"/>
              </a:solidFill>
              <a:effectLst/>
              <a:uLnTx/>
              <a:uFillTx/>
              <a:latin typeface="+mj-lt"/>
            </a:endParaRPr>
          </a:p>
          <a:p>
            <a:pPr marL="0" marR="0" lvl="0" indent="0" defTabSz="914400" eaLnBrk="0" fontAlgn="auto" latinLnBrk="0" hangingPunct="0">
              <a:lnSpc>
                <a:spcPct val="100000"/>
              </a:lnSpc>
              <a:spcBef>
                <a:spcPts val="0"/>
              </a:spcBef>
              <a:spcAft>
                <a:spcPts val="0"/>
              </a:spcAft>
              <a:buClrTx/>
              <a:buSzTx/>
              <a:buFontTx/>
              <a:buNone/>
              <a:defRPr/>
            </a:pPr>
            <a:endParaRPr kumimoji="0" lang="en-AU" sz="2000" b="0" i="0" u="none" strike="noStrike" kern="0" cap="none" spc="0" normalizeH="0" baseline="0" noProof="0" dirty="0">
              <a:ln>
                <a:noFill/>
              </a:ln>
              <a:solidFill>
                <a:sysClr val="windowText" lastClr="000000"/>
              </a:solidFill>
              <a:effectLst/>
              <a:uLnTx/>
              <a:uFillTx/>
              <a:latin typeface="+mj-lt"/>
            </a:endParaRPr>
          </a:p>
          <a:p>
            <a:endParaRPr lang="en-US" sz="2000" dirty="0">
              <a:latin typeface="+mj-lt"/>
            </a:endParaRPr>
          </a:p>
        </p:txBody>
      </p:sp>
      <p:sp>
        <p:nvSpPr>
          <p:cNvPr id="16" name="TextBox 15"/>
          <p:cNvSpPr txBox="1"/>
          <p:nvPr/>
        </p:nvSpPr>
        <p:spPr>
          <a:xfrm>
            <a:off x="5021074" y="3953000"/>
            <a:ext cx="184731" cy="307777"/>
          </a:xfrm>
          <a:prstGeom prst="rect">
            <a:avLst/>
          </a:prstGeom>
          <a:noFill/>
        </p:spPr>
        <p:txBody>
          <a:bodyPr wrap="none" rtlCol="0">
            <a:spAutoFit/>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4"/>
          <p:cNvSpPr>
            <a:spLocks noChangeArrowheads="1"/>
          </p:cNvSpPr>
          <p:nvPr/>
        </p:nvSpPr>
        <p:spPr bwMode="auto">
          <a:xfrm>
            <a:off x="4087654" y="2228851"/>
            <a:ext cx="991196" cy="997744"/>
          </a:xfrm>
          <a:prstGeom prst="ellipse">
            <a:avLst/>
          </a:prstGeom>
          <a:noFill/>
          <a:ln w="38100">
            <a:solidFill>
              <a:schemeClr val="bg2"/>
            </a:solidFill>
            <a:round/>
          </a:ln>
        </p:spPr>
        <p:txBody>
          <a:bodyPr lIns="64191" tIns="32096" rIns="64191" bIns="32096"/>
          <a:lstStyle/>
          <a:p>
            <a:pPr eaLnBrk="0" hangingPunct="0"/>
            <a:endParaRPr lang="en-US" sz="1260"/>
          </a:p>
        </p:txBody>
      </p:sp>
      <p:sp>
        <p:nvSpPr>
          <p:cNvPr id="61443" name="Rectangle 5"/>
          <p:cNvSpPr>
            <a:spLocks noChangeArrowheads="1"/>
          </p:cNvSpPr>
          <p:nvPr/>
        </p:nvSpPr>
        <p:spPr bwMode="auto">
          <a:xfrm>
            <a:off x="4145518" y="3701654"/>
            <a:ext cx="875467" cy="850107"/>
          </a:xfrm>
          <a:prstGeom prst="rect">
            <a:avLst/>
          </a:prstGeom>
          <a:noFill/>
          <a:ln w="38100">
            <a:solidFill>
              <a:schemeClr val="bg2"/>
            </a:solidFill>
            <a:miter lim="800000"/>
          </a:ln>
        </p:spPr>
        <p:txBody>
          <a:bodyPr lIns="64191" tIns="32096" rIns="64191" bIns="32096"/>
          <a:lstStyle/>
          <a:p>
            <a:pPr eaLnBrk="0" hangingPunct="0"/>
            <a:endParaRPr lang="en-US" sz="1260"/>
          </a:p>
        </p:txBody>
      </p:sp>
      <p:sp>
        <p:nvSpPr>
          <p:cNvPr id="61444" name="Line 6"/>
          <p:cNvSpPr>
            <a:spLocks noChangeShapeType="1"/>
          </p:cNvSpPr>
          <p:nvPr/>
        </p:nvSpPr>
        <p:spPr bwMode="auto">
          <a:xfrm>
            <a:off x="4583787" y="2296717"/>
            <a:ext cx="0" cy="2218134"/>
          </a:xfrm>
          <a:prstGeom prst="line">
            <a:avLst/>
          </a:prstGeom>
          <a:noFill/>
          <a:ln w="38100">
            <a:solidFill>
              <a:schemeClr val="bg2"/>
            </a:solidFill>
            <a:prstDash val="sysDot"/>
            <a:round/>
          </a:ln>
        </p:spPr>
        <p:txBody>
          <a:bodyPr lIns="64191" tIns="32096" rIns="64191" bIns="32096"/>
          <a:lstStyle/>
          <a:p>
            <a:endParaRPr lang="en-US" sz="1260"/>
          </a:p>
        </p:txBody>
      </p:sp>
      <p:sp>
        <p:nvSpPr>
          <p:cNvPr id="61445" name="AutoShape 7"/>
          <p:cNvSpPr>
            <a:spLocks noChangeArrowheads="1"/>
          </p:cNvSpPr>
          <p:nvPr/>
        </p:nvSpPr>
        <p:spPr bwMode="auto">
          <a:xfrm rot="10800000">
            <a:off x="4006215" y="857251"/>
            <a:ext cx="1178719" cy="789385"/>
          </a:xfrm>
          <a:prstGeom prst="triangle">
            <a:avLst>
              <a:gd name="adj" fmla="val 50000"/>
            </a:avLst>
          </a:prstGeom>
          <a:noFill/>
          <a:ln w="38100">
            <a:solidFill>
              <a:schemeClr val="bg2"/>
            </a:solidFill>
            <a:miter lim="800000"/>
          </a:ln>
        </p:spPr>
        <p:txBody>
          <a:bodyPr lIns="64191" tIns="32096" rIns="64191" bIns="32096"/>
          <a:lstStyle/>
          <a:p>
            <a:pPr eaLnBrk="0" hangingPunct="0"/>
            <a:endParaRPr lang="en-US" sz="1260"/>
          </a:p>
        </p:txBody>
      </p:sp>
      <p:sp>
        <p:nvSpPr>
          <p:cNvPr id="61446" name="Line 8"/>
          <p:cNvSpPr>
            <a:spLocks noChangeShapeType="1"/>
          </p:cNvSpPr>
          <p:nvPr/>
        </p:nvSpPr>
        <p:spPr bwMode="black">
          <a:xfrm>
            <a:off x="4157305" y="4126706"/>
            <a:ext cx="852964" cy="0"/>
          </a:xfrm>
          <a:prstGeom prst="line">
            <a:avLst/>
          </a:prstGeom>
          <a:noFill/>
          <a:ln w="38100">
            <a:solidFill>
              <a:schemeClr val="bg2"/>
            </a:solidFill>
            <a:prstDash val="sysDot"/>
            <a:round/>
          </a:ln>
        </p:spPr>
        <p:txBody>
          <a:bodyPr wrap="none" lIns="64191" tIns="32096" rIns="64191" bIns="32096" anchor="ctr">
            <a:spAutoFit/>
          </a:bodyPr>
          <a:lstStyle/>
          <a:p>
            <a:endParaRPr lang="en-US" sz="1260"/>
          </a:p>
        </p:txBody>
      </p:sp>
      <p:sp>
        <p:nvSpPr>
          <p:cNvPr id="61447" name="Line 9"/>
          <p:cNvSpPr>
            <a:spLocks noChangeShapeType="1"/>
          </p:cNvSpPr>
          <p:nvPr/>
        </p:nvSpPr>
        <p:spPr bwMode="auto">
          <a:xfrm rot="10800000" flipH="1" flipV="1">
            <a:off x="3713919" y="3999613"/>
            <a:ext cx="0" cy="511969"/>
          </a:xfrm>
          <a:prstGeom prst="line">
            <a:avLst/>
          </a:prstGeom>
          <a:noFill/>
          <a:ln w="38100">
            <a:solidFill>
              <a:schemeClr val="bg2"/>
            </a:solidFill>
            <a:round/>
            <a:tailEnd type="triangle" w="med" len="med"/>
          </a:ln>
        </p:spPr>
        <p:txBody>
          <a:bodyPr lIns="64191" tIns="32096" rIns="64191" bIns="32096"/>
          <a:lstStyle/>
          <a:p>
            <a:endParaRPr lang="en-US" sz="1260"/>
          </a:p>
        </p:txBody>
      </p:sp>
      <p:sp>
        <p:nvSpPr>
          <p:cNvPr id="61448" name="Text Box 10"/>
          <p:cNvSpPr txBox="1">
            <a:spLocks noChangeArrowheads="1"/>
          </p:cNvSpPr>
          <p:nvPr/>
        </p:nvSpPr>
        <p:spPr bwMode="auto">
          <a:xfrm>
            <a:off x="4464844" y="935833"/>
            <a:ext cx="32199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P</a:t>
            </a:r>
            <a:endParaRPr lang="en-AU" sz="2250" dirty="0">
              <a:solidFill>
                <a:schemeClr val="bg2"/>
              </a:solidFill>
            </a:endParaRPr>
          </a:p>
        </p:txBody>
      </p:sp>
      <p:sp>
        <p:nvSpPr>
          <p:cNvPr id="61449" name="Text Box 11"/>
          <p:cNvSpPr txBox="1">
            <a:spLocks noChangeArrowheads="1"/>
          </p:cNvSpPr>
          <p:nvPr/>
        </p:nvSpPr>
        <p:spPr bwMode="auto">
          <a:xfrm>
            <a:off x="4178738" y="2496743"/>
            <a:ext cx="850987"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E    C</a:t>
            </a:r>
            <a:endParaRPr lang="en-AU" sz="2250" dirty="0">
              <a:solidFill>
                <a:schemeClr val="bg2"/>
              </a:solidFill>
            </a:endParaRPr>
          </a:p>
        </p:txBody>
      </p:sp>
      <p:sp>
        <p:nvSpPr>
          <p:cNvPr id="61450" name="Text Box 12"/>
          <p:cNvSpPr txBox="1">
            <a:spLocks noChangeArrowheads="1"/>
          </p:cNvSpPr>
          <p:nvPr/>
        </p:nvSpPr>
        <p:spPr bwMode="auto">
          <a:xfrm>
            <a:off x="4414482" y="3908824"/>
            <a:ext cx="35405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O</a:t>
            </a:r>
            <a:endParaRPr lang="en-AU" sz="2250" dirty="0">
              <a:solidFill>
                <a:schemeClr val="bg2"/>
              </a:solidFill>
            </a:endParaRPr>
          </a:p>
        </p:txBody>
      </p:sp>
      <p:sp>
        <p:nvSpPr>
          <p:cNvPr id="61451" name="Text Box 13"/>
          <p:cNvSpPr txBox="1">
            <a:spLocks noChangeArrowheads="1"/>
          </p:cNvSpPr>
          <p:nvPr/>
        </p:nvSpPr>
        <p:spPr bwMode="auto">
          <a:xfrm>
            <a:off x="3384709" y="4100514"/>
            <a:ext cx="305966" cy="411068"/>
          </a:xfrm>
          <a:prstGeom prst="rect">
            <a:avLst/>
          </a:prstGeom>
          <a:noFill/>
          <a:ln w="9525">
            <a:noFill/>
            <a:miter lim="800000"/>
          </a:ln>
        </p:spPr>
        <p:txBody>
          <a:bodyPr wrap="none" lIns="64191" tIns="32096" rIns="64191" bIns="32096">
            <a:spAutoFit/>
          </a:bodyPr>
          <a:lstStyle/>
          <a:p>
            <a:pPr eaLnBrk="0" hangingPunct="0"/>
            <a:r>
              <a:rPr lang="en-AU" sz="2250" dirty="0">
                <a:solidFill>
                  <a:schemeClr val="bg2"/>
                </a:solidFill>
              </a:rPr>
              <a:t>T</a:t>
            </a:r>
            <a:endParaRPr lang="en-AU" sz="2250" dirty="0">
              <a:solidFill>
                <a:schemeClr val="bg2"/>
              </a:solidFill>
            </a:endParaRPr>
          </a:p>
        </p:txBody>
      </p:sp>
      <p:sp>
        <p:nvSpPr>
          <p:cNvPr id="61453" name="Text Box 15"/>
          <p:cNvSpPr txBox="1">
            <a:spLocks noChangeArrowheads="1"/>
          </p:cNvSpPr>
          <p:nvPr/>
        </p:nvSpPr>
        <p:spPr bwMode="auto">
          <a:xfrm>
            <a:off x="5222702" y="1646636"/>
            <a:ext cx="2496357" cy="591117"/>
          </a:xfrm>
          <a:prstGeom prst="rect">
            <a:avLst/>
          </a:prstGeom>
          <a:noFill/>
          <a:ln w="9525">
            <a:noFill/>
            <a:miter lim="800000"/>
          </a:ln>
        </p:spPr>
        <p:txBody>
          <a:bodyPr wrap="square" lIns="64191" tIns="32096" rIns="64191" bIns="32096">
            <a:spAutoFit/>
          </a:bodyPr>
          <a:lstStyle/>
          <a:p>
            <a:pPr eaLnBrk="0" hangingPunct="0"/>
            <a:r>
              <a:rPr lang="en-AU" sz="1710" b="1" dirty="0"/>
              <a:t>A</a:t>
            </a:r>
            <a:r>
              <a:rPr lang="en-AU" sz="1710" dirty="0"/>
              <a:t>llocation : </a:t>
            </a:r>
            <a:r>
              <a:rPr lang="en-AU" sz="1710" b="1" dirty="0"/>
              <a:t>Adequate</a:t>
            </a:r>
            <a:r>
              <a:rPr lang="en-AU" sz="1710" dirty="0"/>
              <a:t> 	 </a:t>
            </a:r>
            <a:endParaRPr lang="en-AU" sz="1710" dirty="0">
              <a:solidFill>
                <a:srgbClr val="333399"/>
              </a:solidFill>
            </a:endParaRPr>
          </a:p>
        </p:txBody>
      </p:sp>
      <p:sp>
        <p:nvSpPr>
          <p:cNvPr id="61454" name="Text Box 16"/>
          <p:cNvSpPr txBox="1">
            <a:spLocks noChangeArrowheads="1"/>
          </p:cNvSpPr>
          <p:nvPr/>
        </p:nvSpPr>
        <p:spPr bwMode="auto">
          <a:xfrm>
            <a:off x="5240655" y="2514602"/>
            <a:ext cx="2954127" cy="854266"/>
          </a:xfrm>
          <a:prstGeom prst="rect">
            <a:avLst/>
          </a:prstGeom>
          <a:noFill/>
          <a:ln w="9525">
            <a:noFill/>
            <a:miter lim="800000"/>
          </a:ln>
        </p:spPr>
        <p:txBody>
          <a:bodyPr wrap="none" lIns="64191" tIns="32096" rIns="64191" bIns="32096">
            <a:spAutoFit/>
          </a:bodyPr>
          <a:lstStyle/>
          <a:p>
            <a:pPr eaLnBrk="0" hangingPunct="0"/>
            <a:r>
              <a:rPr lang="en-AU" sz="1710" b="1" dirty="0"/>
              <a:t>M</a:t>
            </a:r>
            <a:r>
              <a:rPr lang="en-AU" sz="1710" dirty="0"/>
              <a:t>aintenance: High Retention</a:t>
            </a:r>
            <a:endParaRPr lang="en-AU" sz="1710" dirty="0"/>
          </a:p>
          <a:p>
            <a:pPr eaLnBrk="0" hangingPunct="0"/>
            <a:r>
              <a:rPr lang="en-AU" sz="1710" dirty="0"/>
              <a:t>    </a:t>
            </a:r>
            <a:endParaRPr lang="en-AU" sz="1710" dirty="0"/>
          </a:p>
          <a:p>
            <a:pPr eaLnBrk="0" hangingPunct="0"/>
            <a:endParaRPr lang="en-AU" sz="1710" dirty="0">
              <a:solidFill>
                <a:srgbClr val="333399"/>
              </a:solidFill>
            </a:endParaRPr>
          </a:p>
        </p:txBody>
      </p:sp>
      <p:sp>
        <p:nvSpPr>
          <p:cNvPr id="61455" name="Text Box 18"/>
          <p:cNvSpPr txBox="1">
            <a:spLocks noChangeArrowheads="1"/>
          </p:cNvSpPr>
          <p:nvPr/>
        </p:nvSpPr>
        <p:spPr bwMode="auto">
          <a:xfrm>
            <a:off x="5189220" y="3792288"/>
            <a:ext cx="3433730" cy="591117"/>
          </a:xfrm>
          <a:prstGeom prst="rect">
            <a:avLst/>
          </a:prstGeom>
          <a:noFill/>
          <a:ln w="9525">
            <a:noFill/>
            <a:miter lim="800000"/>
          </a:ln>
        </p:spPr>
        <p:txBody>
          <a:bodyPr wrap="square" lIns="64191" tIns="32096" rIns="64191" bIns="32096">
            <a:spAutoFit/>
          </a:bodyPr>
          <a:lstStyle/>
          <a:p>
            <a:pPr eaLnBrk="0" hangingPunct="0"/>
            <a:r>
              <a:rPr lang="en-AU" sz="1710" b="1" dirty="0"/>
              <a:t>M</a:t>
            </a:r>
            <a:r>
              <a:rPr lang="en-AU" sz="1710" dirty="0"/>
              <a:t>easurement : </a:t>
            </a:r>
            <a:r>
              <a:rPr lang="en-AU" sz="1710" b="1" dirty="0"/>
              <a:t>Right Statistical tools </a:t>
            </a:r>
            <a:r>
              <a:rPr lang="en-AU" sz="1710" dirty="0"/>
              <a:t>(of outcomes)</a:t>
            </a:r>
            <a:endParaRPr lang="en-AU" sz="1710" dirty="0"/>
          </a:p>
        </p:txBody>
      </p:sp>
      <p:sp>
        <p:nvSpPr>
          <p:cNvPr id="17" name="Slide Number Placeholder 16"/>
          <p:cNvSpPr>
            <a:spLocks noGrp="1"/>
          </p:cNvSpPr>
          <p:nvPr>
            <p:ph type="sldNum" sz="quarter" idx="12"/>
          </p:nvPr>
        </p:nvSpPr>
        <p:spPr/>
        <p:txBody>
          <a:bodyPr/>
          <a:lstStyle/>
          <a:p>
            <a:fld id="{B6F15528-21DE-4FAA-801E-634DDDAF4B2B}" type="slidenum">
              <a:rPr lang="en-US" smtClean="0"/>
            </a:fld>
            <a:endParaRPr lang="en-US" dirty="0"/>
          </a:p>
        </p:txBody>
      </p:sp>
      <p:sp>
        <p:nvSpPr>
          <p:cNvPr id="19" name="TextBox 18"/>
          <p:cNvSpPr txBox="1"/>
          <p:nvPr/>
        </p:nvSpPr>
        <p:spPr>
          <a:xfrm>
            <a:off x="5292090" y="372321"/>
            <a:ext cx="2366010" cy="591117"/>
          </a:xfrm>
          <a:prstGeom prst="rect">
            <a:avLst/>
          </a:prstGeom>
          <a:noFill/>
        </p:spPr>
        <p:txBody>
          <a:bodyPr wrap="square" lIns="64191" tIns="32096" rIns="64191" bIns="32096" rtlCol="0">
            <a:spAutoFit/>
          </a:bodyPr>
          <a:lstStyle/>
          <a:p>
            <a:r>
              <a:rPr lang="en-US" sz="1710" b="1" dirty="0"/>
              <a:t>R</a:t>
            </a:r>
            <a:r>
              <a:rPr lang="en-US" sz="1710" dirty="0"/>
              <a:t>ecruitment </a:t>
            </a:r>
            <a:endParaRPr lang="en-US" sz="1710" dirty="0"/>
          </a:p>
          <a:p>
            <a:r>
              <a:rPr lang="en-US" sz="1710" dirty="0"/>
              <a:t>Bias: No  bias </a:t>
            </a:r>
            <a:endParaRPr lang="en-US" sz="1710" dirty="0">
              <a:solidFill>
                <a:srgbClr val="C0000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STRENGTHS</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Randomized trial </a:t>
            </a: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Conducted in multiple centers of different countries </a:t>
            </a:r>
            <a:endParaRPr lang="en-US" sz="2000" dirty="0">
              <a:solidFill>
                <a:schemeClr val="bg2"/>
              </a:solidFill>
              <a:latin typeface="+mn-lt"/>
            </a:endParaRPr>
          </a:p>
          <a:p>
            <a:pPr marL="571500" lvl="0" indent="-342900" algn="l" rtl="0">
              <a:lnSpc>
                <a:spcPct val="150000"/>
              </a:lnSpc>
              <a:spcBef>
                <a:spcPts val="0"/>
              </a:spcBef>
              <a:spcAft>
                <a:spcPts val="0"/>
              </a:spcAft>
              <a:buSzPts val="2400"/>
              <a:buFont typeface="Wingdings" panose="05000000000000000000" pitchFamily="2" charset="2"/>
              <a:buChar char="§"/>
            </a:pPr>
            <a:r>
              <a:rPr lang="en-US" sz="2000" dirty="0">
                <a:solidFill>
                  <a:schemeClr val="bg2"/>
                </a:solidFill>
                <a:latin typeface="+mn-lt"/>
              </a:rPr>
              <a:t>Patients with different induction regimen included in the trial  </a:t>
            </a:r>
            <a:endParaRPr lang="en-US" sz="2000" dirty="0">
              <a:solidFill>
                <a:schemeClr val="bg2"/>
              </a:solidFill>
              <a:latin typeface="+mn-lt"/>
            </a:endParaRPr>
          </a:p>
          <a:p>
            <a:pPr marL="228600" lvl="0" indent="0" algn="l" rtl="0">
              <a:lnSpc>
                <a:spcPct val="150000"/>
              </a:lnSpc>
              <a:spcBef>
                <a:spcPts val="0"/>
              </a:spcBef>
              <a:spcAft>
                <a:spcPts val="0"/>
              </a:spcAft>
              <a:buSzPts val="2400"/>
            </a:pPr>
            <a:endParaRPr lang="en-US" sz="2000" dirty="0">
              <a:solidFill>
                <a:schemeClr val="bg2"/>
              </a:solidFill>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LIMITATIONS</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488950" indent="-342900" algn="just">
              <a:buFont typeface="Wingdings" panose="05000000000000000000" pitchFamily="2" charset="2"/>
              <a:buChar char="§"/>
            </a:pPr>
            <a:r>
              <a:rPr lang="en-US" sz="2000" dirty="0">
                <a:solidFill>
                  <a:schemeClr val="bg2"/>
                </a:solidFill>
                <a:latin typeface="+mn-lt"/>
              </a:rPr>
              <a:t>Interim nature of the published analysis</a:t>
            </a:r>
            <a:endParaRPr lang="en-US" sz="2000" dirty="0">
              <a:solidFill>
                <a:schemeClr val="bg2"/>
              </a:solidFill>
              <a:latin typeface="+mn-lt"/>
            </a:endParaRPr>
          </a:p>
          <a:p>
            <a:pPr marL="488950" indent="-342900" algn="just">
              <a:buFont typeface="Wingdings" panose="05000000000000000000" pitchFamily="2" charset="2"/>
              <a:buChar char="§"/>
            </a:pPr>
            <a:endParaRPr lang="en-US" sz="2000" dirty="0">
              <a:solidFill>
                <a:schemeClr val="bg2"/>
              </a:solidFill>
              <a:latin typeface="+mn-lt"/>
            </a:endParaRPr>
          </a:p>
          <a:p>
            <a:pPr marL="488950" indent="-342900" algn="just">
              <a:buFont typeface="Wingdings" panose="05000000000000000000" pitchFamily="2" charset="2"/>
              <a:buChar char="§"/>
            </a:pPr>
            <a:r>
              <a:rPr lang="en-US" sz="2000" dirty="0">
                <a:solidFill>
                  <a:schemeClr val="bg2"/>
                </a:solidFill>
                <a:latin typeface="+mn-lt"/>
              </a:rPr>
              <a:t>Longer follow-up of the ATLAS study is required for confirmation of these results</a:t>
            </a:r>
            <a:endParaRPr lang="en-US" sz="2000" dirty="0">
              <a:solidFill>
                <a:schemeClr val="bg2"/>
              </a:solidFill>
              <a:latin typeface="+mn-lt"/>
            </a:endParaRPr>
          </a:p>
          <a:p>
            <a:pPr marL="146050" indent="0" algn="just"/>
            <a:endParaRPr lang="en-US" sz="2000" dirty="0">
              <a:solidFill>
                <a:schemeClr val="bg2"/>
              </a:solidFill>
              <a:latin typeface="+mn-lt"/>
            </a:endParaRPr>
          </a:p>
          <a:p>
            <a:pPr marL="488950" indent="-342900" algn="just">
              <a:buFont typeface="Wingdings" panose="05000000000000000000" pitchFamily="2" charset="2"/>
              <a:buChar char="§"/>
            </a:pPr>
            <a:r>
              <a:rPr lang="en-US" sz="2000" dirty="0">
                <a:solidFill>
                  <a:schemeClr val="bg2"/>
                </a:solidFill>
                <a:latin typeface="+mn-lt"/>
              </a:rPr>
              <a:t>Low number of patients in both arms insufficient for secondary outcomes</a:t>
            </a:r>
            <a:endParaRPr lang="en-US" sz="2000" dirty="0">
              <a:solidFill>
                <a:schemeClr val="bg2"/>
              </a:solidFill>
              <a:latin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CONCLUSION</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146050" indent="0" algn="just"/>
            <a:r>
              <a:rPr lang="en-US" sz="2000" dirty="0">
                <a:solidFill>
                  <a:schemeClr val="bg2"/>
                </a:solidFill>
                <a:latin typeface="+mj-lt"/>
              </a:rPr>
              <a:t>Present analysis of ALTAS trial has supporting evidence to consider carfilzomib, lenalidomide and dexamethasone regimen for maintenance  therapy</a:t>
            </a:r>
            <a:endParaRPr lang="en-US" sz="2000" dirty="0">
              <a:solidFill>
                <a:schemeClr val="bg2"/>
              </a:solidFill>
              <a:latin typeface="+mj-lt"/>
            </a:endParaRPr>
          </a:p>
          <a:p>
            <a:pPr marL="146050" indent="0" algn="just"/>
            <a:endParaRPr lang="en-US" sz="2000" dirty="0">
              <a:solidFill>
                <a:schemeClr val="bg2"/>
              </a:solidFill>
              <a:latin typeface="+mj-lt"/>
            </a:endParaRPr>
          </a:p>
          <a:p>
            <a:pPr marL="146050" indent="0" algn="just"/>
            <a:r>
              <a:rPr lang="en-US" sz="2000" dirty="0">
                <a:solidFill>
                  <a:schemeClr val="bg2"/>
                </a:solidFill>
                <a:latin typeface="+mj-lt"/>
              </a:rPr>
              <a:t>Further analysis after longer follow up will confirm the present findings </a:t>
            </a:r>
            <a:endParaRPr sz="2000" dirty="0">
              <a:solidFill>
                <a:schemeClr val="bg2"/>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PRIMARY OBJECTIVE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146050" indent="0" algn="just"/>
            <a:r>
              <a:rPr lang="en-US" sz="2000" dirty="0">
                <a:solidFill>
                  <a:schemeClr val="bg2"/>
                </a:solidFill>
                <a:latin typeface="+mj-lt"/>
              </a:rPr>
              <a:t>To compare progression free survival between carfilzomib and lenalidomide arm</a:t>
            </a:r>
            <a:endParaRPr sz="2000" dirty="0">
              <a:solidFill>
                <a:schemeClr val="bg2"/>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SECONDARY OBJECTIVE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488950" indent="-342900" algn="just">
              <a:buFont typeface="Wingdings" panose="05000000000000000000" pitchFamily="2" charset="2"/>
              <a:buChar char="§"/>
            </a:pPr>
            <a:r>
              <a:rPr lang="en-US" sz="2000" dirty="0">
                <a:solidFill>
                  <a:schemeClr val="bg2"/>
                </a:solidFill>
                <a:latin typeface="+mj-lt"/>
              </a:rPr>
              <a:t>To determine the rate of MRD-negative disease at 6 and 12 months</a:t>
            </a:r>
            <a:endParaRPr lang="en-US" sz="2000" dirty="0">
              <a:solidFill>
                <a:schemeClr val="bg2"/>
              </a:solidFill>
              <a:latin typeface="+mj-lt"/>
            </a:endParaRPr>
          </a:p>
          <a:p>
            <a:pPr marL="146050" indent="0" algn="just"/>
            <a:r>
              <a:rPr lang="en-US" sz="2000" dirty="0">
                <a:solidFill>
                  <a:schemeClr val="bg2"/>
                </a:solidFill>
                <a:latin typeface="+mj-lt"/>
              </a:rPr>
              <a:t>     after randomization</a:t>
            </a:r>
            <a:endParaRPr lang="en-US" sz="2000" dirty="0">
              <a:solidFill>
                <a:schemeClr val="bg2"/>
              </a:solidFill>
              <a:latin typeface="+mj-lt"/>
            </a:endParaRPr>
          </a:p>
          <a:p>
            <a:pPr marL="488950" indent="-342900" algn="just">
              <a:buFont typeface="Wingdings" panose="05000000000000000000" pitchFamily="2" charset="2"/>
              <a:buChar char="§"/>
            </a:pPr>
            <a:endParaRPr lang="en-US" sz="2000" dirty="0">
              <a:solidFill>
                <a:schemeClr val="bg2"/>
              </a:solidFill>
              <a:latin typeface="+mj-lt"/>
            </a:endParaRPr>
          </a:p>
          <a:p>
            <a:pPr marL="488950" indent="-342900" algn="just">
              <a:buFont typeface="Wingdings" panose="05000000000000000000" pitchFamily="2" charset="2"/>
              <a:buChar char="§"/>
            </a:pPr>
            <a:r>
              <a:rPr lang="en-US" sz="2000" dirty="0">
                <a:solidFill>
                  <a:schemeClr val="bg2"/>
                </a:solidFill>
                <a:latin typeface="+mj-lt"/>
              </a:rPr>
              <a:t>To compare the efficacy of carfilzomib vs. Lenalidomide alone after randomization</a:t>
            </a:r>
            <a:endParaRPr lang="en-US" sz="2000" dirty="0">
              <a:solidFill>
                <a:schemeClr val="bg2"/>
              </a:solidFill>
              <a:latin typeface="+mj-lt"/>
            </a:endParaRPr>
          </a:p>
          <a:p>
            <a:pPr marL="488950" indent="-342900" algn="just">
              <a:buFont typeface="Wingdings" panose="05000000000000000000" pitchFamily="2" charset="2"/>
              <a:buChar char="§"/>
            </a:pPr>
            <a:endParaRPr lang="en-US" sz="2000" dirty="0">
              <a:solidFill>
                <a:schemeClr val="bg2"/>
              </a:solidFill>
              <a:latin typeface="+mj-lt"/>
            </a:endParaRPr>
          </a:p>
          <a:p>
            <a:pPr marL="488950" indent="-342900" algn="just">
              <a:buFont typeface="Wingdings" panose="05000000000000000000" pitchFamily="2" charset="2"/>
              <a:buChar char="§"/>
            </a:pPr>
            <a:r>
              <a:rPr lang="en-US" sz="2000" dirty="0">
                <a:solidFill>
                  <a:schemeClr val="bg2"/>
                </a:solidFill>
                <a:latin typeface="+mj-lt"/>
              </a:rPr>
              <a:t>To evaluate the safety and tolerability of carfilzomib compared to</a:t>
            </a:r>
            <a:endParaRPr lang="en-US" sz="2000" dirty="0">
              <a:solidFill>
                <a:schemeClr val="bg2"/>
              </a:solidFill>
              <a:latin typeface="+mj-lt"/>
            </a:endParaRPr>
          </a:p>
          <a:p>
            <a:pPr marL="146050" indent="0" algn="just"/>
            <a:r>
              <a:rPr lang="en-US" sz="2000" dirty="0">
                <a:solidFill>
                  <a:schemeClr val="bg2"/>
                </a:solidFill>
                <a:latin typeface="+mj-lt"/>
              </a:rPr>
              <a:t>      lenalidomide alone</a:t>
            </a:r>
            <a:endParaRPr lang="en-US" sz="2000" dirty="0">
              <a:solidFill>
                <a:schemeClr val="bg2"/>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650459"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STUDY DESIGN</a:t>
            </a:r>
            <a:endParaRPr dirty="0"/>
          </a:p>
        </p:txBody>
      </p:sp>
      <p:sp>
        <p:nvSpPr>
          <p:cNvPr id="4" name="TextBox 3"/>
          <p:cNvSpPr txBox="1"/>
          <p:nvPr/>
        </p:nvSpPr>
        <p:spPr>
          <a:xfrm>
            <a:off x="224726" y="1392952"/>
            <a:ext cx="8570562" cy="4124206"/>
          </a:xfrm>
          <a:prstGeom prst="rect">
            <a:avLst/>
          </a:prstGeom>
          <a:noFill/>
        </p:spPr>
        <p:txBody>
          <a:bodyPr wrap="square">
            <a:spAutoFit/>
          </a:bodyPr>
          <a:lstStyle/>
          <a:p>
            <a:pPr marL="342900" indent="-342900" algn="l">
              <a:buFont typeface="Wingdings" panose="05000000000000000000" pitchFamily="2" charset="2"/>
              <a:buChar char="§"/>
            </a:pPr>
            <a:r>
              <a:rPr lang="en-US" sz="2000" dirty="0">
                <a:solidFill>
                  <a:schemeClr val="bg2"/>
                </a:solidFill>
                <a:latin typeface="+mj-lt"/>
              </a:rPr>
              <a:t>Investigator-initiated, multicenter, open-label, randomized, phase 3 trial</a:t>
            </a:r>
            <a:endParaRPr lang="en-US" sz="2000" dirty="0">
              <a:solidFill>
                <a:schemeClr val="bg2"/>
              </a:solidFill>
              <a:latin typeface="+mj-lt"/>
            </a:endParaRPr>
          </a:p>
          <a:p>
            <a:endParaRPr lang="en-US" sz="2000" dirty="0">
              <a:solidFill>
                <a:schemeClr val="bg2"/>
              </a:solidFill>
              <a:latin typeface="+mj-lt"/>
            </a:endParaRPr>
          </a:p>
          <a:p>
            <a:pPr marL="342900" indent="-342900">
              <a:buFont typeface="Wingdings" panose="05000000000000000000" pitchFamily="2" charset="2"/>
              <a:buChar char="§"/>
            </a:pPr>
            <a:r>
              <a:rPr lang="en-US" sz="2000" dirty="0">
                <a:solidFill>
                  <a:schemeClr val="bg2"/>
                </a:solidFill>
                <a:latin typeface="+mj-lt"/>
              </a:rPr>
              <a:t>12 academic and clinical centers in the USA and Poland</a:t>
            </a:r>
            <a:endParaRPr lang="en-US" sz="2000" dirty="0">
              <a:solidFill>
                <a:schemeClr val="bg2"/>
              </a:solidFill>
              <a:latin typeface="+mj-lt"/>
            </a:endParaRPr>
          </a:p>
          <a:p>
            <a:pPr marL="342900" indent="-342900">
              <a:buFont typeface="Wingdings" panose="05000000000000000000" pitchFamily="2" charset="2"/>
              <a:buChar char="§"/>
            </a:pPr>
            <a:endParaRPr lang="en-US" sz="2000" dirty="0">
              <a:solidFill>
                <a:schemeClr val="bg2"/>
              </a:solidFill>
              <a:latin typeface="+mj-lt"/>
            </a:endParaRPr>
          </a:p>
          <a:p>
            <a:pPr marL="342900" indent="-342900">
              <a:buFont typeface="Wingdings" panose="05000000000000000000" pitchFamily="2" charset="2"/>
              <a:buChar char="§"/>
            </a:pPr>
            <a:r>
              <a:rPr lang="en-US" sz="2000" dirty="0">
                <a:solidFill>
                  <a:schemeClr val="bg2"/>
                </a:solidFill>
                <a:latin typeface="+mj-lt"/>
                <a:ea typeface="Georgia" panose="02040502050405020303"/>
                <a:cs typeface="Georgia" panose="02040502050405020303"/>
                <a:sym typeface="Georgia" panose="02040502050405020303"/>
              </a:rPr>
              <a:t>Duration of Study: Patient assignment between June 2016 to Oct 2020.</a:t>
            </a:r>
            <a:endParaRPr lang="en-US" sz="2000" dirty="0">
              <a:solidFill>
                <a:schemeClr val="bg2"/>
              </a:solidFill>
              <a:latin typeface="+mj-lt"/>
              <a:ea typeface="Georgia" panose="02040502050405020303"/>
              <a:cs typeface="Georgia" panose="02040502050405020303"/>
              <a:sym typeface="Georgia" panose="02040502050405020303"/>
            </a:endParaRPr>
          </a:p>
          <a:p>
            <a:r>
              <a:rPr lang="en-US" sz="2000" dirty="0">
                <a:solidFill>
                  <a:schemeClr val="bg2"/>
                </a:solidFill>
                <a:latin typeface="+mj-lt"/>
                <a:ea typeface="Georgia" panose="02040502050405020303"/>
                <a:cs typeface="Georgia" panose="02040502050405020303"/>
                <a:sym typeface="Georgia" panose="02040502050405020303"/>
              </a:rPr>
              <a:t>		         Patient follow up till 4 years of last patient enrolled </a:t>
            </a:r>
            <a:endParaRPr lang="en-US" sz="2000" dirty="0">
              <a:solidFill>
                <a:schemeClr val="bg2"/>
              </a:solidFill>
              <a:latin typeface="+mj-lt"/>
              <a:ea typeface="Georgia" panose="02040502050405020303"/>
              <a:cs typeface="Georgia" panose="02040502050405020303"/>
              <a:sym typeface="Georgia" panose="02040502050405020303"/>
            </a:endParaRPr>
          </a:p>
          <a:p>
            <a:pPr marL="342900" indent="-342900">
              <a:buFont typeface="Wingdings" panose="05000000000000000000" pitchFamily="2" charset="2"/>
              <a:buChar char="§"/>
            </a:pPr>
            <a:endParaRPr lang="en-US" sz="2000" dirty="0">
              <a:solidFill>
                <a:schemeClr val="bg2"/>
              </a:solidFill>
              <a:latin typeface="+mj-lt"/>
              <a:sym typeface="Georgia" panose="02040502050405020303"/>
            </a:endParaRPr>
          </a:p>
          <a:p>
            <a:pPr marL="342900" indent="-342900">
              <a:buFont typeface="Wingdings" panose="05000000000000000000" pitchFamily="2" charset="2"/>
              <a:buChar char="§"/>
            </a:pPr>
            <a:r>
              <a:rPr lang="en-US" sz="2000" dirty="0">
                <a:solidFill>
                  <a:schemeClr val="bg2"/>
                </a:solidFill>
                <a:latin typeface="+mj-lt"/>
                <a:sym typeface="Georgia" panose="02040502050405020303"/>
              </a:rPr>
              <a:t>Sample size : </a:t>
            </a:r>
            <a:r>
              <a:rPr lang="en-US" sz="2000" dirty="0">
                <a:solidFill>
                  <a:schemeClr val="bg2"/>
                </a:solidFill>
                <a:latin typeface="+mj-lt"/>
              </a:rPr>
              <a:t>180 (120-140 in Poland and 40-60 in the US)</a:t>
            </a:r>
            <a:endParaRPr lang="en-US" sz="2000" dirty="0">
              <a:solidFill>
                <a:schemeClr val="bg2"/>
              </a:solidFill>
              <a:latin typeface="+mj-lt"/>
            </a:endParaRPr>
          </a:p>
          <a:p>
            <a:endParaRPr lang="en-US" sz="2000" dirty="0">
              <a:solidFill>
                <a:schemeClr val="bg2"/>
              </a:solidFill>
              <a:latin typeface="+mj-lt"/>
            </a:endParaRPr>
          </a:p>
          <a:p>
            <a:pPr marL="342900" indent="-342900">
              <a:buFont typeface="Wingdings" panose="05000000000000000000" pitchFamily="2" charset="2"/>
              <a:buChar char="§"/>
            </a:pPr>
            <a:r>
              <a:rPr lang="en-US" sz="2000" dirty="0">
                <a:solidFill>
                  <a:schemeClr val="bg2"/>
                </a:solidFill>
                <a:latin typeface="+mj-lt"/>
              </a:rPr>
              <a:t>Treatment on protocol for up to 36 months</a:t>
            </a:r>
            <a:endParaRPr lang="en-US" sz="2000" dirty="0">
              <a:solidFill>
                <a:schemeClr val="bg2"/>
              </a:solidFill>
              <a:latin typeface="+mj-lt"/>
            </a:endParaRPr>
          </a:p>
          <a:p>
            <a:endParaRPr lang="en-US" sz="2000" dirty="0">
              <a:solidFill>
                <a:schemeClr val="bg2"/>
              </a:solidFill>
              <a:latin typeface="+mj-lt"/>
            </a:endParaRPr>
          </a:p>
          <a:p>
            <a:pPr marL="285750" indent="-285750">
              <a:buFont typeface="Wingdings" panose="05000000000000000000" pitchFamily="2" charset="2"/>
              <a:buChar char="§"/>
            </a:pPr>
            <a:endParaRPr lang="en-US" sz="1400" dirty="0">
              <a:solidFill>
                <a:schemeClr val="bg2"/>
              </a:solidFill>
              <a:latin typeface="+mj-lt"/>
            </a:endParaRPr>
          </a:p>
          <a:p>
            <a:endParaRPr lang="en-US" sz="1400" dirty="0">
              <a:solidFill>
                <a:schemeClr val="bg2"/>
              </a:solidFill>
              <a:latin typeface="+mj-lt"/>
            </a:endParaRPr>
          </a:p>
          <a:p>
            <a:pPr algn="l"/>
            <a:endParaRPr lang="en-US" sz="1400" dirty="0">
              <a:solidFill>
                <a:schemeClr val="bg2"/>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650459"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dirty="0"/>
              <a:t>RANDOMIZATION</a:t>
            </a:r>
            <a:endParaRPr dirty="0"/>
          </a:p>
        </p:txBody>
      </p:sp>
      <p:sp>
        <p:nvSpPr>
          <p:cNvPr id="4" name="TextBox 3"/>
          <p:cNvSpPr txBox="1"/>
          <p:nvPr/>
        </p:nvSpPr>
        <p:spPr>
          <a:xfrm>
            <a:off x="224726" y="1295970"/>
            <a:ext cx="8570562" cy="2523768"/>
          </a:xfrm>
          <a:prstGeom prst="rect">
            <a:avLst/>
          </a:prstGeom>
          <a:noFill/>
        </p:spPr>
        <p:txBody>
          <a:bodyPr wrap="square">
            <a:spAutoFit/>
          </a:bodyPr>
          <a:lstStyle/>
          <a:p>
            <a:pPr marL="285750" indent="-285750">
              <a:buFont typeface="Wingdings" panose="05000000000000000000" pitchFamily="2" charset="2"/>
              <a:buChar char="§"/>
            </a:pPr>
            <a:r>
              <a:rPr lang="en-US" sz="2000" dirty="0">
                <a:solidFill>
                  <a:schemeClr val="bg2"/>
                </a:solidFill>
                <a:latin typeface="+mn-lt"/>
              </a:rPr>
              <a:t>Patient randomly assigned 1:1</a:t>
            </a:r>
            <a:endParaRPr lang="en-US" sz="2000" dirty="0">
              <a:solidFill>
                <a:schemeClr val="bg2"/>
              </a:solidFill>
              <a:latin typeface="+mn-lt"/>
            </a:endParaRPr>
          </a:p>
          <a:p>
            <a:endParaRPr lang="en-US" sz="2000" dirty="0">
              <a:solidFill>
                <a:schemeClr val="bg2"/>
              </a:solidFill>
              <a:latin typeface="+mn-lt"/>
            </a:endParaRPr>
          </a:p>
          <a:p>
            <a:pPr marL="285750" indent="-285750">
              <a:buFont typeface="Wingdings" panose="05000000000000000000" pitchFamily="2" charset="2"/>
              <a:buChar char="§"/>
            </a:pPr>
            <a:r>
              <a:rPr lang="en-US" sz="2000" dirty="0">
                <a:solidFill>
                  <a:schemeClr val="bg2"/>
                </a:solidFill>
                <a:latin typeface="+mn-lt"/>
              </a:rPr>
              <a:t>Receive carfilzomib, lenalidomide, and dexamethasone or lenalidomide alone</a:t>
            </a:r>
            <a:endParaRPr lang="en-US" sz="2000" dirty="0">
              <a:solidFill>
                <a:schemeClr val="bg2"/>
              </a:solidFill>
              <a:latin typeface="+mn-lt"/>
            </a:endParaRPr>
          </a:p>
          <a:p>
            <a:pPr marL="285750" indent="-285750">
              <a:buFont typeface="Wingdings" panose="05000000000000000000" pitchFamily="2" charset="2"/>
              <a:buChar char="§"/>
            </a:pPr>
            <a:endParaRPr lang="en-US" sz="2000" dirty="0">
              <a:solidFill>
                <a:schemeClr val="bg2"/>
              </a:solidFill>
              <a:latin typeface="+mn-lt"/>
            </a:endParaRPr>
          </a:p>
          <a:p>
            <a:pPr marL="285750" indent="-285750">
              <a:buFont typeface="Wingdings" panose="05000000000000000000" pitchFamily="2" charset="2"/>
              <a:buChar char="§"/>
            </a:pPr>
            <a:r>
              <a:rPr lang="en-US" sz="2000" dirty="0">
                <a:solidFill>
                  <a:schemeClr val="bg2"/>
                </a:solidFill>
                <a:latin typeface="+mn-lt"/>
              </a:rPr>
              <a:t>Randomization done between day 70 and day 120 after autologous stem-cell transplantation</a:t>
            </a:r>
            <a:endParaRPr lang="en-US" sz="2000" dirty="0">
              <a:solidFill>
                <a:schemeClr val="bg2"/>
              </a:solidFill>
              <a:latin typeface="+mn-lt"/>
            </a:endParaRPr>
          </a:p>
          <a:p>
            <a:endParaRPr lang="en-US" sz="1800" dirty="0">
              <a:latin typeface="ScalaLancet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ctrTitle"/>
          </p:nvPr>
        </p:nvSpPr>
        <p:spPr>
          <a:xfrm>
            <a:off x="727950" y="0"/>
            <a:ext cx="7688100" cy="82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a:t>INCLUSION CRITERIA </a:t>
            </a:r>
            <a:endParaRPr dirty="0"/>
          </a:p>
        </p:txBody>
      </p:sp>
      <p:sp>
        <p:nvSpPr>
          <p:cNvPr id="102" name="Google Shape;102;p15"/>
          <p:cNvSpPr txBox="1">
            <a:spLocks noGrp="1"/>
          </p:cNvSpPr>
          <p:nvPr>
            <p:ph type="subTitle" idx="1"/>
          </p:nvPr>
        </p:nvSpPr>
        <p:spPr>
          <a:xfrm>
            <a:off x="387675" y="1190500"/>
            <a:ext cx="8376300" cy="3828300"/>
          </a:xfrm>
          <a:prstGeom prst="rect">
            <a:avLst/>
          </a:prstGeom>
        </p:spPr>
        <p:txBody>
          <a:bodyPr spcFirstLastPara="1" wrap="square" lIns="91425" tIns="91425" rIns="91425" bIns="91425" anchor="t" anchorCtr="0">
            <a:normAutofit/>
          </a:bodyPr>
          <a:lstStyle/>
          <a:p>
            <a:pPr marL="431800" indent="-285750" algn="just">
              <a:buFont typeface="Wingdings" panose="05000000000000000000" pitchFamily="2" charset="2"/>
              <a:buChar char="§"/>
            </a:pPr>
            <a:r>
              <a:rPr lang="en-US" sz="2000" dirty="0">
                <a:solidFill>
                  <a:schemeClr val="bg2"/>
                </a:solidFill>
                <a:latin typeface="+mn-lt"/>
                <a:cs typeface="Arial" panose="020B0604020202020204"/>
                <a:sym typeface="Arial" panose="020B0604020202020204"/>
              </a:rPr>
              <a:t>Age : 18 years and above </a:t>
            </a:r>
            <a:endParaRPr lang="en-US" sz="2000" dirty="0">
              <a:solidFill>
                <a:schemeClr val="bg2"/>
              </a:solidFill>
              <a:latin typeface="+mn-lt"/>
              <a:cs typeface="Arial" panose="020B0604020202020204"/>
              <a:sym typeface="Arial" panose="020B0604020202020204"/>
            </a:endParaRPr>
          </a:p>
          <a:p>
            <a:pPr marL="431800" indent="-285750" algn="just">
              <a:buFont typeface="Wingdings" panose="05000000000000000000" pitchFamily="2" charset="2"/>
              <a:buChar char="§"/>
            </a:pPr>
            <a:endParaRPr lang="en-US" sz="2000" dirty="0">
              <a:solidFill>
                <a:schemeClr val="bg2"/>
              </a:solidFill>
              <a:latin typeface="+mn-lt"/>
              <a:cs typeface="Arial" panose="020B0604020202020204"/>
              <a:sym typeface="Arial" panose="020B0604020202020204"/>
            </a:endParaRPr>
          </a:p>
          <a:p>
            <a:pPr marL="431800" indent="-285750" algn="just">
              <a:buFont typeface="Wingdings" panose="05000000000000000000" pitchFamily="2" charset="2"/>
              <a:buChar char="§"/>
            </a:pPr>
            <a:r>
              <a:rPr lang="en-US" sz="2000" dirty="0">
                <a:solidFill>
                  <a:schemeClr val="bg2"/>
                </a:solidFill>
                <a:latin typeface="+mn-lt"/>
                <a:cs typeface="Arial" panose="020B0604020202020204"/>
                <a:sym typeface="Arial" panose="020B0604020202020204"/>
              </a:rPr>
              <a:t>Single autologous stem cell transplant after completion of at most 2 induction  regimens </a:t>
            </a:r>
            <a:endParaRPr lang="en-US" sz="2000" dirty="0">
              <a:solidFill>
                <a:schemeClr val="bg2"/>
              </a:solidFill>
              <a:latin typeface="+mn-lt"/>
              <a:cs typeface="Arial" panose="020B0604020202020204"/>
              <a:sym typeface="Arial" panose="020B0604020202020204"/>
            </a:endParaRPr>
          </a:p>
          <a:p>
            <a:pPr marL="146050" indent="0" algn="just"/>
            <a:endParaRPr lang="en-US" sz="2000" dirty="0">
              <a:solidFill>
                <a:schemeClr val="bg2"/>
              </a:solidFill>
              <a:latin typeface="+mn-lt"/>
              <a:cs typeface="Arial" panose="020B0604020202020204"/>
              <a:sym typeface="Arial" panose="020B0604020202020204"/>
            </a:endParaRPr>
          </a:p>
          <a:p>
            <a:pPr marL="431800" indent="-285750" algn="just">
              <a:buFont typeface="Wingdings" panose="05000000000000000000" pitchFamily="2" charset="2"/>
              <a:buChar char="§"/>
            </a:pPr>
            <a:r>
              <a:rPr lang="en-US" sz="2000" dirty="0">
                <a:solidFill>
                  <a:schemeClr val="bg2"/>
                </a:solidFill>
                <a:latin typeface="+mn-lt"/>
                <a:cs typeface="Arial" panose="020B0604020202020204"/>
                <a:sym typeface="Arial" panose="020B0604020202020204"/>
              </a:rPr>
              <a:t>Within 12 months of initiation of induction therapy </a:t>
            </a:r>
            <a:endParaRPr lang="en-US" sz="2000" dirty="0">
              <a:solidFill>
                <a:schemeClr val="bg2"/>
              </a:solidFill>
              <a:latin typeface="+mn-lt"/>
              <a:cs typeface="Arial" panose="020B0604020202020204"/>
              <a:sym typeface="Arial" panose="020B0604020202020204"/>
            </a:endParaRPr>
          </a:p>
          <a:p>
            <a:pPr algn="just">
              <a:buFont typeface="Wingdings" panose="05000000000000000000" pitchFamily="2" charset="2"/>
              <a:buChar char="§"/>
            </a:pPr>
            <a:endParaRPr lang="en-US" sz="2000" dirty="0">
              <a:solidFill>
                <a:schemeClr val="bg2"/>
              </a:solidFill>
              <a:latin typeface="+mn-lt"/>
              <a:cs typeface="Arial" panose="020B0604020202020204"/>
              <a:sym typeface="Arial" panose="020B0604020202020204"/>
            </a:endParaRPr>
          </a:p>
          <a:p>
            <a:pPr algn="just">
              <a:buFont typeface="Wingdings" panose="05000000000000000000" pitchFamily="2" charset="2"/>
              <a:buChar char="§"/>
            </a:pPr>
            <a:r>
              <a:rPr lang="en-US" sz="2000" dirty="0">
                <a:solidFill>
                  <a:schemeClr val="bg2"/>
                </a:solidFill>
                <a:latin typeface="+mn-lt"/>
                <a:cs typeface="Arial" panose="020B0604020202020204"/>
                <a:sym typeface="Arial" panose="020B0604020202020204"/>
              </a:rPr>
              <a:t>Stable disease prior to randomization in the first 100 days after stem cell transplantation</a:t>
            </a:r>
            <a:endParaRPr lang="en-US" sz="2000" dirty="0">
              <a:solidFill>
                <a:schemeClr val="bg2"/>
              </a:solidFill>
              <a:latin typeface="+mn-lt"/>
              <a:cs typeface="Arial" panose="020B0604020202020204"/>
              <a:sym typeface="Arial" panose="020B0604020202020204"/>
            </a:endParaRPr>
          </a:p>
          <a:p>
            <a:pPr marL="146050" indent="0" algn="just"/>
            <a:endParaRPr lang="en-US" sz="2000" dirty="0">
              <a:solidFill>
                <a:schemeClr val="bg2"/>
              </a:solidFill>
              <a:latin typeface="+mn-lt"/>
              <a:cs typeface="Arial" panose="020B0604020202020204"/>
              <a:sym typeface="Arial" panose="020B0604020202020204"/>
            </a:endParaRPr>
          </a:p>
          <a:p>
            <a:pPr algn="just">
              <a:buFont typeface="Wingdings" panose="05000000000000000000" pitchFamily="2" charset="2"/>
              <a:buChar char="§"/>
            </a:pPr>
            <a:r>
              <a:rPr lang="en-US" sz="2000" b="0" i="0" u="none" strike="noStrike" baseline="0" dirty="0">
                <a:solidFill>
                  <a:schemeClr val="bg2"/>
                </a:solidFill>
                <a:latin typeface="+mn-lt"/>
              </a:rPr>
              <a:t>ECOG performance status of 0-1</a:t>
            </a:r>
            <a:endParaRPr lang="en-US" sz="2000" b="0" i="0" u="none" strike="noStrike" baseline="0" dirty="0">
              <a:solidFill>
                <a:schemeClr val="bg2"/>
              </a:solidFill>
              <a:latin typeface="+mn-lt"/>
            </a:endParaRPr>
          </a:p>
          <a:p>
            <a:pPr algn="just">
              <a:buFont typeface="Wingdings" panose="05000000000000000000" pitchFamily="2" charset="2"/>
              <a:buChar char="§"/>
            </a:pPr>
            <a:endParaRPr lang="en-US" sz="2000" dirty="0">
              <a:solidFill>
                <a:schemeClr val="bg2"/>
              </a:solidFill>
              <a:latin typeface="+mn-lt"/>
              <a:cs typeface="Arial" panose="020B0604020202020204"/>
              <a:sym typeface="Arial" panose="020B0604020202020204"/>
            </a:endParaRPr>
          </a:p>
          <a:p>
            <a:pPr algn="just"/>
            <a:endParaRPr lang="en-US" sz="2000" dirty="0">
              <a:solidFill>
                <a:schemeClr val="bg2"/>
              </a:solidFill>
              <a:latin typeface="+mn-lt"/>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6245</Words>
  <Application>WPS Presentation</Application>
  <PresentationFormat>On-screen Show (16:9)</PresentationFormat>
  <Paragraphs>373</Paragraphs>
  <Slides>45</Slides>
  <Notes>43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45</vt:i4>
      </vt:variant>
    </vt:vector>
  </HeadingPairs>
  <TitlesOfParts>
    <vt:vector size="64" baseType="lpstr">
      <vt:lpstr>Arial</vt:lpstr>
      <vt:lpstr>SimSun</vt:lpstr>
      <vt:lpstr>Wingdings</vt:lpstr>
      <vt:lpstr>Arial</vt:lpstr>
      <vt:lpstr>Raleway</vt:lpstr>
      <vt:lpstr>Lato</vt:lpstr>
      <vt:lpstr>Georgia</vt:lpstr>
      <vt:lpstr>Sans Serif Collection</vt:lpstr>
      <vt:lpstr>Yu Gothic UI</vt:lpstr>
      <vt:lpstr>Microsoft YaHei</vt:lpstr>
      <vt:lpstr>Arial Unicode MS</vt:lpstr>
      <vt:lpstr>ScalaLancetPro</vt:lpstr>
      <vt:lpstr>Segoe Print</vt:lpstr>
      <vt:lpstr>TimesNewRomanPSMT</vt:lpstr>
      <vt:lpstr>Times New Roman</vt:lpstr>
      <vt:lpstr>Helvetica Neue</vt:lpstr>
      <vt:lpstr>Calibri</vt:lpstr>
      <vt:lpstr>MS PGothic</vt:lpstr>
      <vt:lpstr>Streamline</vt:lpstr>
      <vt:lpstr>JOURNAL CLUB</vt:lpstr>
      <vt:lpstr>PowerPoint 演示文稿</vt:lpstr>
      <vt:lpstr>BACKGROUND</vt:lpstr>
      <vt:lpstr>BACKGROUND</vt:lpstr>
      <vt:lpstr>PRIMARY OBJECTIVE </vt:lpstr>
      <vt:lpstr>SECONDARY OBJECTIVE </vt:lpstr>
      <vt:lpstr>STUDY DESIGN</vt:lpstr>
      <vt:lpstr>RANDOMIZATION</vt:lpstr>
      <vt:lpstr>INCLUSION CRITERIA </vt:lpstr>
      <vt:lpstr>EXCLUSION CRITERIA </vt:lpstr>
      <vt:lpstr>METHOD </vt:lpstr>
      <vt:lpstr>METHOD </vt:lpstr>
      <vt:lpstr>MONITORING RESPONSE </vt:lpstr>
      <vt:lpstr>OUTCOMES</vt:lpstr>
      <vt:lpstr>OUTCOMES</vt:lpstr>
      <vt:lpstr>PowerPoint 演示文稿</vt:lpstr>
      <vt:lpstr>BASELINE CHARACTERISTICS</vt:lpstr>
      <vt:lpstr>BASELINE CHARACTERISTICS</vt:lpstr>
      <vt:lpstr>STUDY PROFILE</vt:lpstr>
      <vt:lpstr>STUDY PROFILE</vt:lpstr>
      <vt:lpstr>RESULTS</vt:lpstr>
      <vt:lpstr>RESULTS</vt:lpstr>
      <vt:lpstr>RESULTS</vt:lpstr>
      <vt:lpstr>RESULTS</vt:lpstr>
      <vt:lpstr>RESULTS</vt:lpstr>
      <vt:lpstr>RESULTS</vt:lpstr>
      <vt:lpstr>RESULTS</vt:lpstr>
      <vt:lpstr>RESULTS</vt:lpstr>
      <vt:lpstr>ADVERSE EVENTS</vt:lpstr>
      <vt:lpstr>ADVERSE EVENTS</vt:lpstr>
      <vt:lpstr>PowerPoint 演示文稿</vt:lpstr>
      <vt:lpstr>CRITICAL APPRAISAL</vt:lpstr>
      <vt:lpstr>REFERENCE QUESTION</vt:lpstr>
      <vt:lpstr>VALIDITY</vt:lpstr>
      <vt:lpstr>GATE Framework Assessment : PECOT</vt:lpstr>
      <vt:lpstr>PowerPoint 演示文稿</vt:lpstr>
      <vt:lpstr>The RAMMbo acronym : Assessing study bias </vt:lpstr>
      <vt:lpstr>RAMMbo : Recruitment</vt:lpstr>
      <vt:lpstr>RAMMbo: A is for Allocation</vt:lpstr>
      <vt:lpstr>RAMMbo</vt:lpstr>
      <vt:lpstr>RAMMbo</vt:lpstr>
      <vt:lpstr>PowerPoint 演示文稿</vt:lpstr>
      <vt:lpstr>STRENGTHS</vt:lpstr>
      <vt:lpstr>LIMITATIONS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SCAN</dc:title>
  <dc:creator>mukti sankhi</dc:creator>
  <cp:lastModifiedBy>Dr. Prince Manchanda</cp:lastModifiedBy>
  <cp:revision>153</cp:revision>
  <dcterms:created xsi:type="dcterms:W3CDTF">2023-08-21T07:38:11Z</dcterms:created>
  <dcterms:modified xsi:type="dcterms:W3CDTF">2023-08-21T07:38:46Z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134B6190DA5C4A0A924A11643336D1D5</vt:lpwstr>
  </property>
  <property fmtid="{D5CDD505-2E9C-101B-9397-08002B2CF9AE}" pid="3" name="KSOProductBuildVer">
    <vt:lpwstr>1033-11.2.0.11537</vt:lpwstr>
  </property>
</Properties>
</file>