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75" r:id="rId3"/>
    <p:sldId id="307" r:id="rId5"/>
    <p:sldId id="309" r:id="rId6"/>
    <p:sldId id="258" r:id="rId7"/>
    <p:sldId id="264" r:id="rId8"/>
    <p:sldId id="267" r:id="rId9"/>
    <p:sldId id="318" r:id="rId10"/>
    <p:sldId id="282" r:id="rId11"/>
    <p:sldId id="320" r:id="rId12"/>
    <p:sldId id="319" r:id="rId13"/>
    <p:sldId id="262" r:id="rId14"/>
    <p:sldId id="276" r:id="rId15"/>
    <p:sldId id="310" r:id="rId16"/>
    <p:sldId id="277" r:id="rId17"/>
    <p:sldId id="279" r:id="rId18"/>
    <p:sldId id="280" r:id="rId19"/>
    <p:sldId id="281" r:id="rId20"/>
    <p:sldId id="284" r:id="rId21"/>
    <p:sldId id="311" r:id="rId22"/>
    <p:sldId id="285" r:id="rId23"/>
    <p:sldId id="286" r:id="rId24"/>
    <p:sldId id="287" r:id="rId25"/>
    <p:sldId id="288" r:id="rId26"/>
    <p:sldId id="313" r:id="rId27"/>
    <p:sldId id="289" r:id="rId28"/>
    <p:sldId id="314" r:id="rId29"/>
    <p:sldId id="31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1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93"/>
  </p:normalViewPr>
  <p:slideViewPr>
    <p:cSldViewPr snapToGrid="0">
      <p:cViewPr varScale="1">
        <p:scale>
          <a:sx n="98" d="100"/>
          <a:sy n="98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8B82-9EF6-6542-9E17-6FDE62749AD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59ED2-2088-7947-AAB4-9527CB4EED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CBB57-989C-4355-A5DA-F3643B183C0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9ED2-2088-7947-AAB4-9527CB4EED6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0A9B-F0B6-47E2-9118-905F1F2492B1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 w="50800">
            <a:solidFill>
              <a:srgbClr val="00B050"/>
            </a:solidFill>
          </a:ln>
        </p:spPr>
        <p:txBody>
          <a:bodyPr>
            <a:normAutofit/>
          </a:bodyPr>
          <a:lstStyle>
            <a:lvl1pPr algn="ctr">
              <a:defRPr sz="3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v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 dirty="0"/>
          </a:p>
          <a:p>
            <a:pPr lvl="2"/>
            <a:r>
              <a:rPr lang="en-GB" dirty="0"/>
              <a:t>Third level</a:t>
            </a:r>
            <a:endParaRPr lang="en-GB" dirty="0"/>
          </a:p>
          <a:p>
            <a:pPr lvl="3"/>
            <a:r>
              <a:rPr lang="en-GB" dirty="0"/>
              <a:t>Fourth level</a:t>
            </a:r>
            <a:endParaRPr lang="en-GB" dirty="0"/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2DC0-67AF-CD44-B900-AAE371F453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E350-E585-0F45-AB96-ABD0E87C71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49854" y="146674"/>
            <a:ext cx="1077686" cy="131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9481457" y="90259"/>
            <a:ext cx="1077686" cy="131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099" name="Group 47"/>
          <p:cNvGrpSpPr/>
          <p:nvPr/>
        </p:nvGrpSpPr>
        <p:grpSpPr bwMode="auto">
          <a:xfrm>
            <a:off x="700089" y="-9756"/>
            <a:ext cx="10115550" cy="1426026"/>
            <a:chOff x="-1" y="-1438785"/>
            <a:chExt cx="7688266" cy="1426028"/>
          </a:xfrm>
        </p:grpSpPr>
        <p:pic>
          <p:nvPicPr>
            <p:cNvPr id="4100" name="image3.pn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1" y="-1201797"/>
              <a:ext cx="7688266" cy="118904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4101" name="Shape 46"/>
            <p:cNvSpPr>
              <a:spLocks noChangeArrowheads="1"/>
            </p:cNvSpPr>
            <p:nvPr/>
          </p:nvSpPr>
          <p:spPr bwMode="auto">
            <a:xfrm>
              <a:off x="360361" y="-1438785"/>
              <a:ext cx="7315204" cy="1200327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lIns="45718" tIns="45718" rIns="45718" bIns="45718" anchor="ctr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rgbClr val="FFFFFF"/>
                  </a:solidFill>
                  <a:latin typeface="Arial" panose="020B0604020202020204" pitchFamily="34" charset="0"/>
                </a:rPr>
                <a:t>JOURNAL CLUB (Date: 30 Jan 2023)</a:t>
              </a:r>
              <a:endParaRPr lang="en-US" sz="3600" b="1" u="sng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4" descr="afmc ca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1095389"/>
            <a:ext cx="2462330" cy="23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0A9B-F0B6-47E2-9118-905F1F2492B1}" type="slidenum">
              <a:rPr lang="en-US" smtClean="0"/>
            </a:fld>
            <a:endParaRPr lang="en-US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431143" y="3995994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770"/>
                <a:gridCol w="4401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Col. Y. Uday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 of Internal Medicine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AFMC, Pune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Sqn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Ldr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Yashas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Saipangallu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(JR-2)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 of Internal Medicine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AFMC, Pune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Aspirin vs. Low-Molecular-Weight Heparin after a Fracture | NE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3" y="1457192"/>
            <a:ext cx="2709862" cy="20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NON INFERIORITY TRIAL?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600074" y="1582738"/>
          <a:ext cx="10753726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63"/>
                <a:gridCol w="8081963"/>
              </a:tblGrid>
              <a:tr h="7292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 DESIGN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INTERPRETATIONS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92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Aspirin &gt; LMWH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9607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Equivalence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Aspirin = LMWH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“Aspirin is not unacceptably different compared to LMWH”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1266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inferiority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Aspirin is not Un-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accepatably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worse than LMWH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INCLUSION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613"/>
            <a:ext cx="7777163" cy="4705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 Must be &gt;=18 years of age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 Have a planned operative or non-operative pelvis or acetabular fracture/ any operative extremity fracture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 Fractures </a:t>
            </a:r>
            <a:r>
              <a:rPr lang="en-IN" u="sng" dirty="0"/>
              <a:t>p</a:t>
            </a:r>
            <a:r>
              <a:rPr lang="en-IN" u="sng" dirty="0">
                <a:effectLst/>
              </a:rPr>
              <a:t>roximal</a:t>
            </a:r>
            <a:r>
              <a:rPr lang="en-IN" dirty="0">
                <a:effectLst/>
              </a:rPr>
              <a:t> to the metatarsals or carpals.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 Patients will receive a VTE prophylactic regimen as per standard of care at the treating centre. </a:t>
            </a:r>
            <a:endParaRPr lang="en-IN" dirty="0">
              <a:effectLst/>
            </a:endParaRPr>
          </a:p>
        </p:txBody>
      </p:sp>
      <p:pic>
        <p:nvPicPr>
          <p:cNvPr id="6146" name="Picture 2" descr="Femur Fracture Stock Photos, Pictures &amp; Royalty-Free Images - iSto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1471613"/>
            <a:ext cx="2995817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778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EXCLUSION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701"/>
            <a:ext cx="8391525" cy="5300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Present to the hospital more than 48 hours after injury.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Received &gt;2 doses of LMWH or aspirin for initial VTE prophylaxis prior to consent.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L</a:t>
            </a:r>
            <a:r>
              <a:rPr lang="en-IN" dirty="0">
                <a:effectLst/>
              </a:rPr>
              <a:t>ong-term anticoagulants.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Diagnosed with a VTE within the last 6 months.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Patients</a:t>
            </a:r>
            <a:r>
              <a:rPr lang="en-IN" dirty="0">
                <a:effectLst/>
              </a:rPr>
              <a:t> on therapeutic, as opposed to prophylactic, anticoagulants at the time of admission. </a:t>
            </a:r>
            <a:endParaRPr lang="en-IN" dirty="0">
              <a:effectLst/>
            </a:endParaRPr>
          </a:p>
        </p:txBody>
      </p:sp>
      <p:pic>
        <p:nvPicPr>
          <p:cNvPr id="7170" name="Picture 2" descr="Low Molecular Weight Heparin (LMWH) - Blood Clo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2250000"/>
            <a:ext cx="3535362" cy="23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778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EXCLUSION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701"/>
            <a:ext cx="10515600" cy="4872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D</a:t>
            </a:r>
            <a:r>
              <a:rPr lang="en-IN" dirty="0">
                <a:effectLst/>
              </a:rPr>
              <a:t>iagnosed with an indication for therapeutic anticoagulants/ that will require therapeutic anticoagulation.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A</a:t>
            </a:r>
            <a:r>
              <a:rPr lang="en-IN" dirty="0">
                <a:effectLst/>
              </a:rPr>
              <a:t>llergy to Aspirin/ NSAIDs, or a history of HIT, or other medical contraindication to anticoagulants 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effectLst/>
              </a:rPr>
              <a:t>Taking daily aspirin with a dose greater than 81 mg for medical reasons. </a:t>
            </a:r>
            <a:endParaRPr lang="en-I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effectLst/>
              </a:rPr>
              <a:t>Have an underlying chronic clotting disorder that requires full dose anticoagulation or is a contraindication to VTE chemoprophylaxis. </a:t>
            </a:r>
            <a:endParaRPr lang="en-IN" sz="2400" dirty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E</a:t>
            </a:r>
            <a:r>
              <a:rPr lang="en-IN" sz="2400" dirty="0">
                <a:effectLst/>
              </a:rPr>
              <a:t>nd-stage renal disease or impaired creatinine clearance of less than 30mL/min at the time of screening. </a:t>
            </a:r>
            <a:endParaRPr lang="en-I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P</a:t>
            </a:r>
            <a:r>
              <a:rPr lang="en-IN" sz="2400" dirty="0">
                <a:effectLst/>
              </a:rPr>
              <a:t>regnant or Lactating. </a:t>
            </a:r>
            <a:endParaRPr lang="en-I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effectLst/>
              </a:rPr>
              <a:t>Speak neither English nor Spanish. </a:t>
            </a:r>
            <a:endParaRPr lang="en-I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effectLst/>
              </a:rPr>
              <a:t>Are incarcerated. </a:t>
            </a:r>
            <a:endParaRPr lang="en-I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L</a:t>
            </a:r>
            <a:r>
              <a:rPr lang="en-IN" sz="2400" dirty="0">
                <a:effectLst/>
              </a:rPr>
              <a:t>ikely to have severe problems maintaining follow-up. </a:t>
            </a:r>
            <a:endParaRPr lang="en-I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D</a:t>
            </a:r>
            <a:r>
              <a:rPr lang="en-IN" sz="2400" dirty="0">
                <a:effectLst/>
              </a:rPr>
              <a:t>iagnosis of COVID-19 at the time of fracture fixation or in the 3 months prior to fixation. </a:t>
            </a:r>
            <a:endParaRPr lang="en-IN" sz="2400" dirty="0">
              <a:effectLst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6635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EXCLUSION CRITERIA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 descr="Are You &quot;Kidney&quot; Me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7" y="1843087"/>
            <a:ext cx="2357437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edicines in pregnancy and breastfeeding :: Derbyshire Healthcare NHS  Foundation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928815"/>
            <a:ext cx="2168525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ronavirus Resources and Tips (COVID-19 Resources) | Wolters Klu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7" y="5434013"/>
            <a:ext cx="2121693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73025"/>
            <a:ext cx="7134225" cy="6778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METHODS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7700" y="989010"/>
            <a:ext cx="3300413" cy="385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792" y="1727992"/>
            <a:ext cx="3300413" cy="1390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for eligibility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of prophylaxis **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9117" y="3605209"/>
            <a:ext cx="3300413" cy="385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5071" y="4369201"/>
            <a:ext cx="3300413" cy="2235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1:1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(Research Electronic Data Capture System)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1011" y="5715788"/>
            <a:ext cx="3857626" cy="742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LMWH Arm: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30mg BD SC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855" y="5862235"/>
            <a:ext cx="3300413" cy="742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 Arm:</a:t>
            </a:r>
            <a:endParaRPr lang="en-GB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81mg BD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314326"/>
            <a:ext cx="3500437" cy="2547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BLINDING: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allocation was concealed during data monitoring and analysis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363" y="989011"/>
            <a:ext cx="3857626" cy="441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consensus exists regarding the recommended duration/ exact indications for VTE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and Indication for VTE Prophylaxis are determined by the VTE prophylaxis guidelines at each center.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8200" y="3118641"/>
            <a:ext cx="3500437" cy="1992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prophylaxis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at discharge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continue as per hospital discharge policy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872163" y="1374773"/>
            <a:ext cx="223837" cy="353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853111" y="3184519"/>
            <a:ext cx="223837" cy="353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872163" y="4018745"/>
            <a:ext cx="223837" cy="353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725370" y="5940821"/>
            <a:ext cx="354806" cy="292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3852266" y="5940821"/>
            <a:ext cx="354806" cy="292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PRIMARY OUTCOME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4463" cy="90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Death from any cause at 90 days:</a:t>
            </a:r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647700" y="2732088"/>
            <a:ext cx="9034463" cy="376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IN" b="1" u="sng" dirty="0"/>
              <a:t>Note: Primary Outcome was changed !!</a:t>
            </a:r>
            <a:endParaRPr lang="en-IN" b="1" u="sng" dirty="0"/>
          </a:p>
          <a:p>
            <a:pPr lvl="1">
              <a:lnSpc>
                <a:spcPct val="150000"/>
              </a:lnSpc>
            </a:pPr>
            <a:r>
              <a:rPr lang="en-IN" dirty="0"/>
              <a:t>Initial primary outcome 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Death related to pulmonary embolism</a:t>
            </a:r>
            <a:endParaRPr lang="en-IN" dirty="0"/>
          </a:p>
          <a:p>
            <a:pPr lvl="1">
              <a:lnSpc>
                <a:spcPct val="150000"/>
              </a:lnSpc>
            </a:pPr>
            <a:r>
              <a:rPr lang="en-IN" dirty="0"/>
              <a:t>Secondary outcome</a:t>
            </a:r>
            <a:r>
              <a:rPr lang="en-IN" dirty="0">
                <a:sym typeface="Wingdings" panose="05000000000000000000" pitchFamily="2" charset="2"/>
              </a:rPr>
              <a:t> D</a:t>
            </a:r>
            <a:r>
              <a:rPr lang="en-IN" dirty="0"/>
              <a:t>eath from any cause </a:t>
            </a:r>
            <a:endParaRPr lang="en-IN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Concern regarding misclassification and competing risk with the outcome of cause-specific death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2"/>
            <a:ext cx="10515600" cy="5572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SECONDARY OUTCOME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971558"/>
            <a:ext cx="5715000" cy="577214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EFFICACY OUTCOMES</a:t>
            </a:r>
            <a:endParaRPr lang="en-US" sz="2200" b="1" u="sng" dirty="0"/>
          </a:p>
          <a:p>
            <a:pPr>
              <a:lnSpc>
                <a:spcPct val="100000"/>
              </a:lnSpc>
            </a:pPr>
            <a:r>
              <a:rPr lang="en-US" sz="2200" b="1" u="sng" dirty="0"/>
              <a:t>Cause specific Death</a:t>
            </a:r>
            <a:endParaRPr lang="en-US" sz="2200" b="1" u="sng" dirty="0"/>
          </a:p>
          <a:p>
            <a:pPr lvl="1">
              <a:lnSpc>
                <a:spcPct val="100000"/>
              </a:lnSpc>
            </a:pPr>
            <a:r>
              <a:rPr lang="en-US" sz="2200" dirty="0"/>
              <a:t>Related to PE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Possibly related to PE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Unlikely related to PE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u="sng" dirty="0"/>
              <a:t>Non fatal pulmonary embolism:</a:t>
            </a:r>
            <a:endParaRPr lang="en-US" sz="2200" b="1" u="sng" dirty="0"/>
          </a:p>
          <a:p>
            <a:pPr lvl="1">
              <a:lnSpc>
                <a:spcPct val="100000"/>
              </a:lnSpc>
            </a:pPr>
            <a:r>
              <a:rPr lang="en-US" sz="2200" dirty="0"/>
              <a:t>Massive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 err="1"/>
              <a:t>Submassive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Clinically significant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Asymptomatic</a:t>
            </a:r>
            <a:r>
              <a:rPr lang="en-US" sz="2200" dirty="0">
                <a:sym typeface="Wingdings" panose="05000000000000000000" pitchFamily="2" charset="2"/>
              </a:rPr>
              <a:t> No screening done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Segmental/subsegmental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b="1" u="sng" dirty="0"/>
              <a:t>DVT</a:t>
            </a:r>
            <a:endParaRPr lang="en-US" sz="2200" b="1" u="sng" dirty="0"/>
          </a:p>
          <a:p>
            <a:pPr lvl="1">
              <a:lnSpc>
                <a:spcPct val="100000"/>
              </a:lnSpc>
            </a:pPr>
            <a:r>
              <a:rPr lang="en-US" sz="2200" dirty="0"/>
              <a:t>Proximal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Distal</a:t>
            </a:r>
            <a:endParaRPr lang="en-US" sz="2200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6696074" y="1171575"/>
            <a:ext cx="4948238" cy="525065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SAFETY OUTCOMES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/>
              <a:t>Bleeding events</a:t>
            </a:r>
            <a:endParaRPr lang="en-US" b="1" u="sng" dirty="0"/>
          </a:p>
          <a:p>
            <a:pPr lvl="1"/>
            <a:r>
              <a:rPr lang="en-US" dirty="0"/>
              <a:t>Bleeding into Organ</a:t>
            </a:r>
            <a:endParaRPr lang="en-US" dirty="0"/>
          </a:p>
          <a:p>
            <a:pPr lvl="1"/>
            <a:r>
              <a:rPr lang="en-US" dirty="0"/>
              <a:t>Blood transfusion</a:t>
            </a:r>
            <a:endParaRPr lang="en-US" dirty="0"/>
          </a:p>
          <a:p>
            <a:pPr lvl="1"/>
            <a:r>
              <a:rPr lang="en-US" dirty="0"/>
              <a:t>Drop in Hb 20g/L (2g/dl)</a:t>
            </a:r>
            <a:endParaRPr lang="en-US" dirty="0"/>
          </a:p>
          <a:p>
            <a:pPr lvl="1"/>
            <a:r>
              <a:rPr lang="en-US" dirty="0"/>
              <a:t>Blood transfusion of &gt;2 units</a:t>
            </a:r>
            <a:endParaRPr lang="en-US" dirty="0"/>
          </a:p>
          <a:p>
            <a:pPr lvl="1"/>
            <a:r>
              <a:rPr lang="en-US" dirty="0"/>
              <a:t>Reoperation</a:t>
            </a:r>
            <a:endParaRPr lang="en-US" dirty="0"/>
          </a:p>
          <a:p>
            <a:r>
              <a:rPr lang="en-US" b="1" u="sng" dirty="0"/>
              <a:t>Wound complications</a:t>
            </a:r>
            <a:endParaRPr lang="en-US" b="1" u="sng" dirty="0"/>
          </a:p>
          <a:p>
            <a:r>
              <a:rPr lang="en-US" b="1" u="sng" dirty="0"/>
              <a:t>Surgical site infections</a:t>
            </a:r>
            <a:endParaRPr lang="en-US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288" y="300843"/>
            <a:ext cx="6174580" cy="83661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0081" y="1958980"/>
            <a:ext cx="3271837" cy="708026"/>
          </a:xfrm>
          <a:prstGeom prst="rect">
            <a:avLst/>
          </a:prstGeom>
          <a:gradFill flip="none" rotWithShape="1">
            <a:gsLst>
              <a:gs pos="11988">
                <a:schemeClr val="accent2">
                  <a:lumMod val="20000"/>
                  <a:lumOff val="80000"/>
                </a:schemeClr>
              </a:gs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Patients: 12211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657" y="3906837"/>
            <a:ext cx="2497931" cy="836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LMWH: 6110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444" y="3906836"/>
            <a:ext cx="2497931" cy="836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Aspirin: 6101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14863" y="2733676"/>
            <a:ext cx="1285875" cy="10525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86575" y="2733676"/>
            <a:ext cx="1428750" cy="10525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5286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PROTOCOL ADHERANCE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514352" y="885825"/>
          <a:ext cx="11044236" cy="567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035"/>
                <a:gridCol w="2620416"/>
                <a:gridCol w="2516785"/>
              </a:tblGrid>
              <a:tr h="515649">
                <a:tc>
                  <a:txBody>
                    <a:bodyPr/>
                    <a:lstStyle/>
                    <a:p>
                      <a:endParaRPr lang="en-US" sz="240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ASPIRIN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LMWH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56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mean hospital duration: </a:t>
                      </a:r>
                      <a:r>
                        <a:rPr lang="en-IN" sz="2400" b="1" i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5.3-5.7</a:t>
                      </a:r>
                      <a:r>
                        <a:rPr lang="en-IN" sz="2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days.</a:t>
                      </a:r>
                      <a:endParaRPr lang="en-IN" sz="24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28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Inpatient protocol-adherence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5778 patients (94.7%)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5291 patients (96.9%)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168">
                <a:tc>
                  <a:txBody>
                    <a:bodyPr/>
                    <a:lstStyle/>
                    <a:p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number of inpatient doses of trial medication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 ± 10.8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9.1 ± 10.5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168">
                <a:tc>
                  <a:txBody>
                    <a:bodyPr/>
                    <a:lstStyle/>
                    <a:p>
                      <a:r>
                        <a:rPr lang="en-IN" sz="2400" b="1" i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91% the patients were receiving thromboprophylaxis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93.6%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88.8%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168">
                <a:tc>
                  <a:txBody>
                    <a:bodyPr/>
                    <a:lstStyle/>
                    <a:p>
                      <a:r>
                        <a:rPr lang="en-IN" sz="2400" b="1" i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  <a:r>
                        <a:rPr lang="en-IN" sz="24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24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duration of thromboprophylaxis prescribed</a:t>
                      </a:r>
                      <a:endParaRPr lang="en-IN" sz="2400" b="1" i="0" u="sng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DAYS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DAYS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168">
                <a:tc>
                  <a:txBody>
                    <a:bodyPr/>
                    <a:lstStyle/>
                    <a:p>
                      <a:r>
                        <a:rPr lang="en-IN" sz="2400" b="1" i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  <a:r>
                        <a:rPr lang="en-IN" sz="24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2400" b="1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Protocol-adherence criteria</a:t>
                      </a:r>
                      <a:endParaRPr lang="en-IN" sz="2400" b="1" i="0" u="sng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5760 patients (94.4%) 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24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5305 patients (86.6%) </a:t>
                      </a:r>
                      <a:endParaRPr lang="en-IN" sz="2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7821" t="3023" r="2990" b="16445"/>
          <a:stretch>
            <a:fillRect/>
          </a:stretch>
        </p:blipFill>
        <p:spPr>
          <a:xfrm>
            <a:off x="1200151" y="20381"/>
            <a:ext cx="9349556" cy="68172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854" t="941" r="1733" b="43584"/>
          <a:stretch>
            <a:fillRect/>
          </a:stretch>
        </p:blipFill>
        <p:spPr>
          <a:xfrm>
            <a:off x="2452687" y="0"/>
            <a:ext cx="7686675" cy="6743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29702" y="1028699"/>
            <a:ext cx="842963" cy="55721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29702" y="3397746"/>
            <a:ext cx="842963" cy="871538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34437" y="2938761"/>
            <a:ext cx="1147763" cy="328611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74032" y="4500959"/>
            <a:ext cx="1147763" cy="328611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r="3487" b="4213"/>
          <a:stretch>
            <a:fillRect/>
          </a:stretch>
        </p:blipFill>
        <p:spPr>
          <a:xfrm>
            <a:off x="3300412" y="842953"/>
            <a:ext cx="8640385" cy="5815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35279" y="3014654"/>
            <a:ext cx="1205518" cy="37147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4" t="941" r="1733" b="91302"/>
          <a:stretch>
            <a:fillRect/>
          </a:stretch>
        </p:blipFill>
        <p:spPr>
          <a:xfrm>
            <a:off x="3300413" y="0"/>
            <a:ext cx="8758237" cy="9429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49567" y="5715000"/>
            <a:ext cx="1205518" cy="37147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602" y="1181091"/>
            <a:ext cx="1205518" cy="371474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888" y="700088"/>
            <a:ext cx="293967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IN" b="1" i="1" u="sng" dirty="0">
                <a:effectLst/>
                <a:latin typeface="Times"/>
              </a:rPr>
              <a:t>NOTE:</a:t>
            </a:r>
            <a:endParaRPr lang="en-IN" b="1" i="1" u="sng" dirty="0">
              <a:effectLst/>
              <a:latin typeface="Times"/>
            </a:endParaRPr>
          </a:p>
          <a:p>
            <a:endParaRPr lang="en-IN" i="1" dirty="0">
              <a:latin typeface="Time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time of hospital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Discharge </a:t>
            </a: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5447 patients (45.4%) were non–weight-bearing.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4373 patients (36.4%) were allowed to bear full weight on their injured extremities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566" t="681" r="74706" b="1418"/>
          <a:stretch>
            <a:fillRect/>
          </a:stretch>
        </p:blipFill>
        <p:spPr>
          <a:xfrm rot="5400000">
            <a:off x="4888705" y="-3458236"/>
            <a:ext cx="2414587" cy="11931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7475" y="3228975"/>
            <a:ext cx="900113" cy="4000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4325" y="3228975"/>
            <a:ext cx="900113" cy="400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305" y="4586288"/>
            <a:ext cx="11514007" cy="971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Aspirin was noninferior to LMWH (P&lt;0.001) but not superior (P = 0.63) in preventing death from any cause.</a:t>
            </a:r>
            <a:endParaRPr lang="en-IN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4997" t="681" r="30328" b="1418"/>
          <a:stretch>
            <a:fillRect/>
          </a:stretch>
        </p:blipFill>
        <p:spPr>
          <a:xfrm rot="5400000">
            <a:off x="4031457" y="-2259807"/>
            <a:ext cx="4129088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566" t="681" r="79413" b="1418"/>
          <a:stretch>
            <a:fillRect/>
          </a:stretch>
        </p:blipFill>
        <p:spPr>
          <a:xfrm rot="5400000">
            <a:off x="5138736" y="-5281612"/>
            <a:ext cx="1914525" cy="1219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6214" y="5086350"/>
            <a:ext cx="900112" cy="8143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1758" y="5081587"/>
            <a:ext cx="900112" cy="81915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6214" y="3255168"/>
            <a:ext cx="900112" cy="3571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1758" y="3250406"/>
            <a:ext cx="900112" cy="3571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-78583"/>
            <a:ext cx="785813" cy="221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4" y="5946576"/>
            <a:ext cx="1140142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IN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Majority of nonfatal pulmonary embolisms took place within 7 days</a:t>
            </a:r>
            <a:endParaRPr lang="en-IN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edian time from randomization to the occurrence of deep vein thrombosis was 16 days</a:t>
            </a:r>
            <a:endParaRPr lang="en-IN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6214" y="2163364"/>
            <a:ext cx="900112" cy="8274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21758" y="2158602"/>
            <a:ext cx="900112" cy="8274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69053" t="681" r="19971" b="1418"/>
          <a:stretch>
            <a:fillRect/>
          </a:stretch>
        </p:blipFill>
        <p:spPr>
          <a:xfrm rot="5400000">
            <a:off x="5517354" y="-3745707"/>
            <a:ext cx="1157287" cy="12192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566" t="681" r="79413" b="1418"/>
          <a:stretch>
            <a:fillRect/>
          </a:stretch>
        </p:blipFill>
        <p:spPr>
          <a:xfrm rot="5400000">
            <a:off x="5138736" y="-5281612"/>
            <a:ext cx="1914525" cy="1219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596" y="2085979"/>
            <a:ext cx="900112" cy="2547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74140" y="2066929"/>
            <a:ext cx="900112" cy="25479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588" y="3743325"/>
            <a:ext cx="116300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endParaRPr lang="en-IN" sz="2400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edian time to a bleeding event was 2 days after randomisation</a:t>
            </a:r>
            <a:endParaRPr lang="en-IN" sz="2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occurrence of other serious adverse events was similar in the two groups</a:t>
            </a:r>
            <a:endParaRPr lang="en-IN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1"/>
            <a:ext cx="10515600" cy="635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RESULTS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801" r="2192" b="31730"/>
          <a:stretch>
            <a:fillRect/>
          </a:stretch>
        </p:blipFill>
        <p:spPr>
          <a:xfrm>
            <a:off x="0" y="909636"/>
            <a:ext cx="12158669" cy="59483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5"/>
            <a:ext cx="10515600" cy="84296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DISCUSSION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0163"/>
            <a:ext cx="10515599" cy="50006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</a:t>
            </a:r>
            <a:r>
              <a:rPr lang="en-IN" dirty="0">
                <a:effectLst/>
              </a:rPr>
              <a:t>hromboprophylaxis with Aspirin 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Noninferior to LMWH for the prevention of death from any cause in fracture patients.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R</a:t>
            </a:r>
            <a:r>
              <a:rPr lang="en-IN" dirty="0">
                <a:effectLst/>
              </a:rPr>
              <a:t>esult of  pre-specified per-protocol analysis was consistent with primary intention-to-treat findings.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The findings of non-inferiority for Aspirin in the prevention of death from any cause was supported by consistent results with regard to the secondary outcomes.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0163"/>
            <a:ext cx="10515599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 </a:t>
            </a:r>
            <a:r>
              <a:rPr lang="en-IN" dirty="0" err="1">
                <a:effectLst/>
              </a:rPr>
              <a:t>Orthopedic</a:t>
            </a:r>
            <a:r>
              <a:rPr lang="en-IN" dirty="0">
                <a:effectLst/>
              </a:rPr>
              <a:t> trauma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Only known risk factor for VTE </a:t>
            </a:r>
            <a:r>
              <a:rPr lang="en-IN" dirty="0">
                <a:sym typeface="Wingdings" panose="05000000000000000000" pitchFamily="2" charset="2"/>
              </a:rPr>
              <a:t>in</a:t>
            </a:r>
            <a:r>
              <a:rPr lang="en-IN" dirty="0">
                <a:effectLst/>
              </a:rPr>
              <a:t> 25% of the patients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 R</a:t>
            </a:r>
            <a:r>
              <a:rPr lang="en-IN" dirty="0">
                <a:effectLst/>
              </a:rPr>
              <a:t>esults align with those from a previous trial</a:t>
            </a:r>
            <a:endParaRPr lang="en-IN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dirty="0">
                <a:effectLst/>
              </a:rPr>
              <a:t>Aspirin </a:t>
            </a:r>
            <a:r>
              <a:rPr lang="en-IN" dirty="0">
                <a:sym typeface="Wingdings" panose="05000000000000000000" pitchFamily="2" charset="2"/>
              </a:rPr>
              <a:t> S</a:t>
            </a:r>
            <a:r>
              <a:rPr lang="en-IN" dirty="0">
                <a:effectLst/>
              </a:rPr>
              <a:t>afe &amp; </a:t>
            </a:r>
            <a:r>
              <a:rPr lang="en-IN" dirty="0"/>
              <a:t>E</a:t>
            </a:r>
            <a:r>
              <a:rPr lang="en-IN" dirty="0">
                <a:effectLst/>
              </a:rPr>
              <a:t>ffective as LMWH in preventing thromboembolism after </a:t>
            </a:r>
            <a:r>
              <a:rPr lang="en-IN" dirty="0" err="1"/>
              <a:t>O</a:t>
            </a:r>
            <a:r>
              <a:rPr lang="en-IN" dirty="0" err="1">
                <a:effectLst/>
              </a:rPr>
              <a:t>rthopedic</a:t>
            </a:r>
            <a:r>
              <a:rPr lang="en-IN" dirty="0">
                <a:effectLst/>
              </a:rPr>
              <a:t> trauma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14295"/>
            <a:ext cx="10515600" cy="88583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DISCUSSION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589"/>
            <a:ext cx="10515600" cy="75723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 OF THE STUDY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5092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i="1" dirty="0">
                <a:effectLst/>
              </a:rPr>
              <a:t>“In patients with extremity fractures that had been treated operatively or with any</a:t>
            </a:r>
            <a:r>
              <a:rPr lang="en-IN" i="1" dirty="0"/>
              <a:t> </a:t>
            </a:r>
            <a:r>
              <a:rPr lang="en-IN" i="1" dirty="0">
                <a:effectLst/>
              </a:rPr>
              <a:t>pelvic or acetabular fracture, </a:t>
            </a:r>
            <a:r>
              <a:rPr lang="en-IN" b="1" i="1" dirty="0">
                <a:effectLst/>
              </a:rPr>
              <a:t>thromboprophylaxis with aspirin was noninferior to LMWH </a:t>
            </a:r>
            <a:r>
              <a:rPr lang="en-IN" i="1" dirty="0">
                <a:effectLst/>
              </a:rPr>
              <a:t>in preventing death &amp; associated with low incidences</a:t>
            </a:r>
            <a:r>
              <a:rPr lang="en-IN" i="1" dirty="0"/>
              <a:t> </a:t>
            </a:r>
            <a:r>
              <a:rPr lang="en-IN" i="1" dirty="0">
                <a:effectLst/>
              </a:rPr>
              <a:t>of DVT, PE and 90-day mortality”.</a:t>
            </a:r>
            <a:endParaRPr lang="en-IN" i="1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i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i="1" dirty="0"/>
              <a:t> “N</a:t>
            </a:r>
            <a:r>
              <a:rPr lang="en-IN" i="1" dirty="0">
                <a:effectLst/>
              </a:rPr>
              <a:t>o evidence of additional safety risks associated with Aspirin thromboprophylaxis in trial population”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IN" i="1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7"/>
          </a:xfrm>
        </p:spPr>
        <p:txBody>
          <a:bodyPr>
            <a:normAutofit/>
          </a:bodyPr>
          <a:lstStyle/>
          <a:p>
            <a:r>
              <a:rPr lang="en-IN" u="sng" dirty="0">
                <a:solidFill>
                  <a:srgbClr val="C00000"/>
                </a:solidFill>
              </a:rPr>
              <a:t>CRITICAL APPRAISAL</a:t>
            </a:r>
            <a:endParaRPr lang="en-IN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3578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TITLE</a:t>
            </a:r>
            <a:r>
              <a:rPr lang="en-IN" dirty="0"/>
              <a:t> </a:t>
            </a:r>
            <a:endParaRPr lang="en-IN" dirty="0"/>
          </a:p>
          <a:p>
            <a:pPr lvl="1">
              <a:lnSpc>
                <a:spcPct val="150000"/>
              </a:lnSpc>
            </a:pPr>
            <a:r>
              <a:rPr lang="en-IN" dirty="0"/>
              <a:t>Is it interesting?:	</a:t>
            </a:r>
            <a:r>
              <a:rPr lang="en-IN" b="1" dirty="0"/>
              <a:t>YES</a:t>
            </a:r>
            <a:endParaRPr lang="en-IN" b="1" dirty="0"/>
          </a:p>
          <a:p>
            <a:pPr>
              <a:lnSpc>
                <a:spcPct val="150000"/>
              </a:lnSpc>
            </a:pPr>
            <a:endParaRPr lang="en-IN" b="1" dirty="0"/>
          </a:p>
          <a:p>
            <a:pPr>
              <a:lnSpc>
                <a:spcPct val="150000"/>
              </a:lnSpc>
            </a:pPr>
            <a:r>
              <a:rPr lang="en-IN" b="1" dirty="0"/>
              <a:t>ABSTRACT</a:t>
            </a:r>
            <a:endParaRPr lang="en-IN" b="1" dirty="0"/>
          </a:p>
          <a:p>
            <a:pPr lvl="1">
              <a:lnSpc>
                <a:spcPct val="150000"/>
              </a:lnSpc>
            </a:pPr>
            <a:r>
              <a:rPr lang="en-IN" dirty="0"/>
              <a:t>Will the conclusions likely to be useful to you, in your area of clinical practice or research?		</a:t>
            </a:r>
            <a:r>
              <a:rPr lang="en-IN" b="1" dirty="0"/>
              <a:t>YES</a:t>
            </a:r>
            <a:endParaRPr lang="en-IN" b="1" dirty="0"/>
          </a:p>
          <a:p>
            <a:pPr lvl="1">
              <a:lnSpc>
                <a:spcPct val="150000"/>
              </a:lnSpc>
            </a:pPr>
            <a:endParaRPr lang="en-IN" b="1" dirty="0"/>
          </a:p>
          <a:p>
            <a:pPr lvl="1">
              <a:lnSpc>
                <a:spcPct val="150000"/>
              </a:lnSpc>
            </a:pPr>
            <a:r>
              <a:rPr lang="en-IN" dirty="0"/>
              <a:t>Whether the settings in the material methods are similar to your own settings?	</a:t>
            </a:r>
            <a:r>
              <a:rPr lang="en-IN" b="1" dirty="0"/>
              <a:t>YES</a:t>
            </a:r>
            <a:r>
              <a:rPr lang="en-IN" dirty="0"/>
              <a:t>                           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00012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WHATS THE NEED OF STUDY?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285876"/>
            <a:ext cx="11344275" cy="5343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IN" sz="2800" dirty="0">
                <a:effectLst/>
              </a:rPr>
              <a:t>Recent study by the Orthopaedic Trauma Association Evidence Based Quality Value And Safety Committee </a:t>
            </a:r>
            <a:r>
              <a:rPr lang="en-IN" sz="2800" dirty="0"/>
              <a:t>:</a:t>
            </a:r>
            <a:endParaRPr lang="en-IN" sz="2800" dirty="0"/>
          </a:p>
          <a:p>
            <a:pPr>
              <a:lnSpc>
                <a:spcPct val="140000"/>
              </a:lnSpc>
            </a:pPr>
            <a:r>
              <a:rPr lang="en-IN" sz="2800" dirty="0"/>
              <a:t>H</a:t>
            </a:r>
            <a:r>
              <a:rPr lang="en-IN" sz="2800" dirty="0">
                <a:effectLst/>
              </a:rPr>
              <a:t>ighlighted “Knowledge </a:t>
            </a:r>
            <a:r>
              <a:rPr lang="en-IN" sz="2800" dirty="0"/>
              <a:t>G</a:t>
            </a:r>
            <a:r>
              <a:rPr lang="en-IN" sz="2800" dirty="0">
                <a:effectLst/>
              </a:rPr>
              <a:t>ap” surrounding the prevention of VTE in fracture patients.</a:t>
            </a:r>
            <a:endParaRPr lang="en-IN" sz="2800" dirty="0"/>
          </a:p>
          <a:p>
            <a:pPr>
              <a:lnSpc>
                <a:spcPct val="140000"/>
              </a:lnSpc>
            </a:pPr>
            <a:r>
              <a:rPr lang="en-IN" sz="2800" dirty="0">
                <a:effectLst/>
              </a:rPr>
              <a:t>Most current VTE prevention guidelines for orthopaedic trauma patients </a:t>
            </a:r>
            <a:r>
              <a:rPr lang="en-IN" sz="2800" dirty="0">
                <a:effectLst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</a:rPr>
              <a:t> </a:t>
            </a:r>
            <a:r>
              <a:rPr lang="en-IN" sz="2800" dirty="0"/>
              <a:t>B</a:t>
            </a:r>
            <a:r>
              <a:rPr lang="en-IN" sz="2800" dirty="0">
                <a:effectLst/>
              </a:rPr>
              <a:t>ased on extrapolated data from arthroplasty patients/ elderly patients with isolated hip fractures.</a:t>
            </a:r>
            <a:endParaRPr lang="en-IN" sz="2800" dirty="0">
              <a:effectLst/>
            </a:endParaRPr>
          </a:p>
          <a:p>
            <a:pPr lvl="1">
              <a:lnSpc>
                <a:spcPct val="140000"/>
              </a:lnSpc>
            </a:pPr>
            <a:r>
              <a:rPr lang="en-IN" sz="2800" dirty="0">
                <a:effectLst/>
              </a:rPr>
              <a:t>‘</a:t>
            </a:r>
            <a:r>
              <a:rPr lang="en-IN" sz="2800" dirty="0"/>
              <a:t>W</a:t>
            </a:r>
            <a:r>
              <a:rPr lang="en-IN" sz="2800" dirty="0">
                <a:effectLst/>
              </a:rPr>
              <a:t>ide variability in practice patterns</a:t>
            </a:r>
            <a:endParaRPr lang="en-IN" sz="2800" dirty="0">
              <a:effectLst/>
            </a:endParaRPr>
          </a:p>
          <a:p>
            <a:pPr lvl="1">
              <a:lnSpc>
                <a:spcPct val="140000"/>
              </a:lnSpc>
            </a:pPr>
            <a:r>
              <a:rPr lang="en-IN" sz="2800" dirty="0"/>
              <a:t>N</a:t>
            </a:r>
            <a:r>
              <a:rPr lang="en-IN" sz="2800" dirty="0">
                <a:effectLst/>
              </a:rPr>
              <a:t>o large, high-quality trials on which to base </a:t>
            </a:r>
            <a:r>
              <a:rPr lang="en-IN" sz="2800" dirty="0"/>
              <a:t>these </a:t>
            </a:r>
            <a:r>
              <a:rPr lang="en-IN" sz="2800" dirty="0">
                <a:effectLst/>
              </a:rPr>
              <a:t>guidelines exist.</a:t>
            </a:r>
            <a:endParaRPr lang="en-IN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717951"/>
          </a:xfrm>
        </p:spPr>
        <p:txBody>
          <a:bodyPr>
            <a:normAutofit/>
          </a:bodyPr>
          <a:lstStyle/>
          <a:p>
            <a:r>
              <a:rPr lang="en-IN" u="sng" dirty="0">
                <a:solidFill>
                  <a:srgbClr val="C00000"/>
                </a:solidFill>
              </a:rPr>
              <a:t>REFERENCE QUESTION</a:t>
            </a:r>
            <a:endParaRPr lang="en-IN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Is there a clear cut / specific research question? 	</a:t>
            </a:r>
            <a:r>
              <a:rPr lang="en-IN" b="1" dirty="0"/>
              <a:t>YES</a:t>
            </a:r>
            <a:endParaRPr lang="en-IN" b="1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Was it feasible for the authors to study this question given there with the technical expertise and available facilities?	</a:t>
            </a:r>
            <a:r>
              <a:rPr lang="en-IN" b="1" dirty="0"/>
              <a:t>YES</a:t>
            </a:r>
            <a:endParaRPr lang="en-IN" b="1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Does the research question has some element of novelty? 	</a:t>
            </a:r>
            <a:r>
              <a:rPr lang="en-IN" b="1" dirty="0"/>
              <a:t>YES </a:t>
            </a:r>
            <a:endParaRPr lang="en-IN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5"/>
            <a:ext cx="10515600" cy="646928"/>
          </a:xfrm>
        </p:spPr>
        <p:txBody>
          <a:bodyPr>
            <a:normAutofit/>
          </a:bodyPr>
          <a:lstStyle/>
          <a:p>
            <a:r>
              <a:rPr lang="en-IN" u="sng" dirty="0">
                <a:solidFill>
                  <a:srgbClr val="C00000"/>
                </a:solidFill>
              </a:rPr>
              <a:t>VALIDITY</a:t>
            </a:r>
            <a:endParaRPr lang="en-IN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22" y="1242871"/>
            <a:ext cx="10515600" cy="4854190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Have the authors made a mention of actual / study population? </a:t>
            </a:r>
            <a:r>
              <a:rPr lang="en-IN" b="1" dirty="0"/>
              <a:t>YES</a:t>
            </a:r>
            <a:endParaRPr lang="en-IN" b="1" dirty="0"/>
          </a:p>
          <a:p>
            <a:endParaRPr lang="en-IN" dirty="0"/>
          </a:p>
          <a:p>
            <a:r>
              <a:rPr lang="en-IN" dirty="0"/>
              <a:t>Is the method of sampling been described? </a:t>
            </a:r>
            <a:r>
              <a:rPr lang="en-IN" b="1" dirty="0"/>
              <a:t>YES</a:t>
            </a:r>
            <a:endParaRPr lang="en-IN" b="1" dirty="0"/>
          </a:p>
          <a:p>
            <a:endParaRPr lang="en-IN" dirty="0"/>
          </a:p>
          <a:p>
            <a:r>
              <a:rPr lang="en-IN" dirty="0"/>
              <a:t>Whether a mention of all the potential confounding factors been made? </a:t>
            </a:r>
            <a:r>
              <a:rPr lang="en-IN" b="1" dirty="0"/>
              <a:t>YES</a:t>
            </a:r>
            <a:endParaRPr lang="en-IN" b="1" dirty="0"/>
          </a:p>
          <a:p>
            <a:endParaRPr lang="en-IN" b="1" dirty="0"/>
          </a:p>
          <a:p>
            <a:r>
              <a:rPr lang="en-IN" dirty="0"/>
              <a:t>Any selection or information bias could have been occurred? </a:t>
            </a:r>
            <a:r>
              <a:rPr lang="en-IN" b="1" dirty="0"/>
              <a:t>UNLIKELY</a:t>
            </a:r>
            <a:endParaRPr lang="en-IN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sz="2400" u="sng" dirty="0">
                <a:solidFill>
                  <a:srgbClr val="C00000"/>
                </a:solidFill>
              </a:rPr>
              <a:t>GATE Framework Assessment: PECOT</a:t>
            </a:r>
            <a:endParaRPr lang="en-IN" sz="2400" u="sng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5" y="1694314"/>
            <a:ext cx="1835055" cy="110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97" y="3007742"/>
            <a:ext cx="13497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5092397" y="4707379"/>
            <a:ext cx="1296988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584" y="1790638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5225" y="3426541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0540" y="3426541"/>
            <a:ext cx="1954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794928" y="3071673"/>
            <a:ext cx="1448" cy="107906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5584" y="4994994"/>
            <a:ext cx="4426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810" y="1909173"/>
            <a:ext cx="36059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PARTICIPANTS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12211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5999" y="3348409"/>
            <a:ext cx="23070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ASPIRIN: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6101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2956" y="3348409"/>
            <a:ext cx="19588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LMWH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6110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9809" y="4787645"/>
            <a:ext cx="36059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assess Death from any cause at 90 days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1890" y="4918004"/>
            <a:ext cx="44413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DURATION : </a:t>
            </a:r>
            <a:r>
              <a:rPr lang="en-I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 2017- August 2021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027"/>
          <p:cNvSpPr>
            <a:spLocks noChangeShapeType="1"/>
          </p:cNvSpPr>
          <p:nvPr/>
        </p:nvSpPr>
        <p:spPr bwMode="auto">
          <a:xfrm rot="-5400000" flipH="1" flipV="1">
            <a:off x="6830820" y="5287359"/>
            <a:ext cx="5847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033"/>
          <p:cNvSpPr>
            <a:spLocks noChangeShapeType="1"/>
          </p:cNvSpPr>
          <p:nvPr/>
        </p:nvSpPr>
        <p:spPr bwMode="auto">
          <a:xfrm rot="10800000">
            <a:off x="6708393" y="5159735"/>
            <a:ext cx="624563" cy="1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7326" y="5118059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23" y="2557461"/>
            <a:ext cx="7953374" cy="871539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>
                <a:solidFill>
                  <a:srgbClr val="C00000"/>
                </a:solidFill>
              </a:rPr>
              <a:t>ASSESSING VALIDITY</a:t>
            </a:r>
            <a:endParaRPr lang="en-I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85742" y="317958"/>
            <a:ext cx="11872906" cy="779640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RAMMBO ACRONYM : ASSESSING STUDY BIAS</a:t>
            </a:r>
            <a:b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819651" y="1947334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P</a:t>
            </a:r>
            <a:endParaRPr lang="en-US" sz="2935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338639" y="3725334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E</a:t>
            </a:r>
            <a:endParaRPr lang="en-US" sz="2935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253039" y="3725334"/>
            <a:ext cx="455612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C</a:t>
            </a:r>
            <a:endParaRPr lang="en-US" sz="2935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776788" y="5418667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O</a:t>
            </a:r>
            <a:endParaRPr lang="en-US" sz="2935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625851" y="5842000"/>
            <a:ext cx="457200" cy="67733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4108" tIns="46228" rIns="94108" bIns="46228" anchor="ctr"/>
          <a:lstStyle/>
          <a:p>
            <a:r>
              <a:rPr lang="en-US" sz="2935" b="1" dirty="0"/>
              <a:t>T</a:t>
            </a:r>
            <a:endParaRPr lang="en-US" sz="2935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3067758" y="5977820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4235450" y="3307295"/>
            <a:ext cx="1468439" cy="147813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321175" y="5175253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4970463" y="3291419"/>
            <a:ext cx="0" cy="311679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4114800" y="1862668"/>
            <a:ext cx="1746251" cy="1169459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4338637" y="57573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3276602" y="5782028"/>
            <a:ext cx="722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2286001" y="2032000"/>
            <a:ext cx="666751" cy="3409434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95097" tIns="47549" rIns="95097" bIns="47549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P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E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C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O</a:t>
            </a:r>
            <a:endParaRPr lang="en-US" sz="2535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5" b="1" dirty="0"/>
              <a:t>T</a:t>
            </a:r>
            <a:endParaRPr lang="en-US" sz="2535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6553200" y="1950862"/>
            <a:ext cx="3962400" cy="3019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  <p:txBody>
          <a:bodyPr lIns="95097" tIns="47549" rIns="95097" bIns="47549">
            <a:spAutoFit/>
          </a:bodyPr>
          <a:lstStyle/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R</a:t>
            </a:r>
            <a:r>
              <a:rPr lang="en-US" sz="2535" dirty="0"/>
              <a:t>ecruitment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A</a:t>
            </a:r>
            <a:r>
              <a:rPr lang="en-US" sz="2535" dirty="0"/>
              <a:t>llocation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M</a:t>
            </a:r>
            <a:r>
              <a:rPr lang="en-US" sz="2535" dirty="0"/>
              <a:t>aintenance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M</a:t>
            </a:r>
            <a:r>
              <a:rPr lang="en-US" sz="2535" dirty="0"/>
              <a:t>easurement of outcome </a:t>
            </a:r>
            <a:endParaRPr lang="en-US" sz="2535" dirty="0"/>
          </a:p>
          <a:p>
            <a:pPr marL="303530" indent="-30353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5" b="1" dirty="0"/>
              <a:t>B</a:t>
            </a:r>
            <a:r>
              <a:rPr lang="en-US" sz="2535" dirty="0"/>
              <a:t>lind or </a:t>
            </a:r>
            <a:r>
              <a:rPr lang="en-US" sz="2535" b="1" dirty="0"/>
              <a:t>O</a:t>
            </a:r>
            <a:r>
              <a:rPr lang="en-US" sz="2535" dirty="0"/>
              <a:t>bjective</a:t>
            </a:r>
            <a:endParaRPr lang="en-US" sz="253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414462" y="166267"/>
            <a:ext cx="8992550" cy="976734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 : RECRUITMENT</a:t>
            </a:r>
            <a:endParaRPr lang="en-A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setting &amp; eligibility criteria well described 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Participants  representative  of  eligible 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Prognostic/risk profile appropriate to study question?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Randomization process described adequately?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 </a:t>
            </a:r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2000" indent="-457200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2377366" y="59129"/>
            <a:ext cx="7437268" cy="834690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“A”: ALLOCATION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4284101" y="5944204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5032017" y="3293605"/>
            <a:ext cx="1704975" cy="171626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5302009" y="5173925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5879063" y="3355355"/>
            <a:ext cx="0" cy="3077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5252677" y="5729924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4475875" y="5729924"/>
            <a:ext cx="722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2443889" y="3654349"/>
            <a:ext cx="8815526" cy="834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ASPIRIN- 6101                                   LMWH - 6110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5656260" y="5425429"/>
            <a:ext cx="47578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/>
              <a:t>O</a:t>
            </a:r>
            <a:endParaRPr lang="en-AU" sz="3335" dirty="0"/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5105401" y="996702"/>
            <a:ext cx="1746251" cy="116945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5291020" y="1043587"/>
            <a:ext cx="1202584" cy="465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 12211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5721903" y="2076546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5981700" y="2134555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800863" y="2897564"/>
            <a:ext cx="8458200" cy="4653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+mj-lt"/>
              </a:rPr>
              <a:t>Randomization</a:t>
            </a:r>
            <a:endParaRPr lang="en-AU" sz="24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7512526" y="1707522"/>
            <a:ext cx="3048000" cy="83469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</p:spPr>
        <p:txBody>
          <a:bodyPr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1:1 ratio for baseline randomization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2438400" y="200552"/>
            <a:ext cx="7678100" cy="837166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RAMMBO- MAINTENANCE </a:t>
            </a:r>
            <a:endParaRPr lang="en-AU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100365" y="4372849"/>
            <a:ext cx="4136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2300045" y="2241563"/>
            <a:ext cx="1843088" cy="2540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3211599" y="2347023"/>
            <a:ext cx="0" cy="409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2552945" y="60208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438400" y="3048000"/>
            <a:ext cx="1600200" cy="424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135" dirty="0"/>
              <a:t>        </a:t>
            </a:r>
            <a:endParaRPr lang="en-AU" sz="2135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985734" y="5692420"/>
            <a:ext cx="47578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en-AU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459486" y="1143001"/>
            <a:ext cx="5831840" cy="138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marL="381000" indent="-381000" eaLnBrk="0" hangingPunct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eaLnBrk="0" hangingPunct="0">
              <a:buFont typeface="Wingdings" panose="05000000000000000000" pitchFamily="2" charset="2"/>
              <a:buChar char="v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Did most participants remain in allocated groups  ? 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396" y="2790822"/>
            <a:ext cx="61721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algn="just" defTabSz="1219200" eaLnBrk="0" hangingPunct="0">
              <a:buFont typeface="Wingdings" panose="05000000000000000000" pitchFamily="2" charset="2"/>
              <a:buChar char="v"/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&amp;/or investigators blind to exposure (and comparison exposure)?  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AU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n-AU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defTabSz="1219200" eaLnBrk="0" hangingPunct="0">
              <a:buFont typeface="Wingdings" panose="05000000000000000000" pitchFamily="2" charset="2"/>
              <a:buChar char="v"/>
              <a:defRPr/>
            </a:pPr>
            <a:endParaRPr lang="en-AU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eaLnBrk="0" hangingPunct="0">
              <a:buFont typeface="Wingdings" panose="05000000000000000000" pitchFamily="2" charset="2"/>
              <a:buChar char="v"/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high &amp; similar in EG &amp;CG? </a:t>
            </a:r>
            <a:r>
              <a:rPr lang="en-A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eaLnBrk="0" hangingPunct="0">
              <a:buFont typeface="Wingdings" panose="05000000000000000000" pitchFamily="2" charset="2"/>
              <a:buChar char="v"/>
              <a:defRPr/>
            </a:pPr>
            <a:endParaRPr lang="en-AU" sz="24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 algn="just" defTabSz="1219200" eaLnBrk="0" hangingPunct="0">
              <a:buFont typeface="Wingdings" panose="05000000000000000000" pitchFamily="2" charset="2"/>
              <a:buChar char="v"/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 of follow-up high &amp; similar in EG &amp;CG? </a:t>
            </a:r>
            <a:r>
              <a:rPr lang="en-A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2252765" y="131019"/>
            <a:ext cx="7335200" cy="755249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A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629483" y="5840944"/>
            <a:ext cx="817387" cy="66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479800" y="2201334"/>
            <a:ext cx="0" cy="448733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41602" y="3155284"/>
            <a:ext cx="1553258" cy="5473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935" dirty="0"/>
              <a:t>EG      CG</a:t>
            </a:r>
            <a:endParaRPr lang="en-AU" sz="2935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2619378" y="5090586"/>
            <a:ext cx="1719263" cy="16686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2641602" y="5924906"/>
            <a:ext cx="1674813" cy="176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3189290" y="5535084"/>
            <a:ext cx="543110" cy="732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4135" dirty="0"/>
              <a:t>O</a:t>
            </a:r>
            <a:endParaRPr lang="en-AU" sz="4135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52544" y="5681036"/>
            <a:ext cx="400442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endParaRPr lang="en-AU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2603223" y="1097600"/>
            <a:ext cx="1713191" cy="9424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70249" y="1064361"/>
            <a:ext cx="413266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endParaRPr lang="en-AU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603223" y="2402497"/>
            <a:ext cx="1843087" cy="185561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5192991" y="1997703"/>
            <a:ext cx="598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eaLnBrk="0" hangingPunct="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AU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20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or objective?   </a:t>
            </a:r>
            <a:r>
              <a:rPr lang="en-A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(Adjudicators)</a:t>
            </a:r>
            <a:endParaRPr lang="en-AU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6081" y="41395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4468" y="4317627"/>
            <a:ext cx="576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Authors reviewed all results:    </a:t>
            </a:r>
            <a:r>
              <a:rPr lang="en-A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AU" sz="2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4766" y="52706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205763" y="2706871"/>
            <a:ext cx="1321595" cy="1330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375785" y="4854889"/>
            <a:ext cx="1167289" cy="1133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855588" y="2704850"/>
            <a:ext cx="0" cy="2957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85588" tIns="42795" rIns="85588" bIns="42795"/>
          <a:lstStyle/>
          <a:p>
            <a:r>
              <a:rPr lang="en-US" sz="1680" dirty="0"/>
              <a:t>   </a:t>
            </a:r>
            <a:endParaRPr lang="en-US" sz="1680" dirty="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87532" y="721520"/>
            <a:ext cx="1571625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496122" y="5450462"/>
            <a:ext cx="113728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85588" tIns="42795" rIns="85588" bIns="42795" anchor="ctr">
            <a:spAutoFit/>
          </a:bodyPr>
          <a:lstStyle/>
          <a:p>
            <a:endParaRPr lang="en-US" sz="168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4091464" y="5294852"/>
            <a:ext cx="0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85588" tIns="42795" rIns="85588" bIns="42795"/>
          <a:lstStyle/>
          <a:p>
            <a:endParaRPr lang="en-US" sz="168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693145" y="973730"/>
            <a:ext cx="371620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410644" y="3097987"/>
            <a:ext cx="911832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   C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693145" y="5176417"/>
            <a:ext cx="459784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447780" y="5362119"/>
            <a:ext cx="360399" cy="54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endParaRPr lang="en-A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963603" y="2195516"/>
            <a:ext cx="3328476" cy="437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A</a:t>
            </a:r>
            <a:r>
              <a:rPr lang="en-AU" sz="2280" dirty="0"/>
              <a:t>llocation : </a:t>
            </a:r>
            <a:r>
              <a:rPr lang="en-AU" sz="2280" b="1" dirty="0"/>
              <a:t>Adequate</a:t>
            </a:r>
            <a:r>
              <a:rPr lang="en-AU" sz="2280" dirty="0"/>
              <a:t> 	 </a:t>
            </a:r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987541" y="3352803"/>
            <a:ext cx="3657071" cy="1139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aintenance: High Retention</a:t>
            </a:r>
            <a:endParaRPr lang="en-AU" sz="2280" dirty="0"/>
          </a:p>
          <a:p>
            <a:pPr eaLnBrk="0" hangingPunct="0"/>
            <a:r>
              <a:rPr lang="en-AU" sz="2280" dirty="0"/>
              <a:t>    </a:t>
            </a:r>
            <a:endParaRPr lang="en-AU" sz="2280" dirty="0"/>
          </a:p>
          <a:p>
            <a:pPr eaLnBrk="0" hangingPunct="0"/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6918960" y="5056385"/>
            <a:ext cx="4578307" cy="7881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easurement : </a:t>
            </a:r>
            <a:r>
              <a:rPr lang="en-AU" sz="2280" b="1" dirty="0"/>
              <a:t>Right Statistical tools </a:t>
            </a:r>
            <a:r>
              <a:rPr lang="en-AU" sz="2280" dirty="0"/>
              <a:t>(of outcomes)</a:t>
            </a:r>
            <a:endParaRPr lang="en-AU" sz="2280" dirty="0"/>
          </a:p>
        </p:txBody>
      </p:sp>
      <p:sp>
        <p:nvSpPr>
          <p:cNvPr id="19" name="TextBox 18"/>
          <p:cNvSpPr txBox="1"/>
          <p:nvPr/>
        </p:nvSpPr>
        <p:spPr>
          <a:xfrm>
            <a:off x="7056120" y="496429"/>
            <a:ext cx="3154680" cy="788156"/>
          </a:xfrm>
          <a:prstGeom prst="rect">
            <a:avLst/>
          </a:prstGeom>
          <a:noFill/>
        </p:spPr>
        <p:txBody>
          <a:bodyPr wrap="square" lIns="85588" tIns="42795" rIns="85588" bIns="42795" rtlCol="0">
            <a:spAutoFit/>
          </a:bodyPr>
          <a:lstStyle/>
          <a:p>
            <a:r>
              <a:rPr lang="en-US" sz="2280" b="1" dirty="0"/>
              <a:t>R</a:t>
            </a:r>
            <a:r>
              <a:rPr lang="en-US" sz="2280" dirty="0"/>
              <a:t>ecruitment </a:t>
            </a:r>
            <a:endParaRPr lang="en-US" sz="2280" dirty="0"/>
          </a:p>
          <a:p>
            <a:r>
              <a:rPr lang="en-US" sz="2280" dirty="0"/>
              <a:t>Bias: 	</a:t>
            </a:r>
            <a:r>
              <a:rPr lang="en-US" sz="2280" b="1" dirty="0"/>
              <a:t>NO</a:t>
            </a:r>
            <a:endParaRPr lang="en-US" sz="228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6"/>
            <a:ext cx="10515600" cy="65314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WHATS THE NEED?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2964"/>
            <a:ext cx="10515600" cy="58060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Findings from recent trials and meta-analyses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</a:t>
            </a:r>
            <a:r>
              <a:rPr lang="en-IN" dirty="0"/>
              <a:t>A</a:t>
            </a:r>
            <a:r>
              <a:rPr lang="en-IN" dirty="0">
                <a:effectLst/>
              </a:rPr>
              <a:t>spirin may be an effective alternative to LMWH in patients who have undergone total joint arthroplasty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Evidence from head-to-head comparisons 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Limited (# Patients)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If clinical outcomes are similar,</a:t>
            </a:r>
            <a:endParaRPr lang="en-IN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dirty="0">
                <a:effectLst/>
              </a:rPr>
              <a:t>Patients with fractures have shown a strong preference for aspirin</a:t>
            </a:r>
            <a:endParaRPr lang="en-IN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dirty="0">
                <a:effectLst/>
              </a:rPr>
              <a:t> </a:t>
            </a:r>
            <a:r>
              <a:rPr lang="en-IN" dirty="0"/>
              <a:t>L</a:t>
            </a:r>
            <a:r>
              <a:rPr lang="en-IN" dirty="0">
                <a:effectLst/>
              </a:rPr>
              <a:t>ower cost of Aspirin </a:t>
            </a:r>
            <a:endParaRPr lang="en-IN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dirty="0"/>
              <a:t>O</a:t>
            </a:r>
            <a:r>
              <a:rPr lang="en-IN" dirty="0">
                <a:effectLst/>
              </a:rPr>
              <a:t>ral administration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NOTE: Direct oral anticoagulants are also more costly than aspirin, making them less favourable from a patient perspective.</a:t>
            </a:r>
            <a:endParaRPr lang="en-US" dirty="0"/>
          </a:p>
          <a:p>
            <a:endParaRPr lang="en-IN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5" y="5600700"/>
            <a:ext cx="10029825" cy="104829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365126"/>
            <a:ext cx="10515600" cy="877888"/>
          </a:xfrm>
        </p:spPr>
        <p:txBody>
          <a:bodyPr/>
          <a:lstStyle/>
          <a:p>
            <a:r>
              <a:rPr lang="en-IN" sz="3600" u="sng" dirty="0">
                <a:solidFill>
                  <a:srgbClr val="C00000"/>
                </a:solidFill>
              </a:rPr>
              <a:t>STRENGTH OF THE STUDY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464"/>
            <a:ext cx="10515600" cy="5214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 F</a:t>
            </a:r>
            <a:r>
              <a:rPr lang="en-IN" dirty="0">
                <a:effectLst/>
              </a:rPr>
              <a:t>indings are clinically meaningful.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dirty="0"/>
              <a:t> T</a:t>
            </a:r>
            <a:r>
              <a:rPr lang="en-IN" dirty="0">
                <a:effectLst/>
              </a:rPr>
              <a:t>rial was performed at 21 </a:t>
            </a:r>
            <a:r>
              <a:rPr lang="en-IN" dirty="0"/>
              <a:t>centres</a:t>
            </a:r>
            <a:r>
              <a:rPr lang="en-IN" dirty="0">
                <a:effectLst/>
              </a:rPr>
              <a:t> with high follow-up (96.8%) and adherence (87.4%)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dirty="0"/>
              <a:t>Large population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 Head to head clinical trial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Adjudication committee members were unaware of trial-group assignments </a:t>
            </a:r>
            <a:endParaRPr lang="en-IN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dirty="0"/>
              <a:t>R</a:t>
            </a:r>
            <a:r>
              <a:rPr lang="en-IN" dirty="0">
                <a:effectLst/>
              </a:rPr>
              <a:t>eviewed all outcomes of death and PE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dirty="0">
                <a:sym typeface="Wingdings" panose="05000000000000000000" pitchFamily="2" charset="2"/>
              </a:rPr>
              <a:t>F</a:t>
            </a:r>
            <a:r>
              <a:rPr lang="en-IN" dirty="0">
                <a:effectLst/>
              </a:rPr>
              <a:t>urther verified the reliability of findings.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IN" sz="3600" u="sng" dirty="0">
                <a:solidFill>
                  <a:srgbClr val="C00000"/>
                </a:solidFill>
              </a:rPr>
              <a:t>LIMITATIONS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 Study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Not blinded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A</a:t>
            </a:r>
            <a:r>
              <a:rPr lang="en-IN" dirty="0">
                <a:effectLst/>
              </a:rPr>
              <a:t>llowed patients to receive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two doses of LMWH/Aspirin as standard care before randomisation</a:t>
            </a:r>
            <a:endParaRPr lang="en-IN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dirty="0"/>
              <a:t>Aspirin &amp; LMWH have different half lives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T</a:t>
            </a:r>
            <a:r>
              <a:rPr lang="en-IN" dirty="0">
                <a:effectLst/>
              </a:rPr>
              <a:t>rial was open-label design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endParaRPr lang="en-IN" dirty="0">
              <a:effectLst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IN" dirty="0">
                <a:effectLst/>
              </a:rPr>
              <a:t>potential for diagnostic suspicion / surveillance bias in secondary outcomes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endParaRPr lang="en-IN" dirty="0"/>
          </a:p>
          <a:p>
            <a:pPr marL="0" indent="0">
              <a:lnSpc>
                <a:spcPct val="150000"/>
              </a:lnSpc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5300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600" b="1" i="1" u="sng" dirty="0">
                <a:effectLst/>
              </a:rPr>
              <a:t> </a:t>
            </a:r>
            <a:r>
              <a:rPr lang="en-IN" sz="2600" b="1" u="sng" dirty="0">
                <a:effectLst/>
              </a:rPr>
              <a:t>Pragmatic Trial Design: </a:t>
            </a:r>
            <a:r>
              <a:rPr lang="en-IN" sz="2600" dirty="0"/>
              <a:t>V</a:t>
            </a:r>
            <a:r>
              <a:rPr lang="en-IN" sz="2600" dirty="0">
                <a:effectLst/>
              </a:rPr>
              <a:t>ariability in clinical guidelines for the duration of thromboprophylaxis at different institutions</a:t>
            </a:r>
            <a:endParaRPr lang="en-IN" sz="2600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IN" sz="2600" dirty="0">
                <a:effectLst/>
              </a:rPr>
              <a:t>Differences in the duration of therapy after discharge </a:t>
            </a:r>
            <a:r>
              <a:rPr lang="en-IN" sz="2600" dirty="0">
                <a:effectLst/>
                <a:sym typeface="Wingdings" panose="05000000000000000000" pitchFamily="2" charset="2"/>
              </a:rPr>
              <a:t> </a:t>
            </a:r>
            <a:r>
              <a:rPr lang="en-IN" sz="2600" dirty="0">
                <a:sym typeface="Wingdings" panose="05000000000000000000" pitchFamily="2" charset="2"/>
              </a:rPr>
              <a:t>I</a:t>
            </a:r>
            <a:r>
              <a:rPr lang="en-IN" sz="2600" dirty="0">
                <a:effectLst/>
              </a:rPr>
              <a:t>nfluence on outcomes.</a:t>
            </a:r>
            <a:endParaRPr lang="en-IN" sz="26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sz="2600" dirty="0"/>
              <a:t> </a:t>
            </a:r>
            <a:r>
              <a:rPr lang="en-IN" sz="2600" b="1" u="sng" dirty="0"/>
              <a:t>P</a:t>
            </a:r>
            <a:r>
              <a:rPr lang="en-IN" sz="2600" b="1" u="sng" dirty="0">
                <a:effectLst/>
              </a:rPr>
              <a:t>rimary outcome was changed</a:t>
            </a:r>
            <a:r>
              <a:rPr lang="en-IN" sz="2600" dirty="0">
                <a:effectLst/>
              </a:rPr>
              <a:t> </a:t>
            </a:r>
            <a:r>
              <a:rPr lang="en-IN" sz="2600" dirty="0">
                <a:effectLst/>
                <a:sym typeface="Wingdings" panose="05000000000000000000" pitchFamily="2" charset="2"/>
              </a:rPr>
              <a:t></a:t>
            </a:r>
            <a:endParaRPr lang="en-IN" sz="2600" dirty="0">
              <a:effectLst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IN" sz="2600" dirty="0">
                <a:effectLst/>
              </a:rPr>
              <a:t> </a:t>
            </a:r>
            <a:r>
              <a:rPr lang="en-IN" sz="2600" dirty="0"/>
              <a:t>D</a:t>
            </a:r>
            <a:r>
              <a:rPr lang="en-IN" sz="2600" dirty="0">
                <a:effectLst/>
              </a:rPr>
              <a:t>eath related to pulmonary embolism </a:t>
            </a:r>
            <a:r>
              <a:rPr lang="en-IN" sz="2600" dirty="0">
                <a:effectLst/>
                <a:sym typeface="Wingdings" panose="05000000000000000000" pitchFamily="2" charset="2"/>
              </a:rPr>
              <a:t></a:t>
            </a:r>
            <a:r>
              <a:rPr lang="en-IN" sz="2600" dirty="0">
                <a:effectLst/>
              </a:rPr>
              <a:t> Death from any cause </a:t>
            </a:r>
            <a:endParaRPr lang="en-IN" sz="2600" dirty="0">
              <a:effectLst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600" dirty="0"/>
              <a:t>(</a:t>
            </a:r>
            <a:r>
              <a:rPr lang="en-IN" sz="2600" dirty="0">
                <a:effectLst/>
              </a:rPr>
              <a:t>after enrol</a:t>
            </a:r>
            <a:r>
              <a:rPr lang="en-IN" sz="2600" dirty="0"/>
              <a:t>ment </a:t>
            </a:r>
            <a:r>
              <a:rPr lang="en-IN" sz="2600" dirty="0">
                <a:effectLst/>
              </a:rPr>
              <a:t>began)</a:t>
            </a:r>
            <a:endParaRPr lang="en-IN" sz="26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IN" sz="2600" dirty="0"/>
              <a:t>Not studied in heterogenous populations</a:t>
            </a:r>
            <a:endParaRPr lang="en-IN" sz="2600" dirty="0"/>
          </a:p>
          <a:p>
            <a:endParaRPr lang="en-IN" dirty="0">
              <a:effectLst/>
              <a:latin typeface="Times"/>
            </a:endParaRPr>
          </a:p>
          <a:p>
            <a:endParaRPr lang="en-IN" dirty="0">
              <a:effectLst/>
              <a:latin typeface="Times"/>
            </a:endParaRPr>
          </a:p>
          <a:p>
            <a:endParaRPr lang="en-IN" dirty="0"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892175"/>
          </a:xfrm>
        </p:spPr>
        <p:txBody>
          <a:bodyPr/>
          <a:lstStyle/>
          <a:p>
            <a:r>
              <a:rPr lang="en-IN" sz="3600" u="sng" dirty="0">
                <a:solidFill>
                  <a:srgbClr val="C00000"/>
                </a:solidFill>
              </a:rPr>
              <a:t>LIMITATIONS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9572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WHATS PREVENT-CLOT TRIAL?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IN" b="1" u="sng" dirty="0"/>
              <a:t>Primary Objective:</a:t>
            </a:r>
            <a:endParaRPr lang="en-IN" b="1" u="sng" dirty="0"/>
          </a:p>
          <a:p>
            <a:pPr lvl="1">
              <a:lnSpc>
                <a:spcPct val="120000"/>
              </a:lnSpc>
            </a:pPr>
            <a:r>
              <a:rPr lang="en-IN" dirty="0"/>
              <a:t> To compare Aspirin to LMWH for thromboprophylaxis in orthopaedic trauma patients. </a:t>
            </a:r>
            <a:endParaRPr lang="en-IN" dirty="0"/>
          </a:p>
          <a:p>
            <a:pPr lvl="1">
              <a:lnSpc>
                <a:spcPct val="120000"/>
              </a:lnSpc>
            </a:pPr>
            <a:r>
              <a:rPr lang="en-IN" dirty="0"/>
              <a:t>Hypothesis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Aspirin is non-inferior to LMWH in preventing all-cause mortality within 90 days of randomisation. </a:t>
            </a:r>
            <a:endParaRPr lang="en-IN" dirty="0"/>
          </a:p>
          <a:p>
            <a:pPr marL="457200" lvl="1" indent="0">
              <a:lnSpc>
                <a:spcPct val="120000"/>
              </a:lnSpc>
              <a:buNone/>
            </a:pPr>
            <a:endParaRPr lang="en-IN" dirty="0"/>
          </a:p>
          <a:p>
            <a:pPr>
              <a:lnSpc>
                <a:spcPct val="120000"/>
              </a:lnSpc>
            </a:pPr>
            <a:r>
              <a:rPr lang="en-IN" b="1" u="sng" dirty="0"/>
              <a:t>Secondary Objective</a:t>
            </a:r>
            <a:endParaRPr lang="en-IN" b="1" u="sng" dirty="0"/>
          </a:p>
          <a:p>
            <a:pPr lvl="1">
              <a:lnSpc>
                <a:spcPct val="120000"/>
              </a:lnSpc>
            </a:pPr>
            <a:r>
              <a:rPr lang="en-IN" dirty="0"/>
              <a:t> To compare the effects of Aspirin Vs LMWH in preventing cause specific mortality, non-fatal PE, DVT, bleeding complications, wound complications and deep surgical site infections (SSIs) within 90 days of randomisation.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3"/>
            <a:ext cx="10515600" cy="9715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METHODS: TRIAL AND DESIGN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988"/>
            <a:ext cx="10515600" cy="50466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b="1" u="sng" dirty="0">
                <a:effectLst/>
              </a:rPr>
              <a:t>PRINCIPAL INVESTIGATORS:</a:t>
            </a:r>
            <a:endParaRPr lang="en-IN" b="1" u="sng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IN" dirty="0">
                <a:effectLst/>
              </a:rPr>
              <a:t>The Department of </a:t>
            </a:r>
            <a:r>
              <a:rPr lang="en-IN" dirty="0" err="1">
                <a:effectLst/>
              </a:rPr>
              <a:t>Orthopedics</a:t>
            </a:r>
            <a:r>
              <a:rPr lang="en-IN" dirty="0">
                <a:effectLst/>
              </a:rPr>
              <a:t> at the University of Maryland School of Medicine</a:t>
            </a:r>
            <a:endParaRPr lang="en-IN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IN" dirty="0">
                <a:effectLst/>
              </a:rPr>
              <a:t>Major Extremity Trauma Research Consortium Coordinating </a:t>
            </a:r>
            <a:r>
              <a:rPr lang="en-IN" dirty="0" err="1">
                <a:effectLst/>
              </a:rPr>
              <a:t>Center</a:t>
            </a:r>
            <a:r>
              <a:rPr lang="en-IN" dirty="0">
                <a:effectLst/>
              </a:rPr>
              <a:t> at the Johns Hopkins Bloomberg School of Public Health </a:t>
            </a:r>
            <a:endParaRPr lang="en-IN" dirty="0">
              <a:effectLst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dirty="0"/>
              <a:t> O</a:t>
            </a:r>
            <a:r>
              <a:rPr lang="en-IN" dirty="0">
                <a:effectLst/>
              </a:rPr>
              <a:t>versaw data collection by research staff at the enrolling </a:t>
            </a:r>
            <a:r>
              <a:rPr lang="en-IN" dirty="0" err="1">
                <a:effectLst/>
              </a:rPr>
              <a:t>centers</a:t>
            </a:r>
            <a:r>
              <a:rPr lang="en-IN" dirty="0">
                <a:effectLst/>
              </a:rPr>
              <a:t>.</a:t>
            </a:r>
            <a:endParaRPr lang="en-IN" dirty="0">
              <a:effectLst/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IN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IN" dirty="0"/>
              <a:t> M</a:t>
            </a:r>
            <a:r>
              <a:rPr lang="en-IN" dirty="0">
                <a:effectLst/>
              </a:rPr>
              <a:t>ulticentre (21 </a:t>
            </a:r>
            <a:r>
              <a:rPr lang="en-IN" dirty="0" err="1">
                <a:effectLst/>
              </a:rPr>
              <a:t>Centers</a:t>
            </a:r>
            <a:r>
              <a:rPr lang="en-IN" dirty="0">
                <a:effectLst/>
              </a:rPr>
              <a:t>), Randomised, Pragmatic Trial </a:t>
            </a:r>
            <a:r>
              <a:rPr lang="en-IN" b="1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To Compare LMWH Vs Aspirin for Thromboprophylaxis in Fracture Patients.</a:t>
            </a:r>
            <a:endParaRPr lang="en-IN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015"/>
            <a:ext cx="10515600" cy="87584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PREGMATIC TRIAL?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56739" y="2053488"/>
            <a:ext cx="4349932" cy="3642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Introduced by Schwartz and </a:t>
            </a:r>
            <a:r>
              <a:rPr lang="en-US" dirty="0" err="1"/>
              <a:t>Lellouch</a:t>
            </a:r>
            <a:r>
              <a:rPr lang="en-US" dirty="0"/>
              <a:t> in 1967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Pragmatic Trial Purpose:</a:t>
            </a:r>
            <a:r>
              <a:rPr lang="en-US" dirty="0"/>
              <a:t> Which treatment to use?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Explanatory Trial purpose: </a:t>
            </a:r>
            <a:r>
              <a:rPr lang="en-US" dirty="0"/>
              <a:t>To answer a scientific question</a:t>
            </a:r>
            <a:endParaRPr lang="en-US" dirty="0"/>
          </a:p>
        </p:txBody>
      </p:sp>
      <p:pic>
        <p:nvPicPr>
          <p:cNvPr id="1028" name="Picture 4" descr="Study design: Pragmatic trial – RWE Naviga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93" y="1315546"/>
            <a:ext cx="7620000" cy="5003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274629" y="5839097"/>
            <a:ext cx="2534194" cy="26125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26979" y="3944803"/>
            <a:ext cx="2534194" cy="37002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69843" y="3385369"/>
            <a:ext cx="2060120" cy="370021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84114" y="2167261"/>
            <a:ext cx="3042557" cy="10130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89010" y="2166852"/>
            <a:ext cx="2211842" cy="10130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10858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STUDY DESIGN AND METHODOLOGY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338"/>
            <a:ext cx="10034588" cy="49006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u="sng" dirty="0"/>
              <a:t>STUDY LOCATION: </a:t>
            </a:r>
            <a:r>
              <a:rPr lang="en-IN" dirty="0"/>
              <a:t>USA and CANADA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Multicentric (21 centres)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b="1" u="sng" dirty="0">
                <a:effectLst/>
              </a:rPr>
              <a:t>STUDY PERIOD:</a:t>
            </a:r>
            <a:r>
              <a:rPr lang="en-IN" b="1" dirty="0">
                <a:effectLst/>
              </a:rPr>
              <a:t> </a:t>
            </a:r>
            <a:r>
              <a:rPr lang="en-IN" dirty="0">
                <a:effectLst/>
              </a:rPr>
              <a:t>April 2017- August 2021</a:t>
            </a:r>
            <a:endParaRPr lang="en-I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b="1" u="sng" dirty="0"/>
              <a:t>SAMPLE SIZE:</a:t>
            </a:r>
            <a:r>
              <a:rPr lang="en-US" b="1" dirty="0"/>
              <a:t> </a:t>
            </a:r>
            <a:r>
              <a:rPr lang="en-US" dirty="0"/>
              <a:t>12,200 fracture patients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Intension to treat approach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Primary outcomes</a:t>
            </a:r>
            <a:r>
              <a:rPr lang="en-US" dirty="0">
                <a:sym typeface="Wingdings" panose="05000000000000000000" pitchFamily="2" charset="2"/>
              </a:rPr>
              <a:t> Kaplan-Meier estimators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IN" dirty="0">
                <a:effectLst/>
              </a:rPr>
              <a:t>If non-inferiority criterion satisfied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planned to test for superiority. </a:t>
            </a:r>
            <a:endParaRPr lang="en-IN" dirty="0"/>
          </a:p>
        </p:txBody>
      </p:sp>
      <p:pic>
        <p:nvPicPr>
          <p:cNvPr id="5122" name="Picture 2" descr="Is Canada part of the US ? | Is Canada in USA | Is Canada Apart of the U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 bwMode="auto">
          <a:xfrm>
            <a:off x="7800976" y="2225421"/>
            <a:ext cx="4127500" cy="24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090"/>
            <a:ext cx="10515600" cy="635000"/>
          </a:xfrm>
        </p:spPr>
        <p:txBody>
          <a:bodyPr/>
          <a:lstStyle/>
          <a:p>
            <a:r>
              <a:rPr lang="en-US" dirty="0"/>
              <a:t>INTENTION TO TREAT APPROACH</a:t>
            </a:r>
            <a:endParaRPr lang="en-US" dirty="0"/>
          </a:p>
        </p:txBody>
      </p:sp>
      <p:pic>
        <p:nvPicPr>
          <p:cNvPr id="3076" name="Picture 4" descr="Table infographic &quot;Intention to treat vs per protocol&quot;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8" b="5588"/>
          <a:stretch>
            <a:fillRect/>
          </a:stretch>
        </p:blipFill>
        <p:spPr bwMode="auto">
          <a:xfrm>
            <a:off x="3829050" y="700090"/>
            <a:ext cx="4229100" cy="61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10607</Words>
  <Application>WPS Presentation</Application>
  <PresentationFormat>Widescreen</PresentationFormat>
  <Paragraphs>474</Paragraphs>
  <Slides>42</Slides>
  <Notes>8</Notes>
  <HiddenSlides>3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Arial</vt:lpstr>
      <vt:lpstr>SimSun</vt:lpstr>
      <vt:lpstr>Wingdings</vt:lpstr>
      <vt:lpstr>HelveticaNeueLTStd</vt:lpstr>
      <vt:lpstr>Segoe Print</vt:lpstr>
      <vt:lpstr>Calibri</vt:lpstr>
      <vt:lpstr>Microsoft YaHei</vt:lpstr>
      <vt:lpstr>Arial Unicode MS</vt:lpstr>
      <vt:lpstr>Calibri Light</vt:lpstr>
      <vt:lpstr>Times</vt:lpstr>
      <vt:lpstr>Times New Roman</vt:lpstr>
      <vt:lpstr>MS PGothic</vt:lpstr>
      <vt:lpstr>Office Theme</vt:lpstr>
      <vt:lpstr>PowerPoint 演示文稿</vt:lpstr>
      <vt:lpstr>PowerPoint 演示文稿</vt:lpstr>
      <vt:lpstr>WHATS THE NEED OF STUDY?</vt:lpstr>
      <vt:lpstr>WHATS THE NEED?</vt:lpstr>
      <vt:lpstr>WHATS PREVENT-CLOT TRIAL?</vt:lpstr>
      <vt:lpstr>METHODS: TRIAL AND DESIGN</vt:lpstr>
      <vt:lpstr>WHAT IS PREGMATIC TRIAL?</vt:lpstr>
      <vt:lpstr>STUDY DESIGN AND METHODOLOGY</vt:lpstr>
      <vt:lpstr>INTENTION TO TREAT APPROACH</vt:lpstr>
      <vt:lpstr>WHAT IS NON INFERIORITY TRIAL?</vt:lpstr>
      <vt:lpstr>INCLUSION CRITERIA</vt:lpstr>
      <vt:lpstr>EXCLUSION CRITERIA</vt:lpstr>
      <vt:lpstr>EXCLUSION CRITERIA</vt:lpstr>
      <vt:lpstr>EXCLUSION CRITERIA</vt:lpstr>
      <vt:lpstr>METHODS</vt:lpstr>
      <vt:lpstr>PRIMARY OUTCOME</vt:lpstr>
      <vt:lpstr>SECONDARY OUTCOME</vt:lpstr>
      <vt:lpstr>RESULTS</vt:lpstr>
      <vt:lpstr>PROTOCOL ADHERANCE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RESULTS</vt:lpstr>
      <vt:lpstr>DISCUSSION</vt:lpstr>
      <vt:lpstr>DISCUSSION</vt:lpstr>
      <vt:lpstr>CONCLUSION OF THE STUDY</vt:lpstr>
      <vt:lpstr>CRITICAL APPRAISAL</vt:lpstr>
      <vt:lpstr>REFERENCE QUESTION</vt:lpstr>
      <vt:lpstr>VALIDITY</vt:lpstr>
      <vt:lpstr>GATE Framework Assessment: PECOT</vt:lpstr>
      <vt:lpstr>PowerPoint 演示文稿</vt:lpstr>
      <vt:lpstr>THE RAMMBO ACRONYM : ASSESSING STUDY BIAS </vt:lpstr>
      <vt:lpstr>RAMMBO : RECRUITMENT</vt:lpstr>
      <vt:lpstr>RAMMbo: “A”: ALLOCATION</vt:lpstr>
      <vt:lpstr>RAMMBO- MAINTENANCE </vt:lpstr>
      <vt:lpstr>RAMMbo</vt:lpstr>
      <vt:lpstr>PowerPoint 演示文稿</vt:lpstr>
      <vt:lpstr>STRENGTH OF THE STUDY</vt:lpstr>
      <vt:lpstr>LIMITATIONS</vt:lpstr>
      <vt:lpstr>LIMITATIONS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yashusaipal@gmail.com</dc:creator>
  <cp:lastModifiedBy>Dr. Prince Manchanda</cp:lastModifiedBy>
  <cp:revision>46</cp:revision>
  <dcterms:created xsi:type="dcterms:W3CDTF">2023-01-27T13:17:00Z</dcterms:created>
  <dcterms:modified xsi:type="dcterms:W3CDTF">2023-08-21T06:04:41Z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2A160F335E6C40D7897C4B0C6E8F7A9C</vt:lpwstr>
  </property>
  <property fmtid="{D5CDD505-2E9C-101B-9397-08002B2CF9AE}" pid="3" name="KSOProductBuildVer">
    <vt:lpwstr>1033-11.2.0.11537</vt:lpwstr>
  </property>
</Properties>
</file>