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  <p:sldMasterId id="2147483672" r:id="rId4"/>
  </p:sldMasterIdLst>
  <p:notesMasterIdLst>
    <p:notesMasterId r:id="rId32"/>
  </p:notesMasterIdLst>
  <p:sldIdLst>
    <p:sldId id="1685" r:id="rId5"/>
    <p:sldId id="1686" r:id="rId6"/>
    <p:sldId id="1717" r:id="rId7"/>
    <p:sldId id="1718" r:id="rId8"/>
    <p:sldId id="1693" r:id="rId9"/>
    <p:sldId id="1691" r:id="rId10"/>
    <p:sldId id="1721" r:id="rId11"/>
    <p:sldId id="1720" r:id="rId12"/>
    <p:sldId id="1719" r:id="rId13"/>
    <p:sldId id="1722" r:id="rId14"/>
    <p:sldId id="1723" r:id="rId15"/>
    <p:sldId id="1688" r:id="rId16"/>
    <p:sldId id="1690" r:id="rId17"/>
    <p:sldId id="1687" r:id="rId18"/>
    <p:sldId id="1684" r:id="rId19"/>
    <p:sldId id="1694" r:id="rId20"/>
    <p:sldId id="1695" r:id="rId21"/>
    <p:sldId id="1696" r:id="rId22"/>
    <p:sldId id="1697" r:id="rId23"/>
    <p:sldId id="1698" r:id="rId24"/>
    <p:sldId id="1699" r:id="rId25"/>
    <p:sldId id="1700" r:id="rId26"/>
    <p:sldId id="1701" r:id="rId27"/>
    <p:sldId id="1706" r:id="rId28"/>
    <p:sldId id="1702" r:id="rId29"/>
    <p:sldId id="1703" r:id="rId30"/>
    <p:sldId id="1704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788EAE-3AB8-4772-BB6C-F258107CCC51}">
          <p14:sldIdLst>
            <p14:sldId id="1685"/>
            <p14:sldId id="1686"/>
            <p14:sldId id="1717"/>
            <p14:sldId id="1718"/>
            <p14:sldId id="1693"/>
            <p14:sldId id="1691"/>
            <p14:sldId id="1721"/>
            <p14:sldId id="1720"/>
            <p14:sldId id="1719"/>
            <p14:sldId id="1722"/>
            <p14:sldId id="1723"/>
            <p14:sldId id="1688"/>
            <p14:sldId id="1690"/>
            <p14:sldId id="1687"/>
            <p14:sldId id="1684"/>
            <p14:sldId id="1694"/>
            <p14:sldId id="1695"/>
            <p14:sldId id="1696"/>
            <p14:sldId id="1697"/>
            <p14:sldId id="1698"/>
            <p14:sldId id="1699"/>
            <p14:sldId id="1700"/>
            <p14:sldId id="1701"/>
            <p14:sldId id="1706"/>
            <p14:sldId id="1702"/>
            <p14:sldId id="1703"/>
            <p14:sldId id="17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DAD"/>
    <a:srgbClr val="FDB5B5"/>
    <a:srgbClr val="FC8C8C"/>
    <a:srgbClr val="FCFCFC"/>
    <a:srgbClr val="8FF58F"/>
    <a:srgbClr val="000099"/>
    <a:srgbClr val="1B10A8"/>
    <a:srgbClr val="002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1" autoAdjust="0"/>
    <p:restoredTop sz="78405" autoAdjust="0"/>
  </p:normalViewPr>
  <p:slideViewPr>
    <p:cSldViewPr snapToGrid="0" snapToObjects="1">
      <p:cViewPr varScale="1">
        <p:scale>
          <a:sx n="87" d="100"/>
          <a:sy n="87" d="100"/>
        </p:scale>
        <p:origin x="1354" y="58"/>
      </p:cViewPr>
      <p:guideLst>
        <p:guide orient="horz" pos="218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35A9496C-2597-4B9C-9C17-4228802780C4}" type="datetimeFigureOut">
              <a:rPr lang="en-US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BD3CBB57-989C-4355-A5DA-F3643B183C00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F0A9B-F0B6-47E2-9118-905F1F2492B1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F0A9B-F0B6-47E2-9118-905F1F2492B1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E2D1-B4E9-451C-9349-0EB566D83484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03C-818C-4ABE-84C2-739EEB9F70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ED8F-E998-4E17-AFF8-77A59956ED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03C-818C-4ABE-84C2-739EEB9F70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ED8F-E998-4E17-AFF8-77A59956ED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03C-818C-4ABE-84C2-739EEB9F70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ED8F-E998-4E17-AFF8-77A59956ED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03C-818C-4ABE-84C2-739EEB9F70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ED8F-E998-4E17-AFF8-77A59956ED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03C-818C-4ABE-84C2-739EEB9F705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ED8F-E998-4E17-AFF8-77A59956ED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03C-818C-4ABE-84C2-739EEB9F705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ED8F-E998-4E17-AFF8-77A59956ED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03C-818C-4ABE-84C2-739EEB9F705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ED8F-E998-4E17-AFF8-77A59956ED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03C-818C-4ABE-84C2-739EEB9F70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ED8F-E998-4E17-AFF8-77A59956ED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F0A9B-F0B6-47E2-9118-905F1F2492B1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03C-818C-4ABE-84C2-739EEB9F70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ED8F-E998-4E17-AFF8-77A59956ED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03C-818C-4ABE-84C2-739EEB9F70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ED8F-E998-4E17-AFF8-77A59956ED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03C-818C-4ABE-84C2-739EEB9F70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ED8F-E998-4E17-AFF8-77A59956ED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AC0-B4C3-4926-9667-37159986D1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1BC-D934-4188-BA93-82D7CFECD1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AC0-B4C3-4926-9667-37159986D1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1BC-D934-4188-BA93-82D7CFECD1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AC0-B4C3-4926-9667-37159986D1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1BC-D934-4188-BA93-82D7CFECD1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AC0-B4C3-4926-9667-37159986D10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1BC-D934-4188-BA93-82D7CFECD1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AC0-B4C3-4926-9667-37159986D10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1BC-D934-4188-BA93-82D7CFECD1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AC0-B4C3-4926-9667-37159986D10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1BC-D934-4188-BA93-82D7CFECD1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AC0-B4C3-4926-9667-37159986D10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1BC-D934-4188-BA93-82D7CFECD1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F0A9B-F0B6-47E2-9118-905F1F2492B1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AC0-B4C3-4926-9667-37159986D10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1BC-D934-4188-BA93-82D7CFECD1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AC0-B4C3-4926-9667-37159986D10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1BC-D934-4188-BA93-82D7CFECD1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AC0-B4C3-4926-9667-37159986D1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1BC-D934-4188-BA93-82D7CFECD1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AC0-B4C3-4926-9667-37159986D1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1BC-D934-4188-BA93-82D7CFECD1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F0A9B-F0B6-47E2-9118-905F1F2492B1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F0A9B-F0B6-47E2-9118-905F1F2492B1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697133" cy="1143000"/>
          </a:xfrm>
          <a:solidFill>
            <a:srgbClr val="1B10A8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F0A9B-F0B6-47E2-9118-905F1F2492B1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F0A9B-F0B6-47E2-9118-905F1F2492B1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F0A9B-F0B6-47E2-9118-905F1F2492B1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F0A9B-F0B6-47E2-9118-905F1F2492B1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CC0D56-82A6-49C4-8931-2C7A6996578F}" type="slidenum">
              <a:rPr lang="en-US"/>
            </a:fld>
            <a:endParaRPr lang="en-US" dirty="0"/>
          </a:p>
        </p:txBody>
      </p:sp>
      <p:pic>
        <p:nvPicPr>
          <p:cNvPr id="8" name="Picture 4" descr="afmc care2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99695" y="431835"/>
            <a:ext cx="875778" cy="82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8528" y="431835"/>
            <a:ext cx="709538" cy="8286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E603C-818C-4ABE-84C2-739EEB9F70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ED8F-E998-4E17-AFF8-77A59956ED1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8DAC0-B4C3-4926-9667-37159986D1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5F1BC-D934-4188-BA93-82D7CFECD1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JOURNAL CLUB</a:t>
            </a:r>
            <a:br>
              <a:rPr lang="en-US" dirty="0" smtClean="0"/>
            </a:br>
            <a:br>
              <a:rPr lang="en-US" dirty="0"/>
            </a:br>
            <a:r>
              <a:rPr lang="en-US" sz="2800" dirty="0" smtClean="0"/>
              <a:t>Hepatocellular Carcinoma risk in patients with chronic Hepatitis B receiving </a:t>
            </a:r>
            <a:r>
              <a:rPr lang="en-US" sz="2800" dirty="0" err="1" smtClean="0"/>
              <a:t>Tenofovir</a:t>
            </a:r>
            <a:r>
              <a:rPr lang="en-US" sz="2800" dirty="0" smtClean="0"/>
              <a:t> vs </a:t>
            </a:r>
            <a:r>
              <a:rPr lang="en-US" sz="2800" dirty="0" err="1" smtClean="0"/>
              <a:t>Entecavir</a:t>
            </a:r>
            <a:r>
              <a:rPr lang="en-US" sz="2800" dirty="0" smtClean="0"/>
              <a:t> based regimens: Individual patient data meta analysis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974" y="4603750"/>
            <a:ext cx="6400800" cy="1752600"/>
          </a:xfrm>
        </p:spPr>
        <p:txBody>
          <a:bodyPr/>
          <a:lstStyle/>
          <a:p>
            <a:r>
              <a:rPr lang="en-US" dirty="0" smtClean="0"/>
              <a:t>Presenter- Maj Abhishek </a:t>
            </a:r>
            <a:r>
              <a:rPr lang="en-US" dirty="0" err="1" smtClean="0"/>
              <a:t>Aravind</a:t>
            </a:r>
            <a:endParaRPr lang="en-US" dirty="0"/>
          </a:p>
          <a:p>
            <a:r>
              <a:rPr lang="en-US" dirty="0" smtClean="0"/>
              <a:t>Moderator- Col Manish </a:t>
            </a:r>
            <a:r>
              <a:rPr lang="en-US" dirty="0" err="1" smtClean="0"/>
              <a:t>Manrai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eligibility criteria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63" y="1144307"/>
            <a:ext cx="6465784" cy="55771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IPD of 42,939 patients from 11 studies in 3 countries</a:t>
            </a:r>
            <a:endParaRPr lang="en-US" dirty="0" smtClean="0"/>
          </a:p>
          <a:p>
            <a:r>
              <a:rPr lang="en-US" dirty="0" smtClean="0"/>
              <a:t>TDF associated with significantly reduced HCC risk compared with ETV in patients with CHB</a:t>
            </a:r>
            <a:endParaRPr lang="en-US" dirty="0" smtClean="0"/>
          </a:p>
          <a:p>
            <a:r>
              <a:rPr lang="en-US" dirty="0" smtClean="0"/>
              <a:t>Sensitivity analysis consistent with results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5"/>
          <a:stretch>
            <a:fillRect/>
          </a:stretch>
        </p:blipFill>
        <p:spPr>
          <a:xfrm>
            <a:off x="408965" y="1435223"/>
            <a:ext cx="8590880" cy="49831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5"/>
          <a:stretch>
            <a:fillRect/>
          </a:stretch>
        </p:blipFill>
        <p:spPr>
          <a:xfrm>
            <a:off x="1451323" y="1600200"/>
            <a:ext cx="6199276" cy="47561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other Meta-analyses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3"/>
          <a:stretch>
            <a:fillRect/>
          </a:stretch>
        </p:blipFill>
        <p:spPr>
          <a:xfrm>
            <a:off x="1612465" y="1417638"/>
            <a:ext cx="5646751" cy="46775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APPRAISAL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>
              <a:lnSpc>
                <a:spcPct val="150000"/>
              </a:lnSpc>
            </a:pPr>
            <a:r>
              <a:rPr lang="en-US" sz="1800" b="1" dirty="0"/>
              <a:t>TITLE</a:t>
            </a:r>
            <a:endParaRPr lang="en-US" sz="1800" b="1" dirty="0"/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Is it interesting? </a:t>
            </a:r>
            <a:r>
              <a:rPr lang="en-US" sz="1800" b="1" dirty="0"/>
              <a:t>YES</a:t>
            </a:r>
            <a:endParaRPr lang="en-US" sz="1800" b="1" dirty="0"/>
          </a:p>
          <a:p>
            <a:pPr marL="571500">
              <a:lnSpc>
                <a:spcPct val="150000"/>
              </a:lnSpc>
            </a:pPr>
            <a:endParaRPr lang="en-US" sz="1800" b="1" dirty="0"/>
          </a:p>
          <a:p>
            <a:pPr marL="571500">
              <a:lnSpc>
                <a:spcPct val="150000"/>
              </a:lnSpc>
            </a:pPr>
            <a:r>
              <a:rPr lang="en-US" sz="1800" b="1" dirty="0"/>
              <a:t>ABSTRACT</a:t>
            </a:r>
            <a:endParaRPr lang="en-US" sz="1800" b="1" dirty="0"/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Will the conclusions (if valid), likely to be useful to you, in your area of clinical practice or research? </a:t>
            </a:r>
            <a:r>
              <a:rPr lang="en-US" sz="1800" b="1" dirty="0"/>
              <a:t>YES</a:t>
            </a:r>
            <a:endParaRPr lang="en-US" sz="1800" b="1" dirty="0"/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Whether the settings in the material methods are similar to our own settings?  </a:t>
            </a:r>
            <a:r>
              <a:rPr lang="en-US" sz="1800" b="1" dirty="0"/>
              <a:t>YES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/>
              <a:t>Is there a clear cut / specific research question?  </a:t>
            </a:r>
            <a:r>
              <a:rPr lang="en-US" sz="2000" b="1" dirty="0"/>
              <a:t>YES</a:t>
            </a:r>
            <a:endParaRPr lang="en-US" sz="2000" b="1" dirty="0"/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/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/>
              <a:t>Was it feasible for the authors to study this question given  there technical expertise and available facilities? </a:t>
            </a:r>
            <a:r>
              <a:rPr lang="en-US" sz="2000" b="1" dirty="0"/>
              <a:t>YES</a:t>
            </a:r>
            <a:endParaRPr lang="en-US" sz="2000" b="1" dirty="0"/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/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/>
              <a:t>Does the research question has some element of        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novelty?  </a:t>
            </a:r>
            <a:r>
              <a:rPr lang="en-US" sz="2000" b="1" dirty="0"/>
              <a:t>YES</a:t>
            </a:r>
            <a:r>
              <a:rPr lang="en-US" sz="2000" dirty="0"/>
              <a:t>  </a:t>
            </a:r>
            <a:r>
              <a:rPr lang="en-US" dirty="0">
                <a:solidFill>
                  <a:schemeClr val="bg2"/>
                </a:solidFill>
              </a:rPr>
              <a:t>	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/>
              <a:t>Have the authors made a mention of  Actual / Study Population ? </a:t>
            </a:r>
            <a:r>
              <a:rPr lang="en-US" sz="2000" b="1" dirty="0"/>
              <a:t>YES</a:t>
            </a:r>
            <a:r>
              <a:rPr lang="en-US" sz="2000" dirty="0"/>
              <a:t> </a:t>
            </a:r>
            <a:endParaRPr lang="en-US" sz="2000" dirty="0"/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/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/>
              <a:t>Is the method of sampling been described? </a:t>
            </a:r>
            <a:r>
              <a:rPr lang="en-US" sz="2000" b="1" dirty="0"/>
              <a:t>YES</a:t>
            </a:r>
            <a:r>
              <a:rPr lang="en-US" sz="2000" dirty="0"/>
              <a:t>   </a:t>
            </a:r>
            <a:endParaRPr lang="en-US" sz="2000" dirty="0"/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/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/>
              <a:t>Whether a mention of all the potential confounding  factors been made? </a:t>
            </a:r>
            <a:r>
              <a:rPr lang="en-US" sz="2000" b="1" dirty="0"/>
              <a:t>YES</a:t>
            </a:r>
            <a:r>
              <a:rPr lang="en-US" sz="2000" dirty="0"/>
              <a:t>	 	 </a:t>
            </a:r>
            <a:endParaRPr lang="en-US" sz="2000" dirty="0"/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>
              <a:solidFill>
                <a:schemeClr val="bg2"/>
              </a:solidFill>
            </a:endParaRPr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rgbClr val="FF0000"/>
                </a:solidFill>
              </a:rPr>
              <a:t>Any selection or information bias could have occurred? Possible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Framework Assessment : PECOT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87" y="2206734"/>
            <a:ext cx="1661600" cy="91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51" y="3318066"/>
            <a:ext cx="134970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029"/>
          <p:cNvSpPr>
            <a:spLocks noChangeArrowheads="1"/>
          </p:cNvSpPr>
          <p:nvPr/>
        </p:nvSpPr>
        <p:spPr bwMode="auto">
          <a:xfrm>
            <a:off x="3944312" y="4644845"/>
            <a:ext cx="1296988" cy="944563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</a:ln>
        </p:spPr>
        <p:txBody>
          <a:bodyPr lIns="71323" tIns="35662" rIns="71323" bIns="35662"/>
          <a:lstStyle/>
          <a:p>
            <a:pPr defTabSz="713105" eaLnBrk="0" hangingPunct="0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12" y="3531057"/>
            <a:ext cx="1371600" cy="71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037"/>
          <p:cNvSpPr txBox="1">
            <a:spLocks noChangeArrowheads="1"/>
          </p:cNvSpPr>
          <p:nvPr/>
        </p:nvSpPr>
        <p:spPr bwMode="auto">
          <a:xfrm>
            <a:off x="1173729" y="2206734"/>
            <a:ext cx="2023977" cy="8106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PARTICIPANTS: </a:t>
            </a:r>
            <a:r>
              <a:rPr lang="en-AU" sz="1600" dirty="0" smtClean="0">
                <a:solidFill>
                  <a:prstClr val="black"/>
                </a:solidFill>
                <a:latin typeface="+mj-lt"/>
              </a:rPr>
              <a:t>42,939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r>
              <a:rPr lang="en-AU" sz="1600" dirty="0">
                <a:latin typeface="Calibri" panose="020F0502020204030204"/>
              </a:rPr>
              <a:t> </a:t>
            </a:r>
            <a:endParaRPr lang="en-AU" sz="1600" dirty="0">
              <a:latin typeface="Calibri" panose="020F0502020204030204"/>
            </a:endParaRPr>
          </a:p>
          <a:p>
            <a:pPr defTabSz="713105" eaLnBrk="0" hangingPunct="0">
              <a:defRPr/>
            </a:pPr>
            <a:endParaRPr lang="en-AU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Box 1038"/>
          <p:cNvSpPr txBox="1">
            <a:spLocks noChangeArrowheads="1"/>
          </p:cNvSpPr>
          <p:nvPr/>
        </p:nvSpPr>
        <p:spPr bwMode="auto">
          <a:xfrm>
            <a:off x="1141995" y="3748596"/>
            <a:ext cx="2592288" cy="564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 smtClean="0">
                <a:solidFill>
                  <a:prstClr val="black"/>
                </a:solidFill>
                <a:latin typeface="+mj-lt"/>
              </a:rPr>
              <a:t>TDF Group: </a:t>
            </a:r>
            <a:r>
              <a:rPr lang="en-AU" sz="1600" dirty="0" smtClean="0">
                <a:solidFill>
                  <a:prstClr val="black"/>
                </a:solidFill>
                <a:latin typeface="+mj-lt"/>
              </a:rPr>
              <a:t>6,979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endParaRPr lang="en-AU" sz="1600" dirty="0">
              <a:latin typeface="Calibri" panose="020F0502020204030204"/>
            </a:endParaRPr>
          </a:p>
        </p:txBody>
      </p:sp>
      <p:sp>
        <p:nvSpPr>
          <p:cNvPr id="25" name="Text Box 1039"/>
          <p:cNvSpPr txBox="1">
            <a:spLocks noChangeArrowheads="1"/>
          </p:cNvSpPr>
          <p:nvPr/>
        </p:nvSpPr>
        <p:spPr bwMode="auto">
          <a:xfrm>
            <a:off x="5844558" y="3695868"/>
            <a:ext cx="3040036" cy="6567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 smtClean="0">
                <a:solidFill>
                  <a:prstClr val="black"/>
                </a:solidFill>
                <a:latin typeface="+mj-lt"/>
              </a:rPr>
              <a:t>ETV Group</a:t>
            </a:r>
            <a:r>
              <a:rPr lang="en-AU" sz="1600" dirty="0" smtClean="0">
                <a:solidFill>
                  <a:prstClr val="black"/>
                </a:solidFill>
                <a:latin typeface="+mj-lt"/>
              </a:rPr>
              <a:t>: 35,960</a:t>
            </a:r>
            <a:endParaRPr lang="en-AU" sz="1600" dirty="0">
              <a:latin typeface="+mj-lt"/>
            </a:endParaRPr>
          </a:p>
          <a:p>
            <a:pPr defTabSz="713105" eaLnBrk="0" hangingPunct="0">
              <a:defRPr/>
            </a:pPr>
            <a:endParaRPr lang="en-AU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Text Box 1041"/>
          <p:cNvSpPr txBox="1">
            <a:spLocks noChangeArrowheads="1"/>
          </p:cNvSpPr>
          <p:nvPr/>
        </p:nvSpPr>
        <p:spPr bwMode="auto">
          <a:xfrm>
            <a:off x="5844639" y="4892468"/>
            <a:ext cx="2791636" cy="564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DURATION : </a:t>
            </a:r>
            <a:r>
              <a:rPr lang="en-AU" sz="1600" dirty="0" smtClean="0">
                <a:solidFill>
                  <a:prstClr val="black"/>
                </a:solidFill>
                <a:latin typeface="+mj-lt"/>
              </a:rPr>
              <a:t>Jan </a:t>
            </a:r>
            <a:r>
              <a:rPr lang="en-AU" sz="1600" dirty="0" smtClean="0">
                <a:solidFill>
                  <a:prstClr val="black"/>
                </a:solidFill>
                <a:latin typeface="+mj-lt"/>
              </a:rPr>
              <a:t>2011 </a:t>
            </a:r>
            <a:r>
              <a:rPr lang="en-AU" sz="1600" dirty="0">
                <a:solidFill>
                  <a:prstClr val="black"/>
                </a:solidFill>
                <a:latin typeface="+mj-lt"/>
              </a:rPr>
              <a:t>to 05 </a:t>
            </a:r>
            <a:r>
              <a:rPr lang="en-AU" sz="1600" dirty="0" smtClean="0">
                <a:solidFill>
                  <a:prstClr val="black"/>
                </a:solidFill>
                <a:latin typeface="+mj-lt"/>
              </a:rPr>
              <a:t>Dec 2019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7" name="Line 1033"/>
          <p:cNvSpPr>
            <a:spLocks noChangeShapeType="1"/>
          </p:cNvSpPr>
          <p:nvPr/>
        </p:nvSpPr>
        <p:spPr bwMode="auto">
          <a:xfrm rot="10800000">
            <a:off x="5274759" y="5180515"/>
            <a:ext cx="624563" cy="19925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Line 1027"/>
          <p:cNvSpPr>
            <a:spLocks noChangeShapeType="1"/>
          </p:cNvSpPr>
          <p:nvPr/>
        </p:nvSpPr>
        <p:spPr bwMode="auto">
          <a:xfrm rot="-5400000" flipH="1" flipV="1">
            <a:off x="5398332" y="5350510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 Box 1045"/>
          <p:cNvSpPr txBox="1">
            <a:spLocks noChangeArrowheads="1"/>
          </p:cNvSpPr>
          <p:nvPr/>
        </p:nvSpPr>
        <p:spPr bwMode="auto">
          <a:xfrm>
            <a:off x="5341801" y="5206834"/>
            <a:ext cx="299531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T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Text Box 1044"/>
          <p:cNvSpPr txBox="1">
            <a:spLocks noChangeArrowheads="1"/>
          </p:cNvSpPr>
          <p:nvPr/>
        </p:nvSpPr>
        <p:spPr bwMode="auto">
          <a:xfrm>
            <a:off x="4409974" y="4913783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O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4555579" y="3292269"/>
            <a:ext cx="0" cy="233759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black">
          <a:xfrm>
            <a:off x="3944312" y="5136600"/>
            <a:ext cx="1226820" cy="381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squar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409974" y="2419715"/>
            <a:ext cx="3465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/>
              <a:t>P</a:t>
            </a:r>
            <a:endParaRPr lang="en-US" sz="19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41994" y="4680359"/>
            <a:ext cx="262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OUTCOME: </a:t>
            </a:r>
            <a:r>
              <a:rPr lang="en-US" sz="1600" dirty="0" smtClean="0">
                <a:latin typeface="+mj-lt"/>
              </a:rPr>
              <a:t>Development of HCC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133"/>
            <a:ext cx="8229600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RAMMbo</a:t>
            </a:r>
            <a:r>
              <a:rPr lang="en-US" dirty="0"/>
              <a:t> acronym : Assessing study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812382" y="2345741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P</a:t>
            </a:r>
            <a:endParaRPr lang="en-US" sz="2200" b="1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451623" y="3679241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E</a:t>
            </a:r>
            <a:endParaRPr lang="en-US" sz="2200" b="1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137423" y="3679241"/>
            <a:ext cx="341709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C</a:t>
            </a:r>
            <a:endParaRPr lang="en-US" sz="2200" b="1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780235" y="4949241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O</a:t>
            </a:r>
            <a:endParaRPr lang="en-US" sz="2200" b="1" dirty="0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rot="-5400000" flipH="1" flipV="1">
            <a:off x="2498462" y="5368606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3374231" y="3365712"/>
            <a:ext cx="1101329" cy="1108604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3925491" y="3353805"/>
            <a:ext cx="0" cy="2337594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 rot="10800000">
            <a:off x="3283744" y="2282242"/>
            <a:ext cx="1309688" cy="877094"/>
          </a:xfrm>
          <a:prstGeom prst="triangle">
            <a:avLst>
              <a:gd name="adj" fmla="val 47819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black">
          <a:xfrm>
            <a:off x="3451622" y="5203241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rot="10800000" flipH="1">
            <a:off x="2655095" y="5221762"/>
            <a:ext cx="54173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black">
          <a:xfrm>
            <a:off x="1912144" y="2409241"/>
            <a:ext cx="500063" cy="2557316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P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E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C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O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T</a:t>
            </a:r>
            <a:endParaRPr lang="en-US" sz="1900" dirty="0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black">
          <a:xfrm>
            <a:off x="5112544" y="2348387"/>
            <a:ext cx="2971800" cy="2264929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R</a:t>
            </a:r>
            <a:r>
              <a:rPr lang="en-US" sz="1900" dirty="0"/>
              <a:t>ecruitment</a:t>
            </a:r>
            <a:endParaRPr lang="en-US" sz="19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A</a:t>
            </a:r>
            <a:r>
              <a:rPr lang="en-US" sz="1900" dirty="0"/>
              <a:t>llocation</a:t>
            </a:r>
            <a:endParaRPr lang="en-US" sz="19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M</a:t>
            </a:r>
            <a:r>
              <a:rPr lang="en-US" sz="1900" dirty="0"/>
              <a:t>aintenance</a:t>
            </a:r>
            <a:endParaRPr lang="en-US" sz="19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M</a:t>
            </a:r>
            <a:r>
              <a:rPr lang="en-US" sz="1900" dirty="0"/>
              <a:t>easurement of outcome </a:t>
            </a:r>
            <a:endParaRPr lang="en-US" sz="19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B</a:t>
            </a:r>
            <a:r>
              <a:rPr lang="en-US" sz="1900" dirty="0"/>
              <a:t>lind or </a:t>
            </a:r>
            <a:r>
              <a:rPr lang="en-US" sz="1900" b="1" dirty="0"/>
              <a:t>O</a:t>
            </a:r>
            <a:r>
              <a:rPr lang="en-US" sz="1900" dirty="0"/>
              <a:t>bjective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5"/>
          <a:stretch>
            <a:fillRect/>
          </a:stretch>
        </p:blipFill>
        <p:spPr>
          <a:xfrm>
            <a:off x="413777" y="2214262"/>
            <a:ext cx="8316445" cy="41420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3652" r="3884" b="78431"/>
          <a:stretch>
            <a:fillRect/>
          </a:stretch>
        </p:blipFill>
        <p:spPr>
          <a:xfrm>
            <a:off x="724619" y="1305582"/>
            <a:ext cx="7395099" cy="908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 err="1"/>
              <a:t>R</a:t>
            </a:r>
            <a:r>
              <a:rPr lang="en-AU" dirty="0" err="1"/>
              <a:t>AMMbo</a:t>
            </a:r>
            <a:r>
              <a:rPr lang="en-AU" dirty="0"/>
              <a:t> : 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/>
              <a:t>Study setting &amp; eligibility criteria well described ? </a:t>
            </a:r>
            <a:r>
              <a:rPr lang="en-US" sz="2000" b="1" dirty="0"/>
              <a:t>YES </a:t>
            </a:r>
            <a:r>
              <a:rPr lang="en-US" sz="2000" dirty="0"/>
              <a:t>                              </a:t>
            </a:r>
            <a:endParaRPr lang="en-US" sz="2000" dirty="0"/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/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/>
              <a:t>Participants  representative  of  eligible ? </a:t>
            </a:r>
            <a:r>
              <a:rPr lang="en-US" sz="2000" b="1" dirty="0"/>
              <a:t>YES</a:t>
            </a:r>
            <a:endParaRPr lang="en-US" sz="2000" b="1" dirty="0"/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/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/>
              <a:t>Prognostic/risk profile appropriate to study question? </a:t>
            </a:r>
            <a:r>
              <a:rPr lang="en-US" sz="2000" b="1" dirty="0"/>
              <a:t>YES</a:t>
            </a:r>
            <a:endParaRPr lang="en-US" sz="2000" b="1" dirty="0"/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/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/>
              <a:t>Randomization process described adequately? </a:t>
            </a:r>
            <a:r>
              <a:rPr lang="en-US" sz="2000" b="1" dirty="0"/>
              <a:t>YES</a:t>
            </a:r>
            <a:r>
              <a:rPr lang="en-US" sz="2000" dirty="0"/>
              <a:t> </a:t>
            </a:r>
            <a:endParaRPr lang="en-I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sz="4800" dirty="0" err="1"/>
              <a:t>A</a:t>
            </a:r>
            <a:r>
              <a:rPr lang="en-US" dirty="0" err="1"/>
              <a:t>MMbo</a:t>
            </a:r>
            <a:r>
              <a:rPr lang="en-US" dirty="0"/>
              <a:t>: A is for Allocation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sp>
        <p:nvSpPr>
          <p:cNvPr id="5" name="Oval 1028"/>
          <p:cNvSpPr>
            <a:spLocks noChangeArrowheads="1"/>
          </p:cNvSpPr>
          <p:nvPr/>
        </p:nvSpPr>
        <p:spPr bwMode="auto">
          <a:xfrm>
            <a:off x="3810906" y="3717929"/>
            <a:ext cx="1278731" cy="1287198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" name="Rectangle 1029"/>
          <p:cNvSpPr>
            <a:spLocks noChangeArrowheads="1"/>
          </p:cNvSpPr>
          <p:nvPr/>
        </p:nvSpPr>
        <p:spPr bwMode="auto">
          <a:xfrm>
            <a:off x="3963902" y="5133414"/>
            <a:ext cx="972741" cy="944563"/>
          </a:xfrm>
          <a:prstGeom prst="rect">
            <a:avLst/>
          </a:prstGeom>
          <a:noFill/>
          <a:ln w="38100">
            <a:solidFill>
              <a:srgbClr val="0B46A0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7" name="Line 1030"/>
          <p:cNvSpPr>
            <a:spLocks noChangeShapeType="1"/>
          </p:cNvSpPr>
          <p:nvPr/>
        </p:nvSpPr>
        <p:spPr bwMode="auto">
          <a:xfrm>
            <a:off x="4450868" y="3728475"/>
            <a:ext cx="0" cy="2308490"/>
          </a:xfrm>
          <a:prstGeom prst="line">
            <a:avLst/>
          </a:prstGeom>
          <a:noFill/>
          <a:ln w="38100">
            <a:solidFill>
              <a:srgbClr val="0070C0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8" name="Line 1032"/>
          <p:cNvSpPr>
            <a:spLocks noChangeShapeType="1"/>
          </p:cNvSpPr>
          <p:nvPr/>
        </p:nvSpPr>
        <p:spPr bwMode="auto">
          <a:xfrm rot="10800000" flipH="1">
            <a:off x="3362636" y="5629507"/>
            <a:ext cx="541734" cy="0"/>
          </a:xfrm>
          <a:prstGeom prst="line">
            <a:avLst/>
          </a:prstGeom>
          <a:noFill/>
          <a:ln w="38100">
            <a:solidFill>
              <a:srgbClr val="0B46A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9" name="Text Box 1033"/>
          <p:cNvSpPr txBox="1">
            <a:spLocks noChangeArrowheads="1"/>
          </p:cNvSpPr>
          <p:nvPr/>
        </p:nvSpPr>
        <p:spPr bwMode="auto">
          <a:xfrm>
            <a:off x="2908196" y="3921799"/>
            <a:ext cx="3247053" cy="364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1900" dirty="0" smtClean="0"/>
              <a:t>E-6979                            C-35,960</a:t>
            </a:r>
            <a:endParaRPr lang="en-AU" sz="1900" dirty="0"/>
          </a:p>
        </p:txBody>
      </p:sp>
      <p:sp>
        <p:nvSpPr>
          <p:cNvPr id="10" name="Text Box 1034"/>
          <p:cNvSpPr txBox="1">
            <a:spLocks noChangeArrowheads="1"/>
          </p:cNvSpPr>
          <p:nvPr/>
        </p:nvSpPr>
        <p:spPr bwMode="auto">
          <a:xfrm>
            <a:off x="4262749" y="5363601"/>
            <a:ext cx="355635" cy="45674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O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11" name="AutoShape 1037"/>
          <p:cNvSpPr>
            <a:spLocks noChangeArrowheads="1"/>
          </p:cNvSpPr>
          <p:nvPr/>
        </p:nvSpPr>
        <p:spPr bwMode="auto">
          <a:xfrm rot="10800000">
            <a:off x="3556939" y="1246725"/>
            <a:ext cx="1949566" cy="1182701"/>
          </a:xfrm>
          <a:prstGeom prst="triangle">
            <a:avLst>
              <a:gd name="adj" fmla="val 52137"/>
            </a:avLst>
          </a:prstGeom>
          <a:noFill/>
          <a:ln w="38100">
            <a:solidFill>
              <a:srgbClr val="0070C0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dirty="0"/>
          </a:p>
        </p:txBody>
      </p:sp>
      <p:sp>
        <p:nvSpPr>
          <p:cNvPr id="12" name="Text Box 1038"/>
          <p:cNvSpPr txBox="1">
            <a:spLocks noChangeArrowheads="1"/>
          </p:cNvSpPr>
          <p:nvPr/>
        </p:nvSpPr>
        <p:spPr bwMode="auto">
          <a:xfrm>
            <a:off x="3998540" y="1374371"/>
            <a:ext cx="1309468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500" dirty="0" smtClean="0"/>
              <a:t>42939  </a:t>
            </a:r>
            <a:endParaRPr lang="en-AU" sz="2500" dirty="0"/>
          </a:p>
        </p:txBody>
      </p:sp>
      <p:sp>
        <p:nvSpPr>
          <p:cNvPr id="13" name="Line 1040"/>
          <p:cNvSpPr>
            <a:spLocks noChangeShapeType="1"/>
          </p:cNvSpPr>
          <p:nvPr/>
        </p:nvSpPr>
        <p:spPr bwMode="auto">
          <a:xfrm flipH="1">
            <a:off x="4262749" y="2364495"/>
            <a:ext cx="171450" cy="69850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4" name="Line 1041"/>
          <p:cNvSpPr>
            <a:spLocks noChangeShapeType="1"/>
          </p:cNvSpPr>
          <p:nvPr/>
        </p:nvSpPr>
        <p:spPr bwMode="auto">
          <a:xfrm>
            <a:off x="4572000" y="2356891"/>
            <a:ext cx="171450" cy="69850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5" name="Text Box 1057"/>
          <p:cNvSpPr txBox="1">
            <a:spLocks noChangeArrowheads="1"/>
          </p:cNvSpPr>
          <p:nvPr/>
        </p:nvSpPr>
        <p:spPr bwMode="auto">
          <a:xfrm>
            <a:off x="6404097" y="3847541"/>
            <a:ext cx="2223070" cy="6260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algn="ctr" eaLnBrk="0" hangingPunct="0"/>
            <a:r>
              <a:rPr lang="en-AU" b="1" dirty="0" smtClean="0"/>
              <a:t>1:5  </a:t>
            </a:r>
            <a:r>
              <a:rPr lang="en-AU" b="1" dirty="0"/>
              <a:t>ratio for baseline randomization</a:t>
            </a:r>
            <a:endParaRPr lang="en-AU" b="1" dirty="0"/>
          </a:p>
        </p:txBody>
      </p:sp>
      <p:sp>
        <p:nvSpPr>
          <p:cNvPr id="16" name="Line 1031"/>
          <p:cNvSpPr>
            <a:spLocks noChangeShapeType="1"/>
          </p:cNvSpPr>
          <p:nvPr/>
        </p:nvSpPr>
        <p:spPr bwMode="black">
          <a:xfrm>
            <a:off x="3988905" y="5617569"/>
            <a:ext cx="947738" cy="0"/>
          </a:xfrm>
          <a:prstGeom prst="line">
            <a:avLst/>
          </a:prstGeom>
          <a:noFill/>
          <a:ln w="38100">
            <a:solidFill>
              <a:srgbClr val="0B46A0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17" name="Line 1027"/>
          <p:cNvSpPr>
            <a:spLocks noChangeShapeType="1"/>
          </p:cNvSpPr>
          <p:nvPr/>
        </p:nvSpPr>
        <p:spPr bwMode="auto">
          <a:xfrm rot="-5400000" flipH="1" flipV="1">
            <a:off x="2408799" y="5776353"/>
            <a:ext cx="584729" cy="0"/>
          </a:xfrm>
          <a:prstGeom prst="line">
            <a:avLst/>
          </a:prstGeom>
          <a:noFill/>
          <a:ln w="38100">
            <a:solidFill>
              <a:srgbClr val="0B46A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8" name="Line 1032"/>
          <p:cNvSpPr>
            <a:spLocks noChangeShapeType="1"/>
          </p:cNvSpPr>
          <p:nvPr/>
        </p:nvSpPr>
        <p:spPr bwMode="auto">
          <a:xfrm rot="10800000" flipH="1">
            <a:off x="2573696" y="5629507"/>
            <a:ext cx="541734" cy="0"/>
          </a:xfrm>
          <a:prstGeom prst="line">
            <a:avLst/>
          </a:prstGeom>
          <a:noFill/>
          <a:ln w="38100">
            <a:solidFill>
              <a:srgbClr val="0B46A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9" name="Text Box 1035"/>
          <p:cNvSpPr txBox="1">
            <a:spLocks noChangeArrowheads="1"/>
          </p:cNvSpPr>
          <p:nvPr/>
        </p:nvSpPr>
        <p:spPr bwMode="auto">
          <a:xfrm>
            <a:off x="2789269" y="5722112"/>
            <a:ext cx="299531" cy="456741"/>
          </a:xfrm>
          <a:prstGeom prst="rect">
            <a:avLst/>
          </a:prstGeom>
          <a:noFill/>
          <a:ln w="9525">
            <a:solidFill>
              <a:srgbClr val="0B46A0"/>
            </a:solidFill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rgbClr val="0B46A0"/>
                </a:solidFill>
              </a:rPr>
              <a:t>T</a:t>
            </a:r>
            <a:endParaRPr lang="en-AU" sz="25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RA</a:t>
            </a:r>
            <a:r>
              <a:rPr lang="en-AU" sz="4400" dirty="0" err="1" smtClean="0"/>
              <a:t>M</a:t>
            </a:r>
            <a:r>
              <a:rPr lang="en-AU" dirty="0" err="1" smtClean="0"/>
              <a:t>Mbo</a:t>
            </a:r>
            <a:r>
              <a:rPr lang="en-AU" dirty="0" smtClean="0"/>
              <a:t>: Maintenance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sp>
        <p:nvSpPr>
          <p:cNvPr id="5" name="Title 1"/>
          <p:cNvSpPr txBox="1"/>
          <p:nvPr/>
        </p:nvSpPr>
        <p:spPr bwMode="auto">
          <a:xfrm>
            <a:off x="-89139" y="1561193"/>
            <a:ext cx="9144000" cy="238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marL="457200" indent="-31115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IN" sz="2400" b="1" kern="0" smtClean="0">
                <a:solidFill>
                  <a:srgbClr val="E9EDEE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eorgia" panose="02040502050405020303"/>
              </a:rPr>
            </a:b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89;p13"/>
          <p:cNvSpPr txBox="1"/>
          <p:nvPr/>
        </p:nvSpPr>
        <p:spPr bwMode="auto">
          <a:xfrm>
            <a:off x="-89139" y="4040868"/>
            <a:ext cx="9144000" cy="8494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spcFirstLastPara="1" vert="horz" wrap="square" lIns="91425" tIns="91425" rIns="91425" bIns="91425" numCol="1" anchor="t" anchorCtr="0" compatLnSpc="1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smtClean="0">
              <a:ea typeface="Georgia" panose="02040502050405020303"/>
              <a:sym typeface="Georgia" panose="02040502050405020303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mtClean="0">
                <a:ea typeface="Georgia" panose="02040502050405020303"/>
                <a:sym typeface="Georgia" panose="02040502050405020303"/>
              </a:rPr>
              <a:t>			</a:t>
            </a:r>
            <a:endParaRPr lang="en-GB" dirty="0">
              <a:ea typeface="Georgia" panose="02040502050405020303"/>
              <a:sym typeface="Georgia" panose="02040502050405020303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rot="-5400000" flipH="1" flipV="1">
            <a:off x="-794526" y="4033743"/>
            <a:ext cx="31022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997100" y="2482623"/>
            <a:ext cx="1382316" cy="1905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22130" y="4649561"/>
            <a:ext cx="972740" cy="944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1709094" y="2482623"/>
            <a:ext cx="0" cy="307049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black">
          <a:xfrm>
            <a:off x="1235225" y="5121842"/>
            <a:ext cx="9477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rot="10800000" flipH="1">
            <a:off x="620864" y="5145655"/>
            <a:ext cx="54173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520975" y="4879749"/>
            <a:ext cx="394107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AU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789044" y="1784123"/>
            <a:ext cx="6113417" cy="1303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Maintenance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Did most participants remain in allocated groups  ? 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737726" y="3421632"/>
            <a:ext cx="6569684" cy="28420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Participants &amp;/or investigators blind to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(and comparison exposure)? </a:t>
            </a:r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Compliance high &amp; similar in both group?                             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Completeness of follow-up high &amp; similar in both group?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RA</a:t>
            </a:r>
            <a:r>
              <a:rPr lang="en-AU" sz="4400" dirty="0" err="1" smtClean="0"/>
              <a:t>M</a:t>
            </a:r>
            <a:r>
              <a:rPr lang="en-AU" dirty="0" err="1" smtClean="0"/>
              <a:t>Mbo</a:t>
            </a:r>
            <a:r>
              <a:rPr lang="en-AU" dirty="0" smtClean="0"/>
              <a:t>: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rot="-5400000" flipH="1" flipV="1">
            <a:off x="1042460" y="4437915"/>
            <a:ext cx="10702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656286" y="1934295"/>
            <a:ext cx="0" cy="33655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rot="10800000" flipH="1">
            <a:off x="1246587" y="4597327"/>
            <a:ext cx="54173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068118" y="2378795"/>
            <a:ext cx="1181182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EG    CG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spect="1" noChangeArrowheads="1"/>
          </p:cNvSpPr>
          <p:nvPr/>
        </p:nvSpPr>
        <p:spPr bwMode="auto">
          <a:xfrm>
            <a:off x="2010969" y="4101234"/>
            <a:ext cx="1289447" cy="125147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7"/>
          <p:cNvSpPr>
            <a:spLocks noChangeAspect="1" noChangeShapeType="1"/>
          </p:cNvSpPr>
          <p:nvPr/>
        </p:nvSpPr>
        <p:spPr bwMode="black">
          <a:xfrm>
            <a:off x="2027637" y="4726974"/>
            <a:ext cx="1256110" cy="132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spect="1" noChangeArrowheads="1"/>
          </p:cNvSpPr>
          <p:nvPr/>
        </p:nvSpPr>
        <p:spPr bwMode="auto">
          <a:xfrm>
            <a:off x="2498573" y="4537074"/>
            <a:ext cx="342811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646885" y="3013796"/>
            <a:ext cx="4798967" cy="1918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Outcome measurements were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Authors reviewed all results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978822" y="1934295"/>
            <a:ext cx="1382315" cy="139170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6" y="97228"/>
            <a:ext cx="8229600" cy="1143000"/>
          </a:xfrm>
        </p:spPr>
        <p:txBody>
          <a:bodyPr/>
          <a:lstStyle/>
          <a:p>
            <a:r>
              <a:rPr lang="en-US" dirty="0" smtClean="0"/>
              <a:t>RAMMBO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828779" y="3296902"/>
            <a:ext cx="1101329" cy="110860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380039" y="3372308"/>
            <a:ext cx="0" cy="246459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10800000">
            <a:off x="2738292" y="1772902"/>
            <a:ext cx="1309688" cy="877094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black">
          <a:xfrm>
            <a:off x="2906170" y="5405630"/>
            <a:ext cx="9477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rot="10800000" flipH="1">
            <a:off x="1823893" y="5283922"/>
            <a:ext cx="54173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47879" y="1860215"/>
            <a:ext cx="315561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AU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929984" y="3594559"/>
            <a:ext cx="783638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  C</a:t>
            </a:r>
            <a:endParaRPr lang="en-AU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191921" y="5163538"/>
            <a:ext cx="342811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AU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047729" y="5376527"/>
            <a:ext cx="301133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AU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089945" y="2649996"/>
            <a:ext cx="2400300" cy="6875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llocation : Adequate 	</a:t>
            </a:r>
            <a:endParaRPr lang="en-AU" sz="20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109892" y="3614402"/>
            <a:ext cx="3451035" cy="99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aintenance: High Retention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062393" y="4819751"/>
            <a:ext cx="4416179" cy="6875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easurement : Right Statistical tools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(of outcomes)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7042" y="1234091"/>
            <a:ext cx="2628900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ecruitment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Bias: No  bias 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893668" y="4933348"/>
            <a:ext cx="972741" cy="944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/>
              <a:t>Large scale study</a:t>
            </a:r>
            <a:endParaRPr lang="en-US" dirty="0"/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/>
              <a:t>Participants literate and exhibit more positive health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  <a:endParaRPr lang="en-US" dirty="0" smtClean="0"/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 err="1" smtClean="0"/>
              <a:t>Decentralised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 smtClean="0">
                <a:solidFill>
                  <a:srgbClr val="000000"/>
                </a:solidFill>
              </a:rPr>
              <a:t>Differences in follow up time between TDF and 	ETV patients could n </a:t>
            </a:r>
            <a:r>
              <a:rPr lang="en-US" sz="2000" dirty="0" err="1" smtClean="0">
                <a:solidFill>
                  <a:srgbClr val="000000"/>
                </a:solidFill>
              </a:rPr>
              <a:t>ot</a:t>
            </a:r>
            <a:r>
              <a:rPr lang="en-US" sz="2000" dirty="0" smtClean="0">
                <a:solidFill>
                  <a:srgbClr val="000000"/>
                </a:solidFill>
              </a:rPr>
              <a:t> be fully accounted for and may confound the results</a:t>
            </a:r>
            <a:endParaRPr lang="en-US" sz="2000" dirty="0">
              <a:solidFill>
                <a:srgbClr val="000000"/>
              </a:solidFill>
            </a:endParaRPr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 smtClean="0">
                <a:solidFill>
                  <a:srgbClr val="000000"/>
                </a:solidFill>
              </a:rPr>
              <a:t>Underlying data collection methodologies and definitions used across the studies could not be aligned</a:t>
            </a:r>
            <a:endParaRPr lang="en-US" sz="2000" dirty="0">
              <a:solidFill>
                <a:srgbClr val="000000"/>
              </a:solidFill>
            </a:endParaRPr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 smtClean="0">
                <a:solidFill>
                  <a:srgbClr val="000000"/>
                </a:solidFill>
              </a:rPr>
              <a:t>No adjustments for multiple testing was performed</a:t>
            </a:r>
            <a:endParaRPr lang="en-US" sz="2000" dirty="0">
              <a:solidFill>
                <a:srgbClr val="000000"/>
              </a:solidFill>
            </a:endParaRPr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 smtClean="0">
                <a:solidFill>
                  <a:srgbClr val="000000"/>
                </a:solidFill>
              </a:rPr>
              <a:t>Only half of identified studies agreed to participate, which may have led to selection </a:t>
            </a:r>
            <a:r>
              <a:rPr lang="en-US" sz="2000" dirty="0">
                <a:solidFill>
                  <a:srgbClr val="000000"/>
                </a:solidFill>
              </a:rPr>
              <a:t>b</a:t>
            </a:r>
            <a:r>
              <a:rPr lang="en-US" sz="2000" dirty="0" smtClean="0">
                <a:solidFill>
                  <a:srgbClr val="000000"/>
                </a:solidFill>
              </a:rPr>
              <a:t>ias</a:t>
            </a:r>
            <a:endParaRPr lang="en-US" sz="2000" dirty="0">
              <a:solidFill>
                <a:srgbClr val="000000"/>
              </a:solidFill>
            </a:endParaRPr>
          </a:p>
          <a:p>
            <a:pPr marL="5715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 smtClean="0">
                <a:solidFill>
                  <a:srgbClr val="000000"/>
                </a:solidFill>
              </a:rPr>
              <a:t>All included studies were from </a:t>
            </a:r>
            <a:r>
              <a:rPr lang="en-US" sz="2000" dirty="0" smtClean="0">
                <a:solidFill>
                  <a:srgbClr val="00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ast Asia, so results may not be generalizable to the global CHB population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TDF was associated with significantly lower HCC risk than ETV in patients with CHB</a:t>
            </a:r>
            <a:endParaRPr lang="en-US" sz="2400" dirty="0" smtClean="0"/>
          </a:p>
          <a:p>
            <a:r>
              <a:rPr lang="en-US" sz="2400" dirty="0" smtClean="0"/>
              <a:t>Particularly n those with </a:t>
            </a:r>
            <a:r>
              <a:rPr lang="en-US" sz="2400" dirty="0" err="1" smtClean="0"/>
              <a:t>HBeAg</a:t>
            </a:r>
            <a:r>
              <a:rPr lang="en-US" sz="2400" dirty="0" smtClean="0"/>
              <a:t> positivity</a:t>
            </a:r>
            <a:endParaRPr lang="en-US" sz="2400" dirty="0" smtClean="0"/>
          </a:p>
          <a:p>
            <a:r>
              <a:rPr lang="en-US" sz="2400" dirty="0" smtClean="0"/>
              <a:t>Longer follow-up may be needed to better define incidence differences between the treatments in various subgroups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compare the risk of developing HCC between the patients receiving TDF vs ETV based monotherapies by Individual Patient Data Meta-analysis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Published Meta-analyses, electronic databases and congress proceedings searched in Jan 2021</a:t>
            </a:r>
            <a:endParaRPr lang="en-US" dirty="0" smtClean="0"/>
          </a:p>
          <a:p>
            <a:r>
              <a:rPr lang="en-US" dirty="0" smtClean="0"/>
              <a:t>Compared HCC risk between two groups using Multi-variable Cox proportional Hazards model</a:t>
            </a:r>
            <a:endParaRPr lang="en-US" dirty="0" smtClean="0"/>
          </a:p>
          <a:p>
            <a:r>
              <a:rPr lang="en-US" dirty="0" smtClean="0"/>
              <a:t>Treatment effect consistency </a:t>
            </a:r>
            <a:r>
              <a:rPr lang="en-US" dirty="0" err="1" smtClean="0"/>
              <a:t>expored</a:t>
            </a:r>
            <a:r>
              <a:rPr lang="en-US" dirty="0" smtClean="0"/>
              <a:t> in Propensity score matching, weighting and sub group analyses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6" y="1548531"/>
            <a:ext cx="8206687" cy="49903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0" y="468265"/>
            <a:ext cx="7097849" cy="58880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Eligibility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03123" cy="3677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031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Inclusion criteria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Study design- Prospective/retrospective cohort study,</a:t>
                      </a:r>
                      <a:r>
                        <a:rPr lang="en-US" baseline="0" dirty="0" smtClean="0"/>
                        <a:t> Case control study or RCT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Population- Patients</a:t>
                      </a:r>
                      <a:r>
                        <a:rPr lang="en-US" baseline="0" dirty="0" smtClean="0"/>
                        <a:t> with CHB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Treatment- Studies of ETV and TDF</a:t>
                      </a:r>
                      <a:r>
                        <a:rPr lang="en-US" baseline="0" dirty="0" smtClean="0"/>
                        <a:t> monotherapies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Outcome- Risk of HCC presented as a primary or secondary outcome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Study location-</a:t>
                      </a:r>
                      <a:r>
                        <a:rPr lang="en-US" baseline="0" dirty="0" smtClean="0"/>
                        <a:t> East Asia including China, Hong Kong, Japan, South Korea and Taiwan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Sufficient variable/outcome availability- Variables deemed necessary to apply patient-level</a:t>
                      </a:r>
                      <a:r>
                        <a:rPr lang="en-US" baseline="0" dirty="0" smtClean="0"/>
                        <a:t> inclusion/ exclusion criteria or that are required for Propensity score matching must be available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Eligibility Criteria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47346" y="1600200"/>
          <a:ext cx="7649308" cy="4053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493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Exclusion Criteria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r>
                        <a:rPr lang="en-US" baseline="0" dirty="0" smtClean="0"/>
                        <a:t> design- </a:t>
                      </a:r>
                      <a:r>
                        <a:rPr lang="en-US" dirty="0" smtClean="0"/>
                        <a:t>Review articles, meta-analyses, editorials, case reports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 overlap- If multiple studies reported the same populations with overlapping patient recruitment dates, the most recent or informative study was chosen by considering the duration of follow</a:t>
                      </a:r>
                      <a:r>
                        <a:rPr lang="en-US" baseline="0" dirty="0" smtClean="0"/>
                        <a:t>-up and study sample 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Claims databases- Claims/</a:t>
                      </a:r>
                      <a:r>
                        <a:rPr lang="en-US" baseline="0" dirty="0" smtClean="0"/>
                        <a:t> administrative databases were excluded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Selected cohort- </a:t>
                      </a:r>
                      <a:r>
                        <a:rPr lang="en-US" dirty="0" err="1" smtClean="0"/>
                        <a:t>HBeAg</a:t>
                      </a:r>
                      <a:r>
                        <a:rPr lang="en-US" dirty="0" smtClean="0"/>
                        <a:t> negative populations at baseline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</a:t>
                      </a:r>
                      <a:r>
                        <a:rPr lang="en-US" baseline="0" dirty="0" smtClean="0"/>
                        <a:t> population- studies with patient population restricted to treatment –experienced, liver transplant, HCC in the past or at baseline, and or co-infected with HIV, HCV or Hepatitis D Virus were considered ineligible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studies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8"/>
          <a:stretch>
            <a:fillRect/>
          </a:stretch>
        </p:blipFill>
        <p:spPr>
          <a:xfrm>
            <a:off x="364881" y="1417638"/>
            <a:ext cx="8414238" cy="48818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5066</Words>
  <Application>WPS Presentation</Application>
  <PresentationFormat>On-screen Show (4:3)</PresentationFormat>
  <Paragraphs>288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SimSun</vt:lpstr>
      <vt:lpstr>Wingdings</vt:lpstr>
      <vt:lpstr>Calibri</vt:lpstr>
      <vt:lpstr>MS PGothic</vt:lpstr>
      <vt:lpstr>Arial</vt:lpstr>
      <vt:lpstr>Microsoft YaHei</vt:lpstr>
      <vt:lpstr>Arial Unicode MS</vt:lpstr>
      <vt:lpstr>Calibri</vt:lpstr>
      <vt:lpstr>Georgia</vt:lpstr>
      <vt:lpstr>Calibri Light</vt:lpstr>
      <vt:lpstr>Office Theme</vt:lpstr>
      <vt:lpstr>1_Custom Design</vt:lpstr>
      <vt:lpstr>Custom Design</vt:lpstr>
      <vt:lpstr>JOURNAL CLUB  Hepatocellular Carcinoma risk in patients with chronic Hepatitis B receiving Tenofovir vs Entecavir based regimens: Individual patient data meta analysis</vt:lpstr>
      <vt:lpstr>PowerPoint 演示文稿</vt:lpstr>
      <vt:lpstr>Aim</vt:lpstr>
      <vt:lpstr>Methods</vt:lpstr>
      <vt:lpstr>METHODS</vt:lpstr>
      <vt:lpstr>PowerPoint 演示文稿</vt:lpstr>
      <vt:lpstr>Study Eligibility Criteria</vt:lpstr>
      <vt:lpstr>Study Eligibility Criteria</vt:lpstr>
      <vt:lpstr>Participating studies</vt:lpstr>
      <vt:lpstr>Patient eligibility criteria</vt:lpstr>
      <vt:lpstr>Result </vt:lpstr>
      <vt:lpstr>Statistical Analysis</vt:lpstr>
      <vt:lpstr>Statistical Analysis</vt:lpstr>
      <vt:lpstr>Comparison with other Meta-analyses</vt:lpstr>
      <vt:lpstr>CRITICAL APPRAISAL</vt:lpstr>
      <vt:lpstr>REFERENCE QUESTION</vt:lpstr>
      <vt:lpstr>VALIDITY</vt:lpstr>
      <vt:lpstr>GATE Framework Assessment : PECOT</vt:lpstr>
      <vt:lpstr>The RAMMbo acronym : Assessing study bias</vt:lpstr>
      <vt:lpstr>RAMMbo : Recruitment</vt:lpstr>
      <vt:lpstr>RAMMbo: A is for Allocation</vt:lpstr>
      <vt:lpstr>RAMMbo: Maintenance</vt:lpstr>
      <vt:lpstr>RAMMbo: Measurement</vt:lpstr>
      <vt:lpstr>RAMMBO</vt:lpstr>
      <vt:lpstr>STRENGTHS</vt:lpstr>
      <vt:lpstr>LIMITATIONS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Saturday Clinical Meeting</dc:title>
  <dc:creator>skn</dc:creator>
  <cp:lastModifiedBy>Dr. Prince Manchanda</cp:lastModifiedBy>
  <cp:revision>1041</cp:revision>
  <dcterms:created xsi:type="dcterms:W3CDTF">2019-07-05T14:08:00Z</dcterms:created>
  <dcterms:modified xsi:type="dcterms:W3CDTF">2023-08-21T06:11:44Z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0F582C7E23BE480388035BEBCB2EDC07</vt:lpwstr>
  </property>
  <property fmtid="{D5CDD505-2E9C-101B-9397-08002B2CF9AE}" pid="3" name="KSOProductBuildVer">
    <vt:lpwstr>1033-11.2.0.11537</vt:lpwstr>
  </property>
</Properties>
</file>