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344" r:id="rId5"/>
    <p:sldId id="321" r:id="rId6"/>
    <p:sldId id="346" r:id="rId7"/>
    <p:sldId id="259" r:id="rId8"/>
    <p:sldId id="307" r:id="rId9"/>
    <p:sldId id="341" r:id="rId11"/>
    <p:sldId id="343" r:id="rId12"/>
    <p:sldId id="264" r:id="rId13"/>
    <p:sldId id="322" r:id="rId14"/>
    <p:sldId id="265" r:id="rId15"/>
    <p:sldId id="306" r:id="rId16"/>
    <p:sldId id="324" r:id="rId17"/>
    <p:sldId id="327" r:id="rId18"/>
    <p:sldId id="323" r:id="rId19"/>
    <p:sldId id="278" r:id="rId20"/>
    <p:sldId id="331" r:id="rId21"/>
    <p:sldId id="266" r:id="rId22"/>
    <p:sldId id="267" r:id="rId23"/>
    <p:sldId id="288" r:id="rId24"/>
    <p:sldId id="329" r:id="rId25"/>
    <p:sldId id="330" r:id="rId26"/>
    <p:sldId id="333" r:id="rId27"/>
    <p:sldId id="332" r:id="rId28"/>
    <p:sldId id="337" r:id="rId29"/>
    <p:sldId id="338" r:id="rId30"/>
    <p:sldId id="334" r:id="rId31"/>
    <p:sldId id="335" r:id="rId32"/>
    <p:sldId id="336" r:id="rId33"/>
    <p:sldId id="340" r:id="rId34"/>
    <p:sldId id="274" r:id="rId35"/>
    <p:sldId id="275" r:id="rId36"/>
    <p:sldId id="276" r:id="rId37"/>
    <p:sldId id="277" r:id="rId38"/>
    <p:sldId id="280" r:id="rId39"/>
    <p:sldId id="282" r:id="rId40"/>
    <p:sldId id="284" r:id="rId41"/>
    <p:sldId id="283" r:id="rId42"/>
    <p:sldId id="285" r:id="rId43"/>
    <p:sldId id="281" r:id="rId44"/>
    <p:sldId id="286" r:id="rId45"/>
    <p:sldId id="311" r:id="rId46"/>
    <p:sldId id="312"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8604" autoAdjust="0"/>
  </p:normalViewPr>
  <p:slideViewPr>
    <p:cSldViewPr snapToGrid="0">
      <p:cViewPr>
        <p:scale>
          <a:sx n="50" d="100"/>
          <a:sy n="50" d="100"/>
        </p:scale>
        <p:origin x="1320"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2T10:47:02"/>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2T10:47:5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2T10:47:5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54B7D-0DD4-4B22-B8F2-962A7BEC3625}"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A8F42-5FF2-4D27-A05E-81823705A817}"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Phase 2 trial published </a:t>
            </a:r>
            <a:r>
              <a:rPr lang="en-IN"/>
              <a:t>in 2020 26 week</a:t>
            </a:r>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Insulin naïve, though short term insulin treatment for a maximum of 14 days prior to the day of screening was allowed, as is prior insulin treatment for GDM.</a:t>
            </a:r>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What if the lady enrolled conceives during the study?</a:t>
            </a:r>
            <a:endParaRPr lang="en-IN" dirty="0"/>
          </a:p>
          <a:p>
            <a:r>
              <a:rPr lang="en-IN" dirty="0"/>
              <a:t>What if the patient cant be positioned for a PA view? Excluded</a:t>
            </a:r>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global prevalence of T2D is slightly higher in men and prevalence increases with age. Ethnic groups – Asian, Hispanic and Blacks have higher prevalence. Individuals with higher BMI are more likely to develop DM2.</a:t>
            </a:r>
            <a:br>
              <a:rPr lang="en-IN" dirty="0"/>
            </a:br>
            <a:r>
              <a:rPr lang="en-IN" dirty="0"/>
              <a:t>Participant sample in this trial is largely representative of the clinical settings with slightly more men than women included and a mean age of 59 yeas. </a:t>
            </a:r>
            <a:r>
              <a:rPr lang="en-IN" dirty="0" err="1"/>
              <a:t>Oberved</a:t>
            </a:r>
            <a:r>
              <a:rPr lang="en-IN" dirty="0"/>
              <a:t> BMI in this study was approximately 30 kg/m2 across the treatment arms. Countries included are those where DM 2 show highest prevalence</a:t>
            </a:r>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Yes, in fact, the Cochrane meta analysis of 10 such randomised trials done which verified similar reduction in surgical intervention</a:t>
            </a:r>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1A8F42-5FF2-4D27-A05E-81823705A817}" type="slidenum">
              <a:rPr lang="en-IN" smtClean="0"/>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787569B6-6119-405F-8128-97C15325ED3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787569B6-6119-405F-8128-97C15325ED3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787569B6-6119-405F-8128-97C15325ED3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N" dirty="0"/>
          </a:p>
        </p:txBody>
      </p:sp>
      <p:sp>
        <p:nvSpPr>
          <p:cNvPr id="4" name="Date Placeholder 3"/>
          <p:cNvSpPr>
            <a:spLocks noGrp="1"/>
          </p:cNvSpPr>
          <p:nvPr>
            <p:ph type="dt" sz="half" idx="10"/>
          </p:nvPr>
        </p:nvSpPr>
        <p:spPr/>
        <p:txBody>
          <a:bodyPr/>
          <a:lstStyle/>
          <a:p>
            <a:fld id="{787569B6-6119-405F-8128-97C15325ED3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55C39E-544F-4A24-B71B-8DD6A568D84E}" type="slidenum">
              <a:rPr lang="en-IN" smtClean="0"/>
            </a:fld>
            <a:endParaRPr lang="en-IN"/>
          </a:p>
        </p:txBody>
      </p:sp>
      <p:pic>
        <p:nvPicPr>
          <p:cNvPr id="7" name="Picture 4" descr="afmc care2.jpg"/>
          <p:cNvPicPr>
            <a:picLocks noChangeAspect="1"/>
          </p:cNvPicPr>
          <p:nvPr userDrawn="1"/>
        </p:nvPicPr>
        <p:blipFill>
          <a:blip r:embed="rId2"/>
          <a:srcRect/>
          <a:stretch>
            <a:fillRect/>
          </a:stretch>
        </p:blipFill>
        <p:spPr bwMode="auto">
          <a:xfrm>
            <a:off x="10543315" y="20440"/>
            <a:ext cx="1620969" cy="1685363"/>
          </a:xfrm>
          <a:prstGeom prst="rect">
            <a:avLst/>
          </a:prstGeom>
          <a:noFill/>
          <a:ln w="9525">
            <a:noFill/>
            <a:miter lim="800000"/>
            <a:headEnd/>
            <a:tailEnd/>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90" y="-71438"/>
            <a:ext cx="1390564" cy="16853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87569B6-6119-405F-8128-97C15325ED34}"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787569B6-6119-405F-8128-97C15325ED34}"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787569B6-6119-405F-8128-97C15325ED34}"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787569B6-6119-405F-8128-97C15325ED34}"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569B6-6119-405F-8128-97C15325ED34}"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87569B6-6119-405F-8128-97C15325ED34}"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87569B6-6119-405F-8128-97C15325ED34}"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55C39E-544F-4A24-B71B-8DD6A568D84E}"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569B6-6119-405F-8128-97C15325ED34}" type="datetimeFigureOut">
              <a:rPr lang="en-IN" smtClean="0"/>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5C39E-544F-4A24-B71B-8DD6A568D84E}"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JOURNAL CLUB</a:t>
            </a:r>
            <a:endParaRPr lang="en-IN" dirty="0"/>
          </a:p>
        </p:txBody>
      </p:sp>
      <p:sp>
        <p:nvSpPr>
          <p:cNvPr id="3" name="Subtitle 2"/>
          <p:cNvSpPr>
            <a:spLocks noGrp="1"/>
          </p:cNvSpPr>
          <p:nvPr>
            <p:ph type="subTitle" idx="1"/>
          </p:nvPr>
        </p:nvSpPr>
        <p:spPr/>
        <p:txBody>
          <a:bodyPr>
            <a:normAutofit/>
          </a:bodyPr>
          <a:lstStyle/>
          <a:p>
            <a:r>
              <a:rPr lang="en-IN" sz="2400" dirty="0"/>
              <a:t>Presented by : Sqn </a:t>
            </a:r>
            <a:r>
              <a:rPr lang="en-IN" sz="2400" dirty="0" err="1"/>
              <a:t>Ldr</a:t>
            </a:r>
            <a:r>
              <a:rPr lang="en-IN" sz="2400" dirty="0"/>
              <a:t> Pillai Jayakrishnan S, Resident Medicine</a:t>
            </a:r>
            <a:endParaRPr lang="en-IN" sz="2400" dirty="0"/>
          </a:p>
          <a:p>
            <a:r>
              <a:rPr lang="en-IN" sz="2400" dirty="0"/>
              <a:t>Moderated by: </a:t>
            </a:r>
            <a:r>
              <a:rPr lang="en-IN" sz="2400" dirty="0" err="1"/>
              <a:t>Wg</a:t>
            </a:r>
            <a:r>
              <a:rPr lang="en-IN" sz="2400" dirty="0"/>
              <a:t> Cdr Rohit </a:t>
            </a:r>
            <a:r>
              <a:rPr lang="en-IN" sz="2400" dirty="0" err="1"/>
              <a:t>Vashisht</a:t>
            </a:r>
            <a:r>
              <a:rPr lang="en-IN" sz="2400" dirty="0"/>
              <a:t>, Cl </a:t>
            </a:r>
            <a:r>
              <a:rPr lang="en-IN" sz="2400" dirty="0" err="1"/>
              <a:t>Splt</a:t>
            </a:r>
            <a:r>
              <a:rPr lang="en-IN" sz="2400" dirty="0"/>
              <a:t> Med &amp; ID Specialist</a:t>
            </a:r>
            <a:endParaRPr lang="en-IN" sz="2400" dirty="0"/>
          </a:p>
        </p:txBody>
      </p:sp>
      <p:pic>
        <p:nvPicPr>
          <p:cNvPr id="4" name="Picture 4" descr="afmc care2.jpg"/>
          <p:cNvPicPr>
            <a:picLocks noChangeAspect="1"/>
          </p:cNvPicPr>
          <p:nvPr/>
        </p:nvPicPr>
        <p:blipFill>
          <a:blip r:embed="rId1"/>
          <a:srcRect/>
          <a:stretch>
            <a:fillRect/>
          </a:stretch>
        </p:blipFill>
        <p:spPr bwMode="auto">
          <a:xfrm>
            <a:off x="5123057" y="469641"/>
            <a:ext cx="1945885" cy="202318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Primary Objective</a:t>
            </a:r>
            <a:endParaRPr lang="en-IN" dirty="0"/>
          </a:p>
        </p:txBody>
      </p:sp>
      <p:sp>
        <p:nvSpPr>
          <p:cNvPr id="3" name="Content Placeholder 2"/>
          <p:cNvSpPr>
            <a:spLocks noGrp="1"/>
          </p:cNvSpPr>
          <p:nvPr>
            <p:ph idx="1"/>
          </p:nvPr>
        </p:nvSpPr>
        <p:spPr/>
        <p:txBody>
          <a:bodyPr/>
          <a:lstStyle/>
          <a:p>
            <a:pPr algn="just"/>
            <a:r>
              <a:rPr lang="en-IN" dirty="0"/>
              <a:t>To demonstrate the effect on glycaemic control of once weekly insulin icodec in comparison to once daily insulin glargine U100, both in combination with non insulin antidiabetic drugs in insulin naïve subjects with Type 2 Diabetes Mellitus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Secondary Objective</a:t>
            </a:r>
            <a:endParaRPr lang="en-IN" dirty="0"/>
          </a:p>
        </p:txBody>
      </p:sp>
      <p:sp>
        <p:nvSpPr>
          <p:cNvPr id="3" name="Content Placeholder 2"/>
          <p:cNvSpPr>
            <a:spLocks noGrp="1"/>
          </p:cNvSpPr>
          <p:nvPr>
            <p:ph idx="1"/>
          </p:nvPr>
        </p:nvSpPr>
        <p:spPr/>
        <p:txBody>
          <a:bodyPr/>
          <a:lstStyle/>
          <a:p>
            <a:r>
              <a:rPr lang="en-IN" dirty="0"/>
              <a:t>To compare the parameters of glycaemic control and safety of once weekly insulin icodec with once daily insulin glargine, both in comparison with non insulin anti diabetic drugs, in insulin naïve subjects with Type 2 Diabetes Mellitus</a:t>
            </a:r>
            <a:endParaRPr lang="en-IN" dirty="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latin typeface="Arial" panose="020B0604020202020204" pitchFamily="34" charset="0"/>
                <a:cs typeface="Arial" panose="020B0604020202020204" pitchFamily="34" charset="0"/>
              </a:rPr>
              <a:t>Study Design</a:t>
            </a:r>
            <a:endParaRPr lang="en-IN"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IN" sz="3200" dirty="0"/>
              <a:t>78 week duration</a:t>
            </a:r>
            <a:endParaRPr lang="en-IN" sz="3200" dirty="0"/>
          </a:p>
          <a:p>
            <a:endParaRPr lang="en-IN" sz="3200" dirty="0"/>
          </a:p>
          <a:p>
            <a:r>
              <a:rPr lang="en-IN" sz="3200" dirty="0"/>
              <a:t>Randomised</a:t>
            </a:r>
            <a:endParaRPr lang="en-IN" sz="3200" dirty="0"/>
          </a:p>
          <a:p>
            <a:endParaRPr lang="en-IN" sz="3200" dirty="0"/>
          </a:p>
          <a:p>
            <a:r>
              <a:rPr lang="en-IN" sz="3200" dirty="0"/>
              <a:t>Open label</a:t>
            </a:r>
            <a:endParaRPr lang="en-IN" sz="3200" dirty="0"/>
          </a:p>
          <a:p>
            <a:endParaRPr lang="en-IN" sz="3200" dirty="0"/>
          </a:p>
          <a:p>
            <a:r>
              <a:rPr lang="en-IN" sz="3200" dirty="0"/>
              <a:t>Parallel group, active control</a:t>
            </a:r>
            <a:endParaRPr lang="en-IN" sz="3200" dirty="0"/>
          </a:p>
        </p:txBody>
      </p:sp>
      <p:sp>
        <p:nvSpPr>
          <p:cNvPr id="4" name="Content Placeholder 3"/>
          <p:cNvSpPr>
            <a:spLocks noGrp="1"/>
          </p:cNvSpPr>
          <p:nvPr>
            <p:ph sz="half" idx="2"/>
          </p:nvPr>
        </p:nvSpPr>
        <p:spPr/>
        <p:txBody>
          <a:bodyPr/>
          <a:lstStyle/>
          <a:p>
            <a:r>
              <a:rPr lang="en-IN" sz="3200" dirty="0"/>
              <a:t>Multicentre </a:t>
            </a:r>
            <a:endParaRPr lang="en-IN" sz="3200" dirty="0"/>
          </a:p>
          <a:p>
            <a:endParaRPr lang="en-IN" sz="3200" dirty="0"/>
          </a:p>
          <a:p>
            <a:r>
              <a:rPr lang="en-IN" sz="3200" dirty="0"/>
              <a:t>Multinational</a:t>
            </a:r>
            <a:endParaRPr lang="en-IN" sz="3200" dirty="0"/>
          </a:p>
          <a:p>
            <a:endParaRPr lang="en-IN" sz="3200" dirty="0"/>
          </a:p>
          <a:p>
            <a:r>
              <a:rPr lang="en-IN" sz="3200" dirty="0"/>
              <a:t>Treat to target</a:t>
            </a:r>
            <a:endParaRPr lang="en-IN" sz="3200" dirty="0"/>
          </a:p>
          <a:p>
            <a:endParaRPr lang="en-IN" sz="3200" dirty="0"/>
          </a:p>
          <a:p>
            <a:r>
              <a:rPr lang="en-IN" sz="3200" dirty="0"/>
              <a:t>Phase 3a trial </a:t>
            </a:r>
            <a:endParaRPr lang="en-IN" sz="3200" dirty="0"/>
          </a:p>
          <a:p>
            <a:endParaRPr lang="en-I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Detail about the study</a:t>
            </a:r>
            <a:endParaRPr lang="en-IN" dirty="0"/>
          </a:p>
        </p:txBody>
      </p:sp>
      <p:graphicFrame>
        <p:nvGraphicFramePr>
          <p:cNvPr id="4" name="Table 4"/>
          <p:cNvGraphicFramePr>
            <a:graphicFrameLocks noGrp="1"/>
          </p:cNvGraphicFramePr>
          <p:nvPr>
            <p:ph idx="1"/>
          </p:nvPr>
        </p:nvGraphicFramePr>
        <p:xfrm>
          <a:off x="774700" y="1546225"/>
          <a:ext cx="10515600" cy="4114800"/>
        </p:xfrm>
        <a:graphic>
          <a:graphicData uri="http://schemas.openxmlformats.org/drawingml/2006/table">
            <a:tbl>
              <a:tblPr firstRow="1" bandRow="1">
                <a:tableStyleId>{5C22544A-7EE6-4342-B048-85BDC9FD1C3A}</a:tableStyleId>
              </a:tblPr>
              <a:tblGrid>
                <a:gridCol w="3298371"/>
                <a:gridCol w="7217229"/>
              </a:tblGrid>
              <a:tr h="370840">
                <a:tc>
                  <a:txBody>
                    <a:bodyPr/>
                    <a:lstStyle/>
                    <a:p>
                      <a:r>
                        <a:rPr lang="en-IN" sz="2400" dirty="0">
                          <a:latin typeface="Arial" panose="020B0604020202020204" pitchFamily="34" charset="0"/>
                          <a:cs typeface="Arial" panose="020B0604020202020204" pitchFamily="34" charset="0"/>
                        </a:rPr>
                        <a:t>Parameter</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Answer</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Duration of study</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85 weeks (overall)</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Centres</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143 centres</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Countries</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12 countries</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Randomisation </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1:1 by Interactive web response system</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Trial Arm</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Icodec (700 U/ ml) Novo Nordisk</a:t>
                      </a:r>
                      <a:endParaRPr lang="en-IN" sz="2400" dirty="0">
                        <a:latin typeface="Arial" panose="020B0604020202020204" pitchFamily="34" charset="0"/>
                        <a:cs typeface="Arial" panose="020B0604020202020204" pitchFamily="34" charset="0"/>
                      </a:endParaRPr>
                    </a:p>
                  </a:txBody>
                  <a:tcPr/>
                </a:tc>
              </a:tr>
              <a:tr h="0">
                <a:tc>
                  <a:txBody>
                    <a:bodyPr/>
                    <a:lstStyle/>
                    <a:p>
                      <a:r>
                        <a:rPr lang="en-IN" sz="2400" dirty="0">
                          <a:latin typeface="Arial" panose="020B0604020202020204" pitchFamily="34" charset="0"/>
                          <a:cs typeface="Arial" panose="020B0604020202020204" pitchFamily="34" charset="0"/>
                        </a:rPr>
                        <a:t>Control Arm</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Glargine U100 (100 U/ ml) Sanofi Aventis</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Mode of delivery</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Prefilled pen injector – subcutaneous </a:t>
                      </a:r>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Funding</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Novo Nordisk</a:t>
                      </a:r>
                      <a:endParaRPr lang="en-IN" sz="24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265"/>
            <a:ext cx="10515600" cy="1325563"/>
          </a:xfrm>
        </p:spPr>
        <p:txBody>
          <a:bodyPr/>
          <a:lstStyle/>
          <a:p>
            <a:r>
              <a:rPr lang="en-IN" dirty="0"/>
              <a:t>Study design</a:t>
            </a:r>
            <a:endParaRPr lang="en-IN" dirty="0"/>
          </a:p>
        </p:txBody>
      </p:sp>
      <p:sp>
        <p:nvSpPr>
          <p:cNvPr id="4" name="TextBox 3"/>
          <p:cNvSpPr txBox="1"/>
          <p:nvPr/>
        </p:nvSpPr>
        <p:spPr>
          <a:xfrm>
            <a:off x="4701540" y="1782128"/>
            <a:ext cx="2788920" cy="369332"/>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Duration 85 weeks</a:t>
            </a:r>
            <a:endParaRPr lang="en-IN" b="1" dirty="0">
              <a:latin typeface="Arial" panose="020B0604020202020204" pitchFamily="34" charset="0"/>
              <a:cs typeface="Arial" panose="020B0604020202020204" pitchFamily="34" charset="0"/>
            </a:endParaRPr>
          </a:p>
        </p:txBody>
      </p:sp>
      <p:sp>
        <p:nvSpPr>
          <p:cNvPr id="5" name="TextBox 4"/>
          <p:cNvSpPr txBox="1"/>
          <p:nvPr/>
        </p:nvSpPr>
        <p:spPr>
          <a:xfrm>
            <a:off x="1173480" y="3043238"/>
            <a:ext cx="278892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Screening </a:t>
            </a:r>
            <a:endParaRPr lang="en-IN" b="1" dirty="0">
              <a:latin typeface="Arial" panose="020B0604020202020204" pitchFamily="34" charset="0"/>
              <a:cs typeface="Arial" panose="020B0604020202020204" pitchFamily="34" charset="0"/>
            </a:endParaRPr>
          </a:p>
          <a:p>
            <a:pPr algn="ctr"/>
            <a:r>
              <a:rPr lang="en-IN" b="1" dirty="0">
                <a:latin typeface="Arial" panose="020B0604020202020204" pitchFamily="34" charset="0"/>
                <a:cs typeface="Arial" panose="020B0604020202020204" pitchFamily="34" charset="0"/>
              </a:rPr>
              <a:t>02 week</a:t>
            </a:r>
            <a:endParaRPr lang="en-IN" b="1" dirty="0">
              <a:latin typeface="Arial" panose="020B0604020202020204" pitchFamily="34" charset="0"/>
              <a:cs typeface="Arial" panose="020B0604020202020204" pitchFamily="34" charset="0"/>
            </a:endParaRPr>
          </a:p>
        </p:txBody>
      </p:sp>
      <p:sp>
        <p:nvSpPr>
          <p:cNvPr id="6" name="TextBox 5"/>
          <p:cNvSpPr txBox="1"/>
          <p:nvPr/>
        </p:nvSpPr>
        <p:spPr>
          <a:xfrm>
            <a:off x="4701540" y="3059668"/>
            <a:ext cx="278892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Randomised treatment period 78 week</a:t>
            </a:r>
            <a:endParaRPr lang="en-IN" b="1" dirty="0">
              <a:latin typeface="Arial" panose="020B0604020202020204" pitchFamily="34" charset="0"/>
              <a:cs typeface="Arial" panose="020B0604020202020204" pitchFamily="34" charset="0"/>
            </a:endParaRPr>
          </a:p>
        </p:txBody>
      </p:sp>
      <p:sp>
        <p:nvSpPr>
          <p:cNvPr id="7" name="TextBox 6"/>
          <p:cNvSpPr txBox="1"/>
          <p:nvPr/>
        </p:nvSpPr>
        <p:spPr>
          <a:xfrm>
            <a:off x="8229600" y="3059668"/>
            <a:ext cx="278892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Follow up </a:t>
            </a:r>
            <a:endParaRPr lang="en-IN" b="1" dirty="0">
              <a:latin typeface="Arial" panose="020B0604020202020204" pitchFamily="34" charset="0"/>
              <a:cs typeface="Arial" panose="020B0604020202020204" pitchFamily="34" charset="0"/>
            </a:endParaRPr>
          </a:p>
          <a:p>
            <a:pPr algn="ctr"/>
            <a:r>
              <a:rPr lang="en-IN" b="1" dirty="0">
                <a:latin typeface="Arial" panose="020B0604020202020204" pitchFamily="34" charset="0"/>
                <a:cs typeface="Arial" panose="020B0604020202020204" pitchFamily="34" charset="0"/>
              </a:rPr>
              <a:t>05 week</a:t>
            </a:r>
            <a:endParaRPr lang="en-IN" b="1" dirty="0">
              <a:latin typeface="Arial" panose="020B0604020202020204" pitchFamily="34" charset="0"/>
              <a:cs typeface="Arial" panose="020B0604020202020204" pitchFamily="34" charset="0"/>
            </a:endParaRPr>
          </a:p>
        </p:txBody>
      </p:sp>
      <p:sp>
        <p:nvSpPr>
          <p:cNvPr id="8" name="TextBox 7"/>
          <p:cNvSpPr txBox="1"/>
          <p:nvPr/>
        </p:nvSpPr>
        <p:spPr>
          <a:xfrm>
            <a:off x="7338060" y="4521875"/>
            <a:ext cx="278892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Extension </a:t>
            </a:r>
            <a:endParaRPr lang="en-IN" b="1" dirty="0">
              <a:latin typeface="Arial" panose="020B0604020202020204" pitchFamily="34" charset="0"/>
              <a:cs typeface="Arial" panose="020B0604020202020204" pitchFamily="34" charset="0"/>
            </a:endParaRPr>
          </a:p>
          <a:p>
            <a:pPr algn="ctr"/>
            <a:r>
              <a:rPr lang="en-IN" b="1" dirty="0">
                <a:latin typeface="Arial" panose="020B0604020202020204" pitchFamily="34" charset="0"/>
                <a:cs typeface="Arial" panose="020B0604020202020204" pitchFamily="34" charset="0"/>
              </a:rPr>
              <a:t>26 week</a:t>
            </a:r>
            <a:endParaRPr lang="en-IN" b="1" dirty="0">
              <a:latin typeface="Arial" panose="020B0604020202020204" pitchFamily="34" charset="0"/>
              <a:cs typeface="Arial" panose="020B0604020202020204" pitchFamily="34" charset="0"/>
            </a:endParaRPr>
          </a:p>
        </p:txBody>
      </p:sp>
      <p:sp>
        <p:nvSpPr>
          <p:cNvPr id="9" name="TextBox 8"/>
          <p:cNvSpPr txBox="1"/>
          <p:nvPr/>
        </p:nvSpPr>
        <p:spPr>
          <a:xfrm>
            <a:off x="2065020" y="4521875"/>
            <a:ext cx="278892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Main </a:t>
            </a:r>
            <a:endParaRPr lang="en-IN" b="1" dirty="0">
              <a:latin typeface="Arial" panose="020B0604020202020204" pitchFamily="34" charset="0"/>
              <a:cs typeface="Arial" panose="020B0604020202020204" pitchFamily="34" charset="0"/>
            </a:endParaRPr>
          </a:p>
          <a:p>
            <a:pPr algn="ctr"/>
            <a:r>
              <a:rPr lang="en-IN" b="1" dirty="0">
                <a:latin typeface="Arial" panose="020B0604020202020204" pitchFamily="34" charset="0"/>
                <a:cs typeface="Arial" panose="020B0604020202020204" pitchFamily="34" charset="0"/>
              </a:rPr>
              <a:t>52 week</a:t>
            </a:r>
            <a:endParaRPr lang="en-IN" b="1" dirty="0">
              <a:latin typeface="Arial" panose="020B0604020202020204" pitchFamily="34" charset="0"/>
              <a:cs typeface="Arial" panose="020B0604020202020204" pitchFamily="34" charset="0"/>
            </a:endParaRPr>
          </a:p>
        </p:txBody>
      </p:sp>
      <p:sp>
        <p:nvSpPr>
          <p:cNvPr id="10" name="TextBox 9"/>
          <p:cNvSpPr txBox="1"/>
          <p:nvPr/>
        </p:nvSpPr>
        <p:spPr>
          <a:xfrm>
            <a:off x="1543050" y="5614750"/>
            <a:ext cx="384048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Assess primary and secondary endpoint analysis</a:t>
            </a:r>
            <a:endParaRPr lang="en-IN" b="1" dirty="0">
              <a:latin typeface="Arial" panose="020B0604020202020204" pitchFamily="34" charset="0"/>
              <a:cs typeface="Arial" panose="020B0604020202020204" pitchFamily="34" charset="0"/>
            </a:endParaRPr>
          </a:p>
        </p:txBody>
      </p:sp>
      <p:sp>
        <p:nvSpPr>
          <p:cNvPr id="11" name="TextBox 10"/>
          <p:cNvSpPr txBox="1"/>
          <p:nvPr/>
        </p:nvSpPr>
        <p:spPr>
          <a:xfrm>
            <a:off x="6808470" y="5614749"/>
            <a:ext cx="3840480" cy="646331"/>
          </a:xfrm>
          <a:prstGeom prst="rect">
            <a:avLst/>
          </a:prstGeom>
          <a:noFill/>
          <a:ln>
            <a:solidFill>
              <a:schemeClr val="accent1"/>
            </a:solidFill>
          </a:ln>
        </p:spPr>
        <p:txBody>
          <a:bodyPr wrap="square" rtlCol="0">
            <a:spAutoFit/>
          </a:bodyPr>
          <a:lstStyle/>
          <a:p>
            <a:pPr algn="ctr"/>
            <a:r>
              <a:rPr lang="en-IN" b="1" dirty="0">
                <a:latin typeface="Arial" panose="020B0604020202020204" pitchFamily="34" charset="0"/>
                <a:cs typeface="Arial" panose="020B0604020202020204" pitchFamily="34" charset="0"/>
              </a:rPr>
              <a:t>Evaluate </a:t>
            </a:r>
            <a:endParaRPr lang="en-IN" b="1" dirty="0">
              <a:latin typeface="Arial" panose="020B0604020202020204" pitchFamily="34" charset="0"/>
              <a:cs typeface="Arial" panose="020B0604020202020204" pitchFamily="34" charset="0"/>
            </a:endParaRPr>
          </a:p>
          <a:p>
            <a:pPr algn="ctr"/>
            <a:r>
              <a:rPr lang="en-IN" b="1" dirty="0">
                <a:latin typeface="Arial" panose="020B0604020202020204" pitchFamily="34" charset="0"/>
                <a:cs typeface="Arial" panose="020B0604020202020204" pitchFamily="34" charset="0"/>
              </a:rPr>
              <a:t>Long term safety</a:t>
            </a:r>
            <a:endParaRPr lang="en-IN" b="1" dirty="0">
              <a:latin typeface="Arial" panose="020B0604020202020204" pitchFamily="34" charset="0"/>
              <a:cs typeface="Arial" panose="020B0604020202020204" pitchFamily="34" charset="0"/>
            </a:endParaRPr>
          </a:p>
        </p:txBody>
      </p:sp>
      <p:cxnSp>
        <p:nvCxnSpPr>
          <p:cNvPr id="13" name="Connector: Elbow 12"/>
          <p:cNvCxnSpPr>
            <a:stCxn id="4" idx="2"/>
            <a:endCxn id="5" idx="0"/>
          </p:cNvCxnSpPr>
          <p:nvPr/>
        </p:nvCxnSpPr>
        <p:spPr>
          <a:xfrm rot="5400000">
            <a:off x="3886081" y="833319"/>
            <a:ext cx="891778" cy="35280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p:cNvCxnSpPr/>
          <p:nvPr/>
        </p:nvCxnSpPr>
        <p:spPr>
          <a:xfrm rot="16200000" flipH="1">
            <a:off x="7405926" y="830104"/>
            <a:ext cx="908208" cy="35280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0" y="2151460"/>
            <a:ext cx="0" cy="90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6" idx="2"/>
            <a:endCxn id="9" idx="0"/>
          </p:cNvCxnSpPr>
          <p:nvPr/>
        </p:nvCxnSpPr>
        <p:spPr>
          <a:xfrm rot="5400000">
            <a:off x="4369802" y="2795677"/>
            <a:ext cx="815876" cy="26365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p:cNvCxnSpPr/>
          <p:nvPr/>
        </p:nvCxnSpPr>
        <p:spPr>
          <a:xfrm rot="16200000" flipH="1">
            <a:off x="7006322" y="2795677"/>
            <a:ext cx="815876" cy="26365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a:endCxn id="10" idx="0"/>
          </p:cNvCxnSpPr>
          <p:nvPr/>
        </p:nvCxnSpPr>
        <p:spPr>
          <a:xfrm>
            <a:off x="3459480" y="5168206"/>
            <a:ext cx="3810" cy="446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11" idx="0"/>
          </p:cNvCxnSpPr>
          <p:nvPr/>
        </p:nvCxnSpPr>
        <p:spPr>
          <a:xfrm flipH="1">
            <a:off x="8728710" y="5168206"/>
            <a:ext cx="3810" cy="446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Timeline</a:t>
            </a:r>
            <a:endParaRPr lang="en-IN" dirty="0"/>
          </a:p>
        </p:txBody>
      </p:sp>
      <p:pic>
        <p:nvPicPr>
          <p:cNvPr id="5" name="Content Placeholder 4"/>
          <p:cNvPicPr>
            <a:picLocks noGrp="1" noChangeAspect="1"/>
          </p:cNvPicPr>
          <p:nvPr>
            <p:ph idx="1"/>
          </p:nvPr>
        </p:nvPicPr>
        <p:blipFill>
          <a:blip r:embed="rId1"/>
          <a:stretch>
            <a:fillRect/>
          </a:stretch>
        </p:blipFill>
        <p:spPr>
          <a:xfrm>
            <a:off x="987842" y="2370514"/>
            <a:ext cx="10216316" cy="211697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Primary and secondary endpoints</a:t>
            </a:r>
            <a:endParaRPr lang="en-IN" dirty="0"/>
          </a:p>
        </p:txBody>
      </p:sp>
      <p:graphicFrame>
        <p:nvGraphicFramePr>
          <p:cNvPr id="5" name="Table 5"/>
          <p:cNvGraphicFramePr>
            <a:graphicFrameLocks noGrp="1"/>
          </p:cNvGraphicFramePr>
          <p:nvPr>
            <p:ph idx="1"/>
          </p:nvPr>
        </p:nvGraphicFramePr>
        <p:xfrm>
          <a:off x="838200" y="1987549"/>
          <a:ext cx="10515600" cy="2826315"/>
        </p:xfrm>
        <a:graphic>
          <a:graphicData uri="http://schemas.openxmlformats.org/drawingml/2006/table">
            <a:tbl>
              <a:tblPr firstRow="1" bandRow="1">
                <a:tableStyleId>{5C22544A-7EE6-4342-B048-85BDC9FD1C3A}</a:tableStyleId>
              </a:tblPr>
              <a:tblGrid>
                <a:gridCol w="1905000"/>
                <a:gridCol w="3051810"/>
                <a:gridCol w="2929890"/>
                <a:gridCol w="2628900"/>
              </a:tblGrid>
              <a:tr h="494666">
                <a:tc>
                  <a:txBody>
                    <a:bodyPr/>
                    <a:lstStyle/>
                    <a:p>
                      <a:endParaRPr lang="en-IN" sz="2400" dirty="0"/>
                    </a:p>
                  </a:txBody>
                  <a:tcPr/>
                </a:tc>
                <a:tc>
                  <a:txBody>
                    <a:bodyPr/>
                    <a:lstStyle/>
                    <a:p>
                      <a:r>
                        <a:rPr lang="en-IN" sz="2400" dirty="0"/>
                        <a:t>End point title</a:t>
                      </a:r>
                      <a:endParaRPr lang="en-IN" sz="2400" dirty="0"/>
                    </a:p>
                  </a:txBody>
                  <a:tcPr/>
                </a:tc>
                <a:tc>
                  <a:txBody>
                    <a:bodyPr/>
                    <a:lstStyle/>
                    <a:p>
                      <a:r>
                        <a:rPr lang="en-IN" sz="2400" dirty="0"/>
                        <a:t>Time frame</a:t>
                      </a:r>
                      <a:endParaRPr lang="en-IN" sz="2400" dirty="0"/>
                    </a:p>
                  </a:txBody>
                  <a:tcPr/>
                </a:tc>
                <a:tc>
                  <a:txBody>
                    <a:bodyPr/>
                    <a:lstStyle/>
                    <a:p>
                      <a:r>
                        <a:rPr lang="en-IN" sz="2400" dirty="0"/>
                        <a:t>Unit</a:t>
                      </a:r>
                      <a:endParaRPr lang="en-IN" sz="2400" dirty="0"/>
                    </a:p>
                  </a:txBody>
                  <a:tcPr/>
                </a:tc>
              </a:tr>
              <a:tr h="1085216">
                <a:tc>
                  <a:txBody>
                    <a:bodyPr/>
                    <a:lstStyle/>
                    <a:p>
                      <a:r>
                        <a:rPr lang="en-IN" sz="2400" dirty="0"/>
                        <a:t>Primary endpoint</a:t>
                      </a:r>
                      <a:endParaRPr lang="en-IN" sz="2400" dirty="0"/>
                    </a:p>
                  </a:txBody>
                  <a:tcPr/>
                </a:tc>
                <a:tc>
                  <a:txBody>
                    <a:bodyPr/>
                    <a:lstStyle/>
                    <a:p>
                      <a:r>
                        <a:rPr lang="en-IN" sz="2400" dirty="0"/>
                        <a:t>Change in HbA1C</a:t>
                      </a:r>
                      <a:endParaRPr lang="en-IN" sz="2400" dirty="0"/>
                    </a:p>
                  </a:txBody>
                  <a:tcPr/>
                </a:tc>
                <a:tc>
                  <a:txBody>
                    <a:bodyPr/>
                    <a:lstStyle/>
                    <a:p>
                      <a:r>
                        <a:rPr lang="en-IN" sz="2400" dirty="0"/>
                        <a:t>From baseline week 0 to week 52</a:t>
                      </a:r>
                      <a:endParaRPr lang="en-IN" sz="2400" dirty="0"/>
                    </a:p>
                  </a:txBody>
                  <a:tcPr/>
                </a:tc>
                <a:tc>
                  <a:txBody>
                    <a:bodyPr/>
                    <a:lstStyle/>
                    <a:p>
                      <a:r>
                        <a:rPr lang="en-IN" sz="2400" dirty="0"/>
                        <a:t>% point</a:t>
                      </a:r>
                      <a:endParaRPr lang="en-IN" sz="2400" dirty="0"/>
                    </a:p>
                  </a:txBody>
                  <a:tcPr/>
                </a:tc>
              </a:tr>
              <a:tr h="1246433">
                <a:tc>
                  <a:txBody>
                    <a:bodyPr/>
                    <a:lstStyle/>
                    <a:p>
                      <a:r>
                        <a:rPr lang="en-IN" sz="2400" dirty="0"/>
                        <a:t>Secondary endpoint</a:t>
                      </a:r>
                      <a:endParaRPr lang="en-IN" sz="2400" dirty="0"/>
                    </a:p>
                  </a:txBody>
                  <a:tcPr/>
                </a:tc>
                <a:tc>
                  <a:txBody>
                    <a:bodyPr/>
                    <a:lstStyle/>
                    <a:p>
                      <a:r>
                        <a:rPr lang="en-IN" sz="2400" dirty="0"/>
                        <a:t>Time in target range 70 to 180 mg/dl (using CGM)</a:t>
                      </a:r>
                      <a:endParaRPr lang="en-IN" sz="2400" dirty="0"/>
                    </a:p>
                  </a:txBody>
                  <a:tcPr/>
                </a:tc>
                <a:tc>
                  <a:txBody>
                    <a:bodyPr/>
                    <a:lstStyle/>
                    <a:p>
                      <a:r>
                        <a:rPr lang="en-IN" sz="2400" dirty="0"/>
                        <a:t>From week 48 to week 52</a:t>
                      </a:r>
                      <a:endParaRPr lang="en-IN" sz="2400" dirty="0"/>
                    </a:p>
                  </a:txBody>
                  <a:tcPr/>
                </a:tc>
                <a:tc>
                  <a:txBody>
                    <a:bodyPr/>
                    <a:lstStyle/>
                    <a:p>
                      <a:r>
                        <a:rPr lang="en-IN" sz="2400" dirty="0"/>
                        <a:t>% of readings</a:t>
                      </a:r>
                      <a:endParaRPr lang="en-IN" sz="2400"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125"/>
            <a:ext cx="10515600" cy="982961"/>
          </a:xfrm>
        </p:spPr>
        <p:txBody>
          <a:bodyPr>
            <a:normAutofit/>
          </a:bodyPr>
          <a:lstStyle/>
          <a:p>
            <a:r>
              <a:rPr lang="en-IN" dirty="0"/>
              <a:t>Methodology</a:t>
            </a:r>
            <a:endParaRPr lang="en-IN" dirty="0"/>
          </a:p>
        </p:txBody>
      </p:sp>
      <p:sp>
        <p:nvSpPr>
          <p:cNvPr id="6" name="Rectangle 5"/>
          <p:cNvSpPr/>
          <p:nvPr/>
        </p:nvSpPr>
        <p:spPr>
          <a:xfrm>
            <a:off x="4622800" y="1357086"/>
            <a:ext cx="2946400" cy="33024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Fulfilled inclusion criteria</a:t>
            </a:r>
            <a:endParaRPr lang="en-IN" dirty="0">
              <a:latin typeface="Arial" panose="020B0604020202020204" pitchFamily="34" charset="0"/>
              <a:cs typeface="Arial" panose="020B0604020202020204" pitchFamily="34" charset="0"/>
            </a:endParaRPr>
          </a:p>
        </p:txBody>
      </p:sp>
      <p:sp>
        <p:nvSpPr>
          <p:cNvPr id="7" name="Rectangle 6"/>
          <p:cNvSpPr/>
          <p:nvPr/>
        </p:nvSpPr>
        <p:spPr>
          <a:xfrm>
            <a:off x="4622800" y="1894640"/>
            <a:ext cx="2946400" cy="330246"/>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Screening </a:t>
            </a:r>
            <a:endParaRPr lang="en-IN" dirty="0">
              <a:latin typeface="Arial" panose="020B0604020202020204" pitchFamily="34" charset="0"/>
              <a:cs typeface="Arial" panose="020B0604020202020204" pitchFamily="34" charset="0"/>
            </a:endParaRPr>
          </a:p>
        </p:txBody>
      </p:sp>
      <p:sp>
        <p:nvSpPr>
          <p:cNvPr id="8" name="Rectangle 7"/>
          <p:cNvSpPr/>
          <p:nvPr/>
        </p:nvSpPr>
        <p:spPr>
          <a:xfrm>
            <a:off x="4622800" y="2368694"/>
            <a:ext cx="2946400" cy="330246"/>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Randomisation</a:t>
            </a:r>
            <a:endParaRPr lang="en-IN" dirty="0">
              <a:latin typeface="Arial" panose="020B0604020202020204" pitchFamily="34" charset="0"/>
              <a:cs typeface="Arial" panose="020B0604020202020204" pitchFamily="34" charset="0"/>
            </a:endParaRPr>
          </a:p>
        </p:txBody>
      </p:sp>
      <p:sp>
        <p:nvSpPr>
          <p:cNvPr id="9" name="Rectangle 8"/>
          <p:cNvSpPr/>
          <p:nvPr/>
        </p:nvSpPr>
        <p:spPr>
          <a:xfrm>
            <a:off x="1892300" y="2955186"/>
            <a:ext cx="2946400" cy="330246"/>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bg1"/>
                </a:solidFill>
                <a:latin typeface="Arial" panose="020B0604020202020204" pitchFamily="34" charset="0"/>
                <a:cs typeface="Arial" panose="020B0604020202020204" pitchFamily="34" charset="0"/>
              </a:rPr>
              <a:t>Once daily Glargine U100</a:t>
            </a:r>
            <a:endParaRPr lang="en-IN"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7353302" y="2953086"/>
            <a:ext cx="3416302" cy="330246"/>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bg1"/>
                </a:solidFill>
                <a:latin typeface="Arial" panose="020B0604020202020204" pitchFamily="34" charset="0"/>
                <a:cs typeface="Arial" panose="020B0604020202020204" pitchFamily="34" charset="0"/>
              </a:rPr>
              <a:t>Once weekly Icodec 700U/ml</a:t>
            </a:r>
            <a:endParaRPr lang="en-IN"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1879599" y="3390712"/>
            <a:ext cx="2946400" cy="330246"/>
          </a:xfrm>
          <a:prstGeom prst="rect">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bg1"/>
                </a:solidFill>
                <a:latin typeface="Arial" panose="020B0604020202020204" pitchFamily="34" charset="0"/>
                <a:cs typeface="Arial" panose="020B0604020202020204" pitchFamily="34" charset="0"/>
              </a:rPr>
              <a:t>Starting dose - 10 U/day </a:t>
            </a:r>
            <a:endParaRPr lang="en-IN"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7353302" y="3390712"/>
            <a:ext cx="3416302" cy="330246"/>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bg1"/>
                </a:solidFill>
                <a:latin typeface="Arial" panose="020B0604020202020204" pitchFamily="34" charset="0"/>
                <a:cs typeface="Arial" panose="020B0604020202020204" pitchFamily="34" charset="0"/>
              </a:rPr>
              <a:t>Starting dose - 70 U/day</a:t>
            </a:r>
            <a:endParaRPr lang="en-IN"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892300" y="3835354"/>
            <a:ext cx="8877304" cy="609646"/>
          </a:xfrm>
          <a:prstGeom prst="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Treat to target (Pre breakfast SMBG target: 80 – 130 mg/dl)</a:t>
            </a: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Continue pre trial non insulin GLA – Except Sulphonylureas and Glinides</a:t>
            </a:r>
            <a:endParaRPr lang="en-IN" dirty="0">
              <a:latin typeface="Arial" panose="020B0604020202020204" pitchFamily="34" charset="0"/>
              <a:cs typeface="Arial" panose="020B0604020202020204" pitchFamily="34" charset="0"/>
            </a:endParaRPr>
          </a:p>
        </p:txBody>
      </p:sp>
      <p:cxnSp>
        <p:nvCxnSpPr>
          <p:cNvPr id="15" name="Straight Arrow Connector 14"/>
          <p:cNvCxnSpPr>
            <a:stCxn id="6" idx="2"/>
            <a:endCxn id="7" idx="0"/>
          </p:cNvCxnSpPr>
          <p:nvPr/>
        </p:nvCxnSpPr>
        <p:spPr>
          <a:xfrm>
            <a:off x="6096000" y="1687332"/>
            <a:ext cx="0" cy="20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6096000" y="2224886"/>
            <a:ext cx="0" cy="14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p:cNvCxnSpPr>
            <a:stCxn id="8" idx="1"/>
            <a:endCxn id="9" idx="0"/>
          </p:cNvCxnSpPr>
          <p:nvPr/>
        </p:nvCxnSpPr>
        <p:spPr>
          <a:xfrm rot="10800000" flipV="1">
            <a:off x="3365500" y="2533816"/>
            <a:ext cx="1257300" cy="4213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8" idx="3"/>
            <a:endCxn id="10" idx="0"/>
          </p:cNvCxnSpPr>
          <p:nvPr/>
        </p:nvCxnSpPr>
        <p:spPr>
          <a:xfrm>
            <a:off x="7569200" y="2533817"/>
            <a:ext cx="1492253" cy="4192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365499" y="3285432"/>
            <a:ext cx="12701" cy="10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2"/>
            <a:endCxn id="12" idx="0"/>
          </p:cNvCxnSpPr>
          <p:nvPr/>
        </p:nvCxnSpPr>
        <p:spPr>
          <a:xfrm>
            <a:off x="9061453" y="3283332"/>
            <a:ext cx="0" cy="107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892301" y="4553964"/>
            <a:ext cx="3687921" cy="330246"/>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Accu-Chek Blood glucose monitor</a:t>
            </a:r>
            <a:endParaRPr lang="en-IN" dirty="0">
              <a:latin typeface="Arial" panose="020B0604020202020204" pitchFamily="34" charset="0"/>
              <a:cs typeface="Arial" panose="020B0604020202020204" pitchFamily="34" charset="0"/>
            </a:endParaRPr>
          </a:p>
        </p:txBody>
      </p:sp>
      <p:sp>
        <p:nvSpPr>
          <p:cNvPr id="31" name="Rectangle 30"/>
          <p:cNvSpPr/>
          <p:nvPr/>
        </p:nvSpPr>
        <p:spPr>
          <a:xfrm>
            <a:off x="1892301" y="5389926"/>
            <a:ext cx="3687921" cy="330246"/>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Double blind CGM Dexcom G6</a:t>
            </a:r>
            <a:endParaRPr lang="en-IN" dirty="0">
              <a:latin typeface="Arial" panose="020B0604020202020204" pitchFamily="34" charset="0"/>
              <a:cs typeface="Arial" panose="020B0604020202020204" pitchFamily="34" charset="0"/>
            </a:endParaRPr>
          </a:p>
        </p:txBody>
      </p:sp>
      <p:sp>
        <p:nvSpPr>
          <p:cNvPr id="32" name="Rectangle 31"/>
          <p:cNvSpPr/>
          <p:nvPr/>
        </p:nvSpPr>
        <p:spPr>
          <a:xfrm>
            <a:off x="1892300" y="5781388"/>
            <a:ext cx="3687921" cy="467012"/>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Education on using device</a:t>
            </a:r>
            <a:endParaRPr lang="en-IN" dirty="0">
              <a:latin typeface="Arial" panose="020B0604020202020204" pitchFamily="34" charset="0"/>
              <a:cs typeface="Arial" panose="020B0604020202020204" pitchFamily="34" charset="0"/>
            </a:endParaRPr>
          </a:p>
        </p:txBody>
      </p:sp>
      <p:sp>
        <p:nvSpPr>
          <p:cNvPr id="33" name="Rectangle 32"/>
          <p:cNvSpPr/>
          <p:nvPr/>
        </p:nvSpPr>
        <p:spPr>
          <a:xfrm>
            <a:off x="1892300" y="4952895"/>
            <a:ext cx="3687921" cy="330246"/>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Bluetooth linked e Diary to cloud</a:t>
            </a:r>
            <a:endParaRPr lang="en-IN" dirty="0">
              <a:latin typeface="Arial" panose="020B0604020202020204" pitchFamily="34" charset="0"/>
              <a:cs typeface="Arial" panose="020B0604020202020204" pitchFamily="34" charset="0"/>
            </a:endParaRPr>
          </a:p>
        </p:txBody>
      </p:sp>
      <p:sp>
        <p:nvSpPr>
          <p:cNvPr id="34" name="Rectangle 33"/>
          <p:cNvSpPr/>
          <p:nvPr/>
        </p:nvSpPr>
        <p:spPr>
          <a:xfrm>
            <a:off x="5740401" y="4558397"/>
            <a:ext cx="5029203" cy="724743"/>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For treat to target </a:t>
            </a: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and titration</a:t>
            </a:r>
            <a:endParaRPr lang="en-IN" dirty="0">
              <a:latin typeface="Arial" panose="020B0604020202020204" pitchFamily="34" charset="0"/>
              <a:cs typeface="Arial" panose="020B0604020202020204" pitchFamily="34" charset="0"/>
            </a:endParaRPr>
          </a:p>
        </p:txBody>
      </p:sp>
      <p:sp>
        <p:nvSpPr>
          <p:cNvPr id="35" name="Rectangle 34"/>
          <p:cNvSpPr/>
          <p:nvPr/>
        </p:nvSpPr>
        <p:spPr>
          <a:xfrm>
            <a:off x="5740401" y="5389926"/>
            <a:ext cx="5029203" cy="85847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Participant and investigator blind, Data to evaluate glucose metrics and </a:t>
            </a: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not for insulin titration</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Titration target and dose adjustment</a:t>
            </a:r>
            <a:endParaRPr lang="en-IN" dirty="0"/>
          </a:p>
        </p:txBody>
      </p:sp>
      <p:pic>
        <p:nvPicPr>
          <p:cNvPr id="5" name="Content Placeholder 4"/>
          <p:cNvPicPr>
            <a:picLocks noGrp="1" noChangeAspect="1"/>
          </p:cNvPicPr>
          <p:nvPr>
            <p:ph idx="1"/>
          </p:nvPr>
        </p:nvPicPr>
        <p:blipFill>
          <a:blip r:embed="rId1"/>
          <a:stretch>
            <a:fillRect/>
          </a:stretch>
        </p:blipFill>
        <p:spPr>
          <a:xfrm>
            <a:off x="1708431" y="1827909"/>
            <a:ext cx="8775137" cy="466496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Inclusion Criteria</a:t>
            </a:r>
            <a:endParaRPr lang="en-IN" dirty="0"/>
          </a:p>
        </p:txBody>
      </p:sp>
      <p:sp>
        <p:nvSpPr>
          <p:cNvPr id="3" name="Content Placeholder 2"/>
          <p:cNvSpPr>
            <a:spLocks noGrp="1"/>
          </p:cNvSpPr>
          <p:nvPr>
            <p:ph idx="1"/>
          </p:nvPr>
        </p:nvSpPr>
        <p:spPr/>
        <p:txBody>
          <a:bodyPr/>
          <a:lstStyle/>
          <a:p>
            <a:r>
              <a:rPr lang="en-IN" dirty="0"/>
              <a:t>Adult ≥ 18 years at the time of signing the informed consent</a:t>
            </a:r>
            <a:endParaRPr lang="en-IN" dirty="0"/>
          </a:p>
          <a:p>
            <a:r>
              <a:rPr lang="en-IN" dirty="0"/>
              <a:t>Diagnosed Type 2 Diabetes Mellitus ≥ 180 days prior to screening day</a:t>
            </a:r>
            <a:endParaRPr lang="en-IN" dirty="0"/>
          </a:p>
          <a:p>
            <a:r>
              <a:rPr lang="en-IN" dirty="0"/>
              <a:t>HbA1C level: 7.0 – 11.0% (central laboratory) </a:t>
            </a:r>
            <a:endParaRPr lang="en-IN" dirty="0"/>
          </a:p>
          <a:p>
            <a:r>
              <a:rPr lang="en-IN" dirty="0"/>
              <a:t>Insulin naïve (</a:t>
            </a:r>
            <a:r>
              <a:rPr lang="en-IN" dirty="0" err="1"/>
              <a:t>Exc</a:t>
            </a:r>
            <a:r>
              <a:rPr lang="en-IN" dirty="0"/>
              <a:t>: short 14 d insulin prior and insulin in GDM)</a:t>
            </a:r>
            <a:endParaRPr lang="en-IN" dirty="0"/>
          </a:p>
          <a:p>
            <a:r>
              <a:rPr lang="en-IN" dirty="0"/>
              <a:t>Stable daily doses ≥ 90 days prior to screening of any non insulin GLA or combination regimen.</a:t>
            </a:r>
            <a:endParaRPr lang="en-IN" dirty="0"/>
          </a:p>
          <a:p>
            <a:r>
              <a:rPr lang="en-IN" dirty="0"/>
              <a:t>BMI ≤ 40.0 kg/m</a:t>
            </a:r>
            <a:r>
              <a:rPr lang="en-IN" baseline="30000" dirty="0"/>
              <a:t>2 </a:t>
            </a:r>
            <a:endParaRPr lang="en-IN" baseline="30000" dirty="0"/>
          </a:p>
          <a:p>
            <a:pPr marL="0" indent="0">
              <a:buNone/>
            </a:pP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1"/>
          <a:stretch>
            <a:fillRect/>
          </a:stretch>
        </p:blipFill>
        <p:spPr>
          <a:xfrm>
            <a:off x="1045916" y="1641537"/>
            <a:ext cx="9963007" cy="5102163"/>
          </a:xfrm>
        </p:spPr>
      </p:pic>
      <mc:AlternateContent xmlns:mc="http://schemas.openxmlformats.org/markup-compatibility/2006" xmlns:p14="http://schemas.microsoft.com/office/powerpoint/2010/main">
        <mc:Choice Requires="p14">
          <p:contentPart r:id="rId2" p14:bwMode="auto">
            <p14:nvContentPartPr>
              <p14:cNvPr id="9" name="Ink 8"/>
              <p14:cNvContentPartPr/>
              <p14:nvPr/>
            </p14:nvContentPartPr>
            <p14:xfrm>
              <a:off x="-3910734" y="-583828"/>
              <a:ext cx="360" cy="360"/>
            </p14:xfrm>
          </p:contentPart>
        </mc:Choice>
        <mc:Fallback xmlns="">
          <p:pic>
            <p:nvPicPr>
              <p:cNvPr id="9" name="Ink 8"/>
            </p:nvPicPr>
            <p:blipFill>
              <a:blip r:embed="rId3"/>
            </p:blipFill>
            <p:spPr>
              <a:xfrm>
                <a:off x="-3910734" y="-583828"/>
                <a:ext cx="360" cy="360"/>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Exclusion Criteria</a:t>
            </a:r>
            <a:endParaRPr lang="en-IN" dirty="0"/>
          </a:p>
        </p:txBody>
      </p:sp>
      <p:sp>
        <p:nvSpPr>
          <p:cNvPr id="3" name="Content Placeholder 2"/>
          <p:cNvSpPr>
            <a:spLocks noGrp="1"/>
          </p:cNvSpPr>
          <p:nvPr>
            <p:ph idx="1"/>
          </p:nvPr>
        </p:nvSpPr>
        <p:spPr/>
        <p:txBody>
          <a:bodyPr>
            <a:normAutofit/>
          </a:bodyPr>
          <a:lstStyle/>
          <a:p>
            <a:r>
              <a:rPr lang="en-IN" dirty="0"/>
              <a:t>Known or suspected hypersensitivity to the trial product or related products.</a:t>
            </a:r>
            <a:endParaRPr lang="en-IN" dirty="0"/>
          </a:p>
          <a:p>
            <a:r>
              <a:rPr lang="en-IN" dirty="0"/>
              <a:t>Previous participation in this trial</a:t>
            </a:r>
            <a:endParaRPr lang="en-IN" dirty="0"/>
          </a:p>
          <a:p>
            <a:r>
              <a:rPr lang="en-IN" dirty="0"/>
              <a:t>Pregnancy, Breastfeeding, intends to become pregnant or of child bearing potential not using an adequate contraception method</a:t>
            </a:r>
            <a:endParaRPr lang="en-IN" dirty="0"/>
          </a:p>
          <a:p>
            <a:r>
              <a:rPr lang="en-IN" dirty="0"/>
              <a:t>Participation in any clinical trial of an approved or non approved investigational medicinal product within 90 d of screening</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Exclusion Criteria</a:t>
            </a:r>
            <a:endParaRPr lang="en-IN" dirty="0"/>
          </a:p>
        </p:txBody>
      </p:sp>
      <p:sp>
        <p:nvSpPr>
          <p:cNvPr id="3" name="Content Placeholder 2"/>
          <p:cNvSpPr>
            <a:spLocks noGrp="1"/>
          </p:cNvSpPr>
          <p:nvPr>
            <p:ph idx="1"/>
          </p:nvPr>
        </p:nvSpPr>
        <p:spPr/>
        <p:txBody>
          <a:bodyPr/>
          <a:lstStyle/>
          <a:p>
            <a:r>
              <a:rPr lang="en-IN" dirty="0"/>
              <a:t>Any DKA within 90 days prior to screening</a:t>
            </a:r>
            <a:endParaRPr lang="en-IN" dirty="0"/>
          </a:p>
          <a:p>
            <a:r>
              <a:rPr lang="en-IN" dirty="0"/>
              <a:t>MI, Stroke, hospitalisation of UA, TIA within 180 days prior to day of screening</a:t>
            </a:r>
            <a:endParaRPr lang="en-IN" dirty="0"/>
          </a:p>
          <a:p>
            <a:r>
              <a:rPr lang="en-IN" dirty="0"/>
              <a:t>Any comorbidity which in investigator’s opinion can jeopardise participant safety or protocol</a:t>
            </a:r>
            <a:endParaRPr lang="en-IN" dirty="0"/>
          </a:p>
          <a:p>
            <a:r>
              <a:rPr lang="en-IN" dirty="0"/>
              <a:t>CHF NYHA IV</a:t>
            </a:r>
            <a:endParaRPr lang="en-IN" dirty="0"/>
          </a:p>
          <a:p>
            <a:r>
              <a:rPr lang="en-IN" dirty="0"/>
              <a:t>Planned coronary, carotid revascularisation </a:t>
            </a:r>
            <a:endParaRPr lang="en-IN" dirty="0"/>
          </a:p>
          <a:p>
            <a:r>
              <a:rPr lang="en-IN" dirty="0"/>
              <a:t>Renal impairment with eGFR&lt; 30 ml/min/1.73 m</a:t>
            </a:r>
            <a:r>
              <a:rPr lang="en-IN" baseline="30000" dirty="0"/>
              <a:t>2</a:t>
            </a:r>
            <a:r>
              <a:rPr lang="en-IN" dirty="0"/>
              <a:t> </a:t>
            </a:r>
            <a:endParaRPr lang="en-IN" dirty="0"/>
          </a:p>
          <a:p>
            <a:r>
              <a:rPr lang="en-IN" dirty="0"/>
              <a:t>Untreated SBP ≥180 mm Hg or DBP ≥ 110 mm Hg at screening</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Exclusion Criteria</a:t>
            </a:r>
            <a:endParaRPr lang="en-IN" dirty="0"/>
          </a:p>
        </p:txBody>
      </p:sp>
      <p:sp>
        <p:nvSpPr>
          <p:cNvPr id="3" name="Content Placeholder 2"/>
          <p:cNvSpPr>
            <a:spLocks noGrp="1"/>
          </p:cNvSpPr>
          <p:nvPr>
            <p:ph idx="1"/>
          </p:nvPr>
        </p:nvSpPr>
        <p:spPr/>
        <p:txBody>
          <a:bodyPr/>
          <a:lstStyle/>
          <a:p>
            <a:r>
              <a:rPr lang="en-IN" dirty="0"/>
              <a:t>Treatment with any medication for DM or obesity other than ones in inclusion criteria within 90 days prior to screening</a:t>
            </a:r>
            <a:endParaRPr lang="en-IN" dirty="0"/>
          </a:p>
          <a:p>
            <a:r>
              <a:rPr lang="en-IN" dirty="0"/>
              <a:t>Unstable diabetic retinopathy or maculopathy (Fundus examination within past 90 days or before randomisation)</a:t>
            </a:r>
            <a:endParaRPr lang="en-IN" dirty="0"/>
          </a:p>
          <a:p>
            <a:r>
              <a:rPr lang="en-IN" dirty="0"/>
              <a:t>Presence or history of malignant neoplasm within 5 years prior to day of screening</a:t>
            </a:r>
            <a:endParaRPr lang="en-IN" dirty="0"/>
          </a:p>
          <a:p>
            <a:r>
              <a:rPr lang="en-IN" dirty="0"/>
              <a:t>Anticipated change in lifestyle affecting glucose control </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Safety assessment</a:t>
            </a:r>
            <a:endParaRPr lang="en-IN" dirty="0"/>
          </a:p>
        </p:txBody>
      </p:sp>
      <p:graphicFrame>
        <p:nvGraphicFramePr>
          <p:cNvPr id="5" name="Table 5"/>
          <p:cNvGraphicFramePr>
            <a:graphicFrameLocks noGrp="1"/>
          </p:cNvGraphicFramePr>
          <p:nvPr>
            <p:ph idx="1"/>
          </p:nvPr>
        </p:nvGraphicFramePr>
        <p:xfrm>
          <a:off x="838200" y="1825625"/>
          <a:ext cx="10515597" cy="3291840"/>
        </p:xfrm>
        <a:graphic>
          <a:graphicData uri="http://schemas.openxmlformats.org/drawingml/2006/table">
            <a:tbl>
              <a:tblPr firstRow="1" bandRow="1">
                <a:tableStyleId>{5C22544A-7EE6-4342-B048-85BDC9FD1C3A}</a:tableStyleId>
              </a:tblPr>
              <a:tblGrid>
                <a:gridCol w="4038600"/>
                <a:gridCol w="2222500"/>
                <a:gridCol w="4254497"/>
              </a:tblGrid>
              <a:tr h="370840">
                <a:tc>
                  <a:txBody>
                    <a:bodyPr/>
                    <a:lstStyle/>
                    <a:p>
                      <a:r>
                        <a:rPr lang="en-IN" sz="2400" dirty="0">
                          <a:latin typeface="Arial" panose="020B0604020202020204" pitchFamily="34" charset="0"/>
                          <a:cs typeface="Arial" panose="020B0604020202020204" pitchFamily="34" charset="0"/>
                        </a:rPr>
                        <a:t>Level of Hypoglycaemia</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Alert value</a:t>
                      </a:r>
                      <a:endParaRPr lang="en-IN" sz="2400" dirty="0">
                        <a:latin typeface="Arial" panose="020B0604020202020204" pitchFamily="34" charset="0"/>
                        <a:cs typeface="Arial" panose="020B0604020202020204" pitchFamily="34" charset="0"/>
                      </a:endParaRPr>
                    </a:p>
                  </a:txBody>
                  <a:tcPr/>
                </a:tc>
                <a:tc>
                  <a:txBody>
                    <a:bodyPr/>
                    <a:lstStyle/>
                    <a:p>
                      <a:endParaRPr lang="en-IN" sz="2400" dirty="0">
                        <a:latin typeface="Arial" panose="020B0604020202020204" pitchFamily="34" charset="0"/>
                        <a:cs typeface="Arial" panose="020B0604020202020204" pitchFamily="34" charset="0"/>
                      </a:endParaRPr>
                    </a:p>
                  </a:txBody>
                  <a:tcPr/>
                </a:tc>
              </a:tr>
              <a:tr h="370840">
                <a:tc>
                  <a:txBody>
                    <a:bodyPr/>
                    <a:lstStyle/>
                    <a:p>
                      <a:r>
                        <a:rPr lang="en-IN" sz="2400" dirty="0">
                          <a:latin typeface="Arial" panose="020B0604020202020204" pitchFamily="34" charset="0"/>
                          <a:cs typeface="Arial" panose="020B0604020202020204" pitchFamily="34" charset="0"/>
                        </a:rPr>
                        <a:t>Hypoglycaemia Level 1</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Glucose level 54 – 70 mg/ dl</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Fast acting carbohydrate and dose adjustment of GLA</a:t>
                      </a:r>
                      <a:endParaRPr lang="en-IN" sz="2400"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400" dirty="0">
                          <a:latin typeface="Arial" panose="020B0604020202020204" pitchFamily="34" charset="0"/>
                          <a:cs typeface="Arial" panose="020B0604020202020204" pitchFamily="34" charset="0"/>
                        </a:rPr>
                        <a:t>Hypoglycaemia Level 2</a:t>
                      </a:r>
                      <a:endParaRPr lang="en-IN" sz="2400" dirty="0">
                        <a:latin typeface="Arial" panose="020B0604020202020204" pitchFamily="34" charset="0"/>
                        <a:cs typeface="Arial" panose="020B0604020202020204" pitchFamily="34" charset="0"/>
                      </a:endParaRPr>
                    </a:p>
                    <a:p>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Glucose value &lt; 54 mg/dl</a:t>
                      </a:r>
                      <a:endParaRPr lang="en-IN" sz="2400" dirty="0">
                        <a:latin typeface="Arial" panose="020B0604020202020204" pitchFamily="34" charset="0"/>
                        <a:cs typeface="Arial" panose="020B0604020202020204" pitchFamily="34" charset="0"/>
                      </a:endParaRPr>
                    </a:p>
                  </a:txBody>
                  <a:tcPr/>
                </a:tc>
                <a:tc>
                  <a:txBody>
                    <a:bodyPr/>
                    <a:lstStyle/>
                    <a:p>
                      <a:r>
                        <a:rPr lang="en-IN" sz="2400" dirty="0">
                          <a:latin typeface="Arial" panose="020B0604020202020204" pitchFamily="34" charset="0"/>
                          <a:cs typeface="Arial" panose="020B0604020202020204" pitchFamily="34" charset="0"/>
                        </a:rPr>
                        <a:t>Serious clinically important hypoglycaemia</a:t>
                      </a:r>
                      <a:endParaRPr lang="en-IN" sz="2400" dirty="0">
                        <a:latin typeface="Arial" panose="020B0604020202020204" pitchFamily="34" charset="0"/>
                        <a:cs typeface="Arial" panose="020B0604020202020204" pitchFamily="34" charset="0"/>
                      </a:endParaRPr>
                    </a:p>
                  </a:txBody>
                  <a:tcPr/>
                </a:tc>
              </a:tr>
              <a:tr h="24447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Hypoglycaemia Level 3</a:t>
                      </a: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threshold</a:t>
                      </a: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Severe cognitive impairment that required external assistance for recovery</a:t>
                      </a:r>
                      <a:endParaRPr kumimoji="0" lang="en-I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Clinically Significant hypoglycaemia</a:t>
            </a:r>
            <a:endParaRPr lang="en-IN" dirty="0"/>
          </a:p>
        </p:txBody>
      </p:sp>
      <p:pic>
        <p:nvPicPr>
          <p:cNvPr id="5" name="Content Placeholder 4"/>
          <p:cNvPicPr>
            <a:picLocks noGrp="1" noChangeAspect="1"/>
          </p:cNvPicPr>
          <p:nvPr>
            <p:ph idx="1"/>
          </p:nvPr>
        </p:nvPicPr>
        <p:blipFill rotWithShape="1">
          <a:blip r:embed="rId1"/>
          <a:srcRect t="22225" b="13798"/>
          <a:stretch>
            <a:fillRect/>
          </a:stretch>
        </p:blipFill>
        <p:spPr>
          <a:xfrm>
            <a:off x="1263166" y="1949450"/>
            <a:ext cx="9430234" cy="2959100"/>
          </a:xfrm>
        </p:spPr>
      </p:pic>
      <p:sp>
        <p:nvSpPr>
          <p:cNvPr id="6" name="Rectangle 5"/>
          <p:cNvSpPr/>
          <p:nvPr/>
        </p:nvSpPr>
        <p:spPr>
          <a:xfrm>
            <a:off x="1397000" y="5041900"/>
            <a:ext cx="9131300" cy="1193800"/>
          </a:xfrm>
          <a:prstGeom prst="rect">
            <a:avLst/>
          </a:prstGeom>
          <a:solidFill>
            <a:schemeClr val="accent3"/>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3 participants in the icodec treatment arm had experienced more than 10 clinically significant level 2 hypoglycaemic events over the course of trial.</a:t>
            </a: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No participant in Glargine arm had more than 10 clinically significant level 2 hypoglycaemic events over the course of trial </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Hierarchical testing</a:t>
            </a:r>
            <a:endParaRPr lang="en-IN" dirty="0"/>
          </a:p>
        </p:txBody>
      </p:sp>
      <p:sp>
        <p:nvSpPr>
          <p:cNvPr id="4" name="Rectangle 3"/>
          <p:cNvSpPr/>
          <p:nvPr/>
        </p:nvSpPr>
        <p:spPr>
          <a:xfrm>
            <a:off x="1143000" y="1803400"/>
            <a:ext cx="2197100" cy="723900"/>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Primary Hypothesis</a:t>
            </a:r>
            <a:endParaRPr lang="en-IN" sz="2000" dirty="0">
              <a:latin typeface="Arial" panose="020B0604020202020204" pitchFamily="34" charset="0"/>
              <a:cs typeface="Arial" panose="020B0604020202020204" pitchFamily="34" charset="0"/>
            </a:endParaRPr>
          </a:p>
        </p:txBody>
      </p:sp>
      <p:sp>
        <p:nvSpPr>
          <p:cNvPr id="5" name="Rectangle 4"/>
          <p:cNvSpPr/>
          <p:nvPr/>
        </p:nvSpPr>
        <p:spPr>
          <a:xfrm>
            <a:off x="3441700" y="1803399"/>
            <a:ext cx="7137400" cy="723901"/>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Icodec is non inferior to Glargine U100 w.r.t change in HbA1C from baseline to 52 weeks</a:t>
            </a:r>
            <a:endParaRPr lang="en-IN" sz="2000" dirty="0">
              <a:latin typeface="Arial" panose="020B0604020202020204" pitchFamily="34" charset="0"/>
              <a:cs typeface="Arial" panose="020B0604020202020204" pitchFamily="34" charset="0"/>
            </a:endParaRPr>
          </a:p>
        </p:txBody>
      </p:sp>
      <p:sp>
        <p:nvSpPr>
          <p:cNvPr id="6" name="Rectangle 5"/>
          <p:cNvSpPr/>
          <p:nvPr/>
        </p:nvSpPr>
        <p:spPr>
          <a:xfrm>
            <a:off x="1143000" y="2705099"/>
            <a:ext cx="9436100" cy="419101"/>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Non inferiority confirmed in primary analysis</a:t>
            </a:r>
            <a:endParaRPr lang="en-IN" sz="2000" dirty="0">
              <a:latin typeface="Arial" panose="020B0604020202020204" pitchFamily="34" charset="0"/>
              <a:cs typeface="Arial" panose="020B0604020202020204" pitchFamily="34" charset="0"/>
            </a:endParaRPr>
          </a:p>
        </p:txBody>
      </p:sp>
      <p:sp>
        <p:nvSpPr>
          <p:cNvPr id="7" name="Rectangle 6"/>
          <p:cNvSpPr/>
          <p:nvPr/>
        </p:nvSpPr>
        <p:spPr>
          <a:xfrm>
            <a:off x="1143000" y="3301999"/>
            <a:ext cx="2197100" cy="1511301"/>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Secondary hypothesis</a:t>
            </a:r>
            <a:endParaRPr lang="en-IN" sz="2000" dirty="0">
              <a:latin typeface="Arial" panose="020B0604020202020204" pitchFamily="34" charset="0"/>
              <a:cs typeface="Arial" panose="020B0604020202020204" pitchFamily="34" charset="0"/>
            </a:endParaRPr>
          </a:p>
        </p:txBody>
      </p:sp>
      <p:sp>
        <p:nvSpPr>
          <p:cNvPr id="8" name="Rectangle 7"/>
          <p:cNvSpPr/>
          <p:nvPr/>
        </p:nvSpPr>
        <p:spPr>
          <a:xfrm>
            <a:off x="3441700" y="3306760"/>
            <a:ext cx="7137400" cy="685801"/>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Icodec is superior to glargine w.r.t TIR 70 – 180 mg/dl from week 48 - 52</a:t>
            </a:r>
            <a:endParaRPr lang="en-IN" sz="2000" dirty="0">
              <a:latin typeface="Arial" panose="020B0604020202020204" pitchFamily="34" charset="0"/>
              <a:cs typeface="Arial" panose="020B0604020202020204" pitchFamily="34" charset="0"/>
            </a:endParaRPr>
          </a:p>
        </p:txBody>
      </p:sp>
      <p:sp>
        <p:nvSpPr>
          <p:cNvPr id="9" name="Rectangle 8"/>
          <p:cNvSpPr/>
          <p:nvPr/>
        </p:nvSpPr>
        <p:spPr>
          <a:xfrm>
            <a:off x="3441700" y="4124320"/>
            <a:ext cx="7137400" cy="685801"/>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Icodec is superior to glargine in terms of change from baseline to week 52 in A1C</a:t>
            </a:r>
            <a:endParaRPr lang="en-IN" sz="2000"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5"/>
            <a:ext cx="10515600" cy="727075"/>
          </a:xfrm>
        </p:spPr>
        <p:txBody>
          <a:bodyPr>
            <a:normAutofit/>
          </a:bodyPr>
          <a:lstStyle/>
          <a:p>
            <a:r>
              <a:rPr lang="en-IN" sz="3600" dirty="0"/>
              <a:t>Demographic characteristic of participants</a:t>
            </a:r>
            <a:endParaRPr lang="en-IN" sz="3600" dirty="0"/>
          </a:p>
        </p:txBody>
      </p:sp>
      <p:pic>
        <p:nvPicPr>
          <p:cNvPr id="5" name="Content Placeholder 4"/>
          <p:cNvPicPr>
            <a:picLocks noGrp="1" noChangeAspect="1"/>
          </p:cNvPicPr>
          <p:nvPr>
            <p:ph idx="1"/>
          </p:nvPr>
        </p:nvPicPr>
        <p:blipFill rotWithShape="1">
          <a:blip r:embed="rId1"/>
          <a:srcRect l="1279" t="1838"/>
          <a:stretch>
            <a:fillRect/>
          </a:stretch>
        </p:blipFill>
        <p:spPr>
          <a:xfrm>
            <a:off x="3289300" y="1041400"/>
            <a:ext cx="5499099" cy="5656181"/>
          </a:xfrm>
          <a:ln>
            <a:solidFill>
              <a:schemeClr val="accent1"/>
            </a:solidFill>
          </a:ln>
        </p:spPr>
      </p:pic>
      <p:sp>
        <p:nvSpPr>
          <p:cNvPr id="6" name="Rectangle 5"/>
          <p:cNvSpPr/>
          <p:nvPr/>
        </p:nvSpPr>
        <p:spPr>
          <a:xfrm>
            <a:off x="3276600" y="1536700"/>
            <a:ext cx="5499099" cy="2413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7" name="Rectangle 6"/>
          <p:cNvSpPr/>
          <p:nvPr/>
        </p:nvSpPr>
        <p:spPr>
          <a:xfrm>
            <a:off x="3289300" y="1828800"/>
            <a:ext cx="5499099" cy="2413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8" name="Rectangle 7"/>
          <p:cNvSpPr/>
          <p:nvPr/>
        </p:nvSpPr>
        <p:spPr>
          <a:xfrm>
            <a:off x="3289300" y="2374900"/>
            <a:ext cx="5499099" cy="2413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lstStyle/>
          <a:p>
            <a:r>
              <a:rPr lang="en-IN" dirty="0"/>
              <a:t>Efficacy findings</a:t>
            </a:r>
            <a:endParaRPr lang="en-IN" dirty="0"/>
          </a:p>
        </p:txBody>
      </p:sp>
      <p:pic>
        <p:nvPicPr>
          <p:cNvPr id="5" name="Content Placeholder 4"/>
          <p:cNvPicPr>
            <a:picLocks noGrp="1" noChangeAspect="1"/>
          </p:cNvPicPr>
          <p:nvPr>
            <p:ph idx="1"/>
          </p:nvPr>
        </p:nvPicPr>
        <p:blipFill rotWithShape="1">
          <a:blip r:embed="rId1"/>
          <a:srcRect r="1077" b="44098"/>
          <a:stretch>
            <a:fillRect/>
          </a:stretch>
        </p:blipFill>
        <p:spPr>
          <a:xfrm>
            <a:off x="1054038" y="1690963"/>
            <a:ext cx="9715624" cy="2766738"/>
          </a:xfrm>
          <a:ln>
            <a:solidFill>
              <a:schemeClr val="accent1"/>
            </a:solidFill>
          </a:ln>
        </p:spPr>
      </p:pic>
      <p:sp>
        <p:nvSpPr>
          <p:cNvPr id="6" name="Rectangle 5"/>
          <p:cNvSpPr/>
          <p:nvPr/>
        </p:nvSpPr>
        <p:spPr>
          <a:xfrm>
            <a:off x="5499100" y="2463800"/>
            <a:ext cx="876300" cy="1130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6858000" y="2463800"/>
            <a:ext cx="876300" cy="1130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2"/>
          <a:stretch>
            <a:fillRect/>
          </a:stretch>
        </p:blipFill>
        <p:spPr>
          <a:xfrm>
            <a:off x="1054038" y="4537063"/>
            <a:ext cx="9715624" cy="1013916"/>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2975"/>
          </a:xfrm>
        </p:spPr>
        <p:txBody>
          <a:bodyPr/>
          <a:lstStyle/>
          <a:p>
            <a:r>
              <a:rPr lang="en-IN" dirty="0"/>
              <a:t>Key end points</a:t>
            </a:r>
            <a:endParaRPr lang="en-IN" dirty="0"/>
          </a:p>
        </p:txBody>
      </p:sp>
      <p:pic>
        <p:nvPicPr>
          <p:cNvPr id="5" name="Content Placeholder 4"/>
          <p:cNvPicPr>
            <a:picLocks noGrp="1" noChangeAspect="1"/>
          </p:cNvPicPr>
          <p:nvPr>
            <p:ph idx="1"/>
          </p:nvPr>
        </p:nvPicPr>
        <p:blipFill rotWithShape="1">
          <a:blip r:embed="rId1"/>
          <a:srcRect l="2441" t="2295" r="1749" b="3540"/>
          <a:stretch>
            <a:fillRect/>
          </a:stretch>
        </p:blipFill>
        <p:spPr>
          <a:xfrm>
            <a:off x="838200" y="1727200"/>
            <a:ext cx="10515600" cy="4366988"/>
          </a:xfrm>
          <a:ln>
            <a:solidFill>
              <a:schemeClr val="accent1"/>
            </a:solidFill>
          </a:ln>
        </p:spPr>
      </p:pic>
      <p:sp>
        <p:nvSpPr>
          <p:cNvPr id="6" name="Rectangle 5"/>
          <p:cNvSpPr/>
          <p:nvPr/>
        </p:nvSpPr>
        <p:spPr>
          <a:xfrm>
            <a:off x="7632700" y="4762500"/>
            <a:ext cx="2451100" cy="266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t>Multiple imputation</a:t>
            </a:r>
            <a:endParaRPr lang="en-IN" dirty="0"/>
          </a:p>
        </p:txBody>
      </p:sp>
      <p:sp>
        <p:nvSpPr>
          <p:cNvPr id="7" name="Rectangle 6"/>
          <p:cNvSpPr/>
          <p:nvPr/>
        </p:nvSpPr>
        <p:spPr>
          <a:xfrm>
            <a:off x="838200" y="6246588"/>
            <a:ext cx="10515600" cy="357412"/>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Mean Glycated Haemoglobin levels from baseline to week 78 ICODEC vs GLARGINE U 100</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365125"/>
            <a:ext cx="8991600" cy="955675"/>
          </a:xfrm>
        </p:spPr>
        <p:txBody>
          <a:bodyPr/>
          <a:lstStyle/>
          <a:p>
            <a:r>
              <a:rPr lang="en-IN" dirty="0"/>
              <a:t>Key end point</a:t>
            </a:r>
            <a:endParaRPr lang="en-IN" dirty="0"/>
          </a:p>
        </p:txBody>
      </p:sp>
      <p:pic>
        <p:nvPicPr>
          <p:cNvPr id="5" name="Content Placeholder 4"/>
          <p:cNvPicPr>
            <a:picLocks noGrp="1" noChangeAspect="1"/>
          </p:cNvPicPr>
          <p:nvPr>
            <p:ph idx="1"/>
          </p:nvPr>
        </p:nvPicPr>
        <p:blipFill rotWithShape="1">
          <a:blip r:embed="rId1"/>
          <a:srcRect t="1392"/>
          <a:stretch>
            <a:fillRect/>
          </a:stretch>
        </p:blipFill>
        <p:spPr>
          <a:xfrm>
            <a:off x="2552700" y="1320800"/>
            <a:ext cx="7086600" cy="4831545"/>
          </a:xfrm>
          <a:ln>
            <a:solidFill>
              <a:schemeClr val="accent1"/>
            </a:solidFill>
          </a:ln>
        </p:spPr>
      </p:pic>
      <p:sp>
        <p:nvSpPr>
          <p:cNvPr id="8" name="Rectangle 7"/>
          <p:cNvSpPr/>
          <p:nvPr/>
        </p:nvSpPr>
        <p:spPr>
          <a:xfrm>
            <a:off x="2286000" y="6194425"/>
            <a:ext cx="7658100" cy="59690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Percentage of time spent in various glucose levels in weeks 48 – 52 &amp;</a:t>
            </a: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weeks 74 – 78 as measured by CGM</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Pharmacokinetic profile of insulins</a:t>
            </a:r>
            <a:endParaRPr lang="en-IN" dirty="0"/>
          </a:p>
        </p:txBody>
      </p:sp>
      <p:pic>
        <p:nvPicPr>
          <p:cNvPr id="5" name="Content Placeholder 4"/>
          <p:cNvPicPr>
            <a:picLocks noGrp="1" noChangeAspect="1"/>
          </p:cNvPicPr>
          <p:nvPr>
            <p:ph idx="1"/>
          </p:nvPr>
        </p:nvPicPr>
        <p:blipFill>
          <a:blip r:embed="rId1"/>
          <a:stretch>
            <a:fillRect/>
          </a:stretch>
        </p:blipFill>
        <p:spPr>
          <a:xfrm>
            <a:off x="1160145" y="1786954"/>
            <a:ext cx="9871710" cy="4968176"/>
          </a:xfrm>
          <a:ln>
            <a:solidFill>
              <a:schemeClr val="accent1"/>
            </a:solidFill>
          </a:ln>
        </p:spPr>
      </p:pic>
      <p:pic>
        <p:nvPicPr>
          <p:cNvPr id="7" name="Picture 6"/>
          <p:cNvPicPr>
            <a:picLocks noChangeAspect="1"/>
          </p:cNvPicPr>
          <p:nvPr/>
        </p:nvPicPr>
        <p:blipFill>
          <a:blip r:embed="rId2"/>
          <a:stretch>
            <a:fillRect/>
          </a:stretch>
        </p:blipFill>
        <p:spPr>
          <a:xfrm>
            <a:off x="7360105" y="1901254"/>
            <a:ext cx="3511730" cy="160663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IN" dirty="0"/>
              <a:t>Key end point</a:t>
            </a:r>
            <a:endParaRPr lang="en-IN" dirty="0"/>
          </a:p>
        </p:txBody>
      </p:sp>
      <p:pic>
        <p:nvPicPr>
          <p:cNvPr id="5" name="Content Placeholder 4"/>
          <p:cNvPicPr>
            <a:picLocks noGrp="1" noChangeAspect="1"/>
          </p:cNvPicPr>
          <p:nvPr>
            <p:ph idx="1"/>
          </p:nvPr>
        </p:nvPicPr>
        <p:blipFill>
          <a:blip r:embed="rId1"/>
          <a:stretch>
            <a:fillRect/>
          </a:stretch>
        </p:blipFill>
        <p:spPr>
          <a:xfrm>
            <a:off x="3420244" y="1539790"/>
            <a:ext cx="5351512" cy="4575675"/>
          </a:xfrm>
        </p:spPr>
      </p:pic>
      <p:sp>
        <p:nvSpPr>
          <p:cNvPr id="6" name="Rectangle 5"/>
          <p:cNvSpPr/>
          <p:nvPr/>
        </p:nvSpPr>
        <p:spPr>
          <a:xfrm>
            <a:off x="1968500" y="6115465"/>
            <a:ext cx="9131300" cy="393699"/>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latin typeface="Arial" panose="020B0604020202020204" pitchFamily="34" charset="0"/>
                <a:cs typeface="Arial" panose="020B0604020202020204" pitchFamily="34" charset="0"/>
              </a:rPr>
              <a:t>Percentage of participants who reached HbA1C &lt; 7 and those without hypoglycaemia</a:t>
            </a:r>
            <a:endParaRPr lang="en-IN"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Results</a:t>
            </a:r>
            <a:endParaRPr lang="en-IN" dirty="0"/>
          </a:p>
        </p:txBody>
      </p:sp>
      <p:graphicFrame>
        <p:nvGraphicFramePr>
          <p:cNvPr id="4" name="Table 4"/>
          <p:cNvGraphicFramePr>
            <a:graphicFrameLocks noGrp="1"/>
          </p:cNvGraphicFramePr>
          <p:nvPr>
            <p:ph idx="1"/>
          </p:nvPr>
        </p:nvGraphicFramePr>
        <p:xfrm>
          <a:off x="838200" y="1825625"/>
          <a:ext cx="10515600" cy="451612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ICODEC</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GLARGINE U 100</a:t>
                      </a:r>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Estimated HbA1C reduction </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Significantly better </a:t>
                      </a:r>
                      <a:endParaRPr lang="en-IN" dirty="0">
                        <a:latin typeface="Arial" panose="020B0604020202020204" pitchFamily="34" charset="0"/>
                        <a:cs typeface="Arial" panose="020B0604020202020204" pitchFamily="34" charset="0"/>
                      </a:endParaRPr>
                    </a:p>
                  </a:txBody>
                  <a:tcPr/>
                </a:tc>
                <a:tc>
                  <a:txBody>
                    <a:bodyPr/>
                    <a:lstStyle/>
                    <a:p>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Reduction in HbA1C </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Sustained with Icodec</a:t>
                      </a:r>
                      <a:endParaRPr lang="en-IN" dirty="0">
                        <a:latin typeface="Arial" panose="020B0604020202020204" pitchFamily="34" charset="0"/>
                        <a:cs typeface="Arial" panose="020B0604020202020204" pitchFamily="34" charset="0"/>
                      </a:endParaRPr>
                    </a:p>
                  </a:txBody>
                  <a:tcPr/>
                </a:tc>
                <a:tc>
                  <a:txBody>
                    <a:bodyPr/>
                    <a:lstStyle/>
                    <a:p>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Time spent in target glycaemic range</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Significantly more compared to glargine (61 min/day)</a:t>
                      </a:r>
                      <a:endParaRPr lang="en-IN" dirty="0">
                        <a:latin typeface="Arial" panose="020B0604020202020204" pitchFamily="34" charset="0"/>
                        <a:cs typeface="Arial" panose="020B0604020202020204" pitchFamily="34" charset="0"/>
                      </a:endParaRPr>
                    </a:p>
                  </a:txBody>
                  <a:tcPr/>
                </a:tc>
                <a:tc>
                  <a:txBody>
                    <a:bodyPr/>
                    <a:lstStyle/>
                    <a:p>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Mean weekly insulin dose</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214 U per week</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222 unit/ week</a:t>
                      </a:r>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Changes in weight</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2.29 kg</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1.83 kg (No substantial difference)</a:t>
                      </a:r>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Clinically significant hypoglycaemic events</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226 events (3 contributed – 105)</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61 participants</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114 events </a:t>
                      </a:r>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66 participants</a:t>
                      </a:r>
                      <a:endParaRPr lang="en-IN" dirty="0">
                        <a:latin typeface="Arial" panose="020B0604020202020204" pitchFamily="34" charset="0"/>
                        <a:cs typeface="Arial" panose="020B0604020202020204" pitchFamily="34" charset="0"/>
                      </a:endParaRPr>
                    </a:p>
                  </a:txBody>
                  <a:tcPr/>
                </a:tc>
              </a:tr>
              <a:tr h="370840">
                <a:tc>
                  <a:txBody>
                    <a:bodyPr/>
                    <a:lstStyle/>
                    <a:p>
                      <a:r>
                        <a:rPr lang="en-IN" dirty="0">
                          <a:latin typeface="Arial" panose="020B0604020202020204" pitchFamily="34" charset="0"/>
                          <a:cs typeface="Arial" panose="020B0604020202020204" pitchFamily="34" charset="0"/>
                        </a:rPr>
                        <a:t>Severe hypoglycaemia</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1 episode</a:t>
                      </a:r>
                      <a:endParaRPr lang="en-IN" dirty="0">
                        <a:latin typeface="Arial" panose="020B0604020202020204" pitchFamily="34" charset="0"/>
                        <a:cs typeface="Arial" panose="020B0604020202020204" pitchFamily="34" charset="0"/>
                      </a:endParaRPr>
                    </a:p>
                  </a:txBody>
                  <a:tcPr/>
                </a:tc>
                <a:tc>
                  <a:txBody>
                    <a:bodyPr/>
                    <a:lstStyle/>
                    <a:p>
                      <a:r>
                        <a:rPr lang="en-IN" dirty="0">
                          <a:latin typeface="Arial" panose="020B0604020202020204" pitchFamily="34" charset="0"/>
                          <a:cs typeface="Arial" panose="020B0604020202020204" pitchFamily="34" charset="0"/>
                        </a:rPr>
                        <a:t>7 episodes</a:t>
                      </a:r>
                      <a:endParaRPr lang="en-IN" dirty="0">
                        <a:latin typeface="Arial" panose="020B0604020202020204" pitchFamily="34" charset="0"/>
                        <a:cs typeface="Arial" panose="020B0604020202020204" pitchFamily="34" charset="0"/>
                      </a:endParaRPr>
                    </a:p>
                  </a:txBody>
                  <a:tcPr/>
                </a:tc>
              </a:tr>
              <a:tr h="370840">
                <a:tc>
                  <a:txBody>
                    <a:bodyPr/>
                    <a:lstStyle/>
                    <a:p>
                      <a:r>
                        <a:rPr lang="en-IN" dirty="0" err="1">
                          <a:latin typeface="Arial" panose="020B0604020202020204" pitchFamily="34" charset="0"/>
                          <a:cs typeface="Arial" panose="020B0604020202020204" pitchFamily="34" charset="0"/>
                        </a:rPr>
                        <a:t>Hypoglycemia</a:t>
                      </a:r>
                      <a:r>
                        <a:rPr lang="en-IN" dirty="0">
                          <a:latin typeface="Arial" panose="020B0604020202020204" pitchFamily="34" charset="0"/>
                          <a:cs typeface="Arial" panose="020B0604020202020204" pitchFamily="34" charset="0"/>
                        </a:rPr>
                        <a:t> rates</a:t>
                      </a:r>
                      <a:endParaRPr lang="en-IN" dirty="0">
                        <a:latin typeface="Arial" panose="020B0604020202020204" pitchFamily="34" charset="0"/>
                        <a:cs typeface="Arial" panose="020B0604020202020204" pitchFamily="34" charset="0"/>
                      </a:endParaRPr>
                    </a:p>
                  </a:txBody>
                  <a:tcPr/>
                </a:tc>
                <a:tc gridSpan="2">
                  <a:txBody>
                    <a:bodyPr/>
                    <a:lstStyle/>
                    <a:p>
                      <a:pPr algn="ctr"/>
                      <a:r>
                        <a:rPr lang="en-IN" dirty="0">
                          <a:latin typeface="Arial" panose="020B0604020202020204" pitchFamily="34" charset="0"/>
                          <a:cs typeface="Arial" panose="020B0604020202020204" pitchFamily="34" charset="0"/>
                        </a:rPr>
                        <a:t>&lt; 1 event per person year of exposure at trial completion</a:t>
                      </a:r>
                      <a:endParaRPr lang="en-IN" dirty="0">
                        <a:latin typeface="Arial" panose="020B0604020202020204" pitchFamily="34" charset="0"/>
                        <a:cs typeface="Arial" panose="020B0604020202020204" pitchFamily="34" charset="0"/>
                      </a:endParaRPr>
                    </a:p>
                  </a:txBody>
                  <a:tcPr/>
                </a:tc>
                <a:tc hMerge="1">
                  <a:tcPr/>
                </a:tc>
              </a:tr>
              <a:tr h="370840">
                <a:tc>
                  <a:txBody>
                    <a:bodyPr/>
                    <a:lstStyle/>
                    <a:p>
                      <a:r>
                        <a:rPr lang="en-IN" dirty="0">
                          <a:latin typeface="Arial" panose="020B0604020202020204" pitchFamily="34" charset="0"/>
                          <a:cs typeface="Arial" panose="020B0604020202020204" pitchFamily="34" charset="0"/>
                        </a:rPr>
                        <a:t>Adverse events</a:t>
                      </a:r>
                      <a:endParaRPr lang="en-IN" dirty="0">
                        <a:latin typeface="Arial" panose="020B0604020202020204" pitchFamily="34" charset="0"/>
                        <a:cs typeface="Arial" panose="020B0604020202020204" pitchFamily="34" charset="0"/>
                      </a:endParaRPr>
                    </a:p>
                  </a:txBody>
                  <a:tcPr/>
                </a:tc>
                <a:tc>
                  <a:txBody>
                    <a:bodyPr/>
                    <a:lstStyle/>
                    <a:p>
                      <a:pPr algn="l"/>
                      <a:r>
                        <a:rPr lang="en-IN" dirty="0">
                          <a:latin typeface="Arial" panose="020B0604020202020204" pitchFamily="34" charset="0"/>
                          <a:cs typeface="Arial" panose="020B0604020202020204" pitchFamily="34" charset="0"/>
                        </a:rPr>
                        <a:t>95/64 (not trial related)</a:t>
                      </a:r>
                      <a:endParaRPr lang="en-IN" dirty="0">
                        <a:latin typeface="Arial" panose="020B0604020202020204" pitchFamily="34" charset="0"/>
                        <a:cs typeface="Arial" panose="020B0604020202020204" pitchFamily="34" charset="0"/>
                      </a:endParaRPr>
                    </a:p>
                  </a:txBody>
                  <a:tcPr/>
                </a:tc>
                <a:tc>
                  <a:txBody>
                    <a:bodyPr/>
                    <a:lstStyle/>
                    <a:p>
                      <a:pPr algn="l"/>
                      <a:r>
                        <a:rPr lang="en-IN" dirty="0">
                          <a:latin typeface="Arial" panose="020B0604020202020204" pitchFamily="34" charset="0"/>
                          <a:cs typeface="Arial" panose="020B0604020202020204" pitchFamily="34" charset="0"/>
                        </a:rPr>
                        <a:t>119/71</a:t>
                      </a:r>
                      <a:endParaRPr lang="en-IN"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181"/>
            <a:ext cx="10515600" cy="1325563"/>
          </a:xfrm>
        </p:spPr>
        <p:txBody>
          <a:bodyPr/>
          <a:lstStyle/>
          <a:p>
            <a:r>
              <a:rPr lang="en-IN" dirty="0"/>
              <a:t>Critical appraisal</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Title and Abstract</a:t>
            </a:r>
            <a:endParaRPr lang="en-IN" dirty="0"/>
          </a:p>
        </p:txBody>
      </p:sp>
      <p:graphicFrame>
        <p:nvGraphicFramePr>
          <p:cNvPr id="4" name="Table 4"/>
          <p:cNvGraphicFramePr>
            <a:graphicFrameLocks noGrp="1"/>
          </p:cNvGraphicFramePr>
          <p:nvPr>
            <p:ph idx="1"/>
          </p:nvPr>
        </p:nvGraphicFramePr>
        <p:xfrm>
          <a:off x="849086" y="1825625"/>
          <a:ext cx="10515600" cy="1036320"/>
        </p:xfrm>
        <a:graphic>
          <a:graphicData uri="http://schemas.openxmlformats.org/drawingml/2006/table">
            <a:tbl>
              <a:tblPr firstRow="1" bandRow="1">
                <a:tableStyleId>{5C22544A-7EE6-4342-B048-85BDC9FD1C3A}</a:tableStyleId>
              </a:tblPr>
              <a:tblGrid>
                <a:gridCol w="6749143"/>
                <a:gridCol w="3766457"/>
              </a:tblGrid>
              <a:tr h="370840">
                <a:tc>
                  <a:txBody>
                    <a:bodyPr/>
                    <a:lstStyle/>
                    <a:p>
                      <a:r>
                        <a:rPr lang="en-IN" sz="2800" dirty="0">
                          <a:latin typeface="Arial" panose="020B0604020202020204" pitchFamily="34" charset="0"/>
                          <a:cs typeface="Arial" panose="020B0604020202020204" pitchFamily="34" charset="0"/>
                        </a:rPr>
                        <a:t>Title</a:t>
                      </a:r>
                      <a:endParaRPr lang="en-IN" sz="2800" dirty="0">
                        <a:latin typeface="Arial" panose="020B0604020202020204" pitchFamily="34" charset="0"/>
                        <a:cs typeface="Arial" panose="020B0604020202020204" pitchFamily="34" charset="0"/>
                      </a:endParaRPr>
                    </a:p>
                  </a:txBody>
                  <a:tcPr/>
                </a:tc>
                <a:tc>
                  <a:txBody>
                    <a:bodyPr/>
                    <a:lstStyle/>
                    <a:p>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Is it interesting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bl>
          </a:graphicData>
        </a:graphic>
      </p:graphicFrame>
      <p:graphicFrame>
        <p:nvGraphicFramePr>
          <p:cNvPr id="5" name="Table 4"/>
          <p:cNvGraphicFramePr/>
          <p:nvPr/>
        </p:nvGraphicFramePr>
        <p:xfrm>
          <a:off x="838200" y="3341189"/>
          <a:ext cx="10515600" cy="2834640"/>
        </p:xfrm>
        <a:graphic>
          <a:graphicData uri="http://schemas.openxmlformats.org/drawingml/2006/table">
            <a:tbl>
              <a:tblPr firstRow="1" bandRow="1">
                <a:tableStyleId>{5C22544A-7EE6-4342-B048-85BDC9FD1C3A}</a:tableStyleId>
              </a:tblPr>
              <a:tblGrid>
                <a:gridCol w="6738257"/>
                <a:gridCol w="3777343"/>
              </a:tblGrid>
              <a:tr h="370840">
                <a:tc>
                  <a:txBody>
                    <a:bodyPr/>
                    <a:lstStyle/>
                    <a:p>
                      <a:r>
                        <a:rPr lang="en-IN" sz="2800" dirty="0">
                          <a:latin typeface="Arial" panose="020B0604020202020204" pitchFamily="34" charset="0"/>
                          <a:cs typeface="Arial" panose="020B0604020202020204" pitchFamily="34" charset="0"/>
                        </a:rPr>
                        <a:t>Abstract</a:t>
                      </a:r>
                      <a:endParaRPr lang="en-IN" sz="2800" dirty="0">
                        <a:latin typeface="Arial" panose="020B0604020202020204" pitchFamily="34" charset="0"/>
                        <a:cs typeface="Arial" panose="020B0604020202020204" pitchFamily="34" charset="0"/>
                      </a:endParaRPr>
                    </a:p>
                  </a:txBody>
                  <a:tcPr/>
                </a:tc>
                <a:tc>
                  <a:txBody>
                    <a:bodyPr/>
                    <a:lstStyle/>
                    <a:p>
                      <a:endParaRPr lang="en-IN" sz="2800" dirty="0"/>
                    </a:p>
                  </a:txBody>
                  <a:tcPr/>
                </a:tc>
              </a:tr>
              <a:tr h="370840">
                <a:tc>
                  <a:txBody>
                    <a:bodyPr/>
                    <a:lstStyle/>
                    <a:p>
                      <a:r>
                        <a:rPr lang="en-IN" sz="2800" dirty="0">
                          <a:latin typeface="Arial" panose="020B0604020202020204" pitchFamily="34" charset="0"/>
                          <a:cs typeface="Arial" panose="020B0604020202020204" pitchFamily="34" charset="0"/>
                        </a:rPr>
                        <a:t>Will the conclusions (if valid) likely to be useful to you, in your area of clinical practice of research?</a:t>
                      </a:r>
                      <a:endParaRPr lang="en-IN" sz="2800" dirty="0">
                        <a:latin typeface="Arial" panose="020B0604020202020204" pitchFamily="34" charset="0"/>
                        <a:cs typeface="Arial" panose="020B0604020202020204" pitchFamily="34" charset="0"/>
                      </a:endParaRPr>
                    </a:p>
                  </a:txBody>
                  <a:tcPr/>
                </a:tc>
                <a:tc>
                  <a:txBody>
                    <a:bodyPr/>
                    <a:lstStyle/>
                    <a:p>
                      <a:r>
                        <a:rPr lang="en-IN" sz="2800" dirty="0"/>
                        <a:t>Yes</a:t>
                      </a:r>
                      <a:endParaRPr lang="en-IN" sz="2800" dirty="0"/>
                    </a:p>
                  </a:txBody>
                  <a:tcPr/>
                </a:tc>
              </a:tr>
              <a:tr h="370840">
                <a:tc>
                  <a:txBody>
                    <a:bodyPr/>
                    <a:lstStyle/>
                    <a:p>
                      <a:r>
                        <a:rPr lang="en-IN" sz="2800" dirty="0">
                          <a:latin typeface="Arial" panose="020B0604020202020204" pitchFamily="34" charset="0"/>
                          <a:cs typeface="Arial" panose="020B0604020202020204" pitchFamily="34" charset="0"/>
                        </a:rPr>
                        <a:t>Whether the settings in the material methods are similar to our own settings?</a:t>
                      </a:r>
                      <a:endParaRPr lang="en-IN" sz="2800" dirty="0">
                        <a:latin typeface="Arial" panose="020B0604020202020204" pitchFamily="34" charset="0"/>
                        <a:cs typeface="Arial" panose="020B0604020202020204" pitchFamily="34" charset="0"/>
                      </a:endParaRPr>
                    </a:p>
                  </a:txBody>
                  <a:tcPr/>
                </a:tc>
                <a:tc>
                  <a:txBody>
                    <a:bodyPr/>
                    <a:lstStyle/>
                    <a:p>
                      <a:r>
                        <a:rPr lang="en-IN" sz="2800" dirty="0"/>
                        <a:t>Yes</a:t>
                      </a:r>
                      <a:endParaRPr lang="en-IN" sz="2800" dirty="0"/>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Research question</a:t>
            </a:r>
            <a:endParaRPr lang="en-IN" dirty="0"/>
          </a:p>
        </p:txBody>
      </p:sp>
      <p:graphicFrame>
        <p:nvGraphicFramePr>
          <p:cNvPr id="4" name="Table 4"/>
          <p:cNvGraphicFramePr>
            <a:graphicFrameLocks noGrp="1"/>
          </p:cNvGraphicFramePr>
          <p:nvPr>
            <p:ph idx="1"/>
          </p:nvPr>
        </p:nvGraphicFramePr>
        <p:xfrm>
          <a:off x="838200" y="1825625"/>
          <a:ext cx="10515600" cy="3779520"/>
        </p:xfrm>
        <a:graphic>
          <a:graphicData uri="http://schemas.openxmlformats.org/drawingml/2006/table">
            <a:tbl>
              <a:tblPr firstRow="1" bandRow="1">
                <a:tableStyleId>{5C22544A-7EE6-4342-B048-85BDC9FD1C3A}</a:tableStyleId>
              </a:tblPr>
              <a:tblGrid>
                <a:gridCol w="7424057"/>
                <a:gridCol w="3091543"/>
              </a:tblGrid>
              <a:tr h="370840">
                <a:tc>
                  <a:txBody>
                    <a:bodyPr/>
                    <a:lstStyle/>
                    <a:p>
                      <a:r>
                        <a:rPr lang="en-IN" sz="2800" dirty="0">
                          <a:latin typeface="Arial" panose="020B0604020202020204" pitchFamily="34" charset="0"/>
                          <a:cs typeface="Arial" panose="020B0604020202020204" pitchFamily="34" charset="0"/>
                        </a:rPr>
                        <a:t>Research Question</a:t>
                      </a:r>
                      <a:endParaRPr lang="en-IN" sz="28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Is there a clear cut/ specific research question?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Was it feasible for the authors to study this question, given that there are technical expertise and available facilities?</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Does the research question have some element of novelty?</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Validity</a:t>
            </a:r>
            <a:endParaRPr lang="en-IN" dirty="0"/>
          </a:p>
        </p:txBody>
      </p:sp>
      <p:graphicFrame>
        <p:nvGraphicFramePr>
          <p:cNvPr id="4" name="Table 4"/>
          <p:cNvGraphicFramePr>
            <a:graphicFrameLocks noGrp="1"/>
          </p:cNvGraphicFramePr>
          <p:nvPr>
            <p:ph idx="1"/>
          </p:nvPr>
        </p:nvGraphicFramePr>
        <p:xfrm>
          <a:off x="838200" y="1825625"/>
          <a:ext cx="10515600" cy="3870960"/>
        </p:xfrm>
        <a:graphic>
          <a:graphicData uri="http://schemas.openxmlformats.org/drawingml/2006/table">
            <a:tbl>
              <a:tblPr firstRow="1" bandRow="1">
                <a:tableStyleId>{5C22544A-7EE6-4342-B048-85BDC9FD1C3A}</a:tableStyleId>
              </a:tblPr>
              <a:tblGrid>
                <a:gridCol w="7424057"/>
                <a:gridCol w="3091543"/>
              </a:tblGrid>
              <a:tr h="370840">
                <a:tc>
                  <a:txBody>
                    <a:bodyPr/>
                    <a:lstStyle/>
                    <a:p>
                      <a:r>
                        <a:rPr lang="en-IN" sz="2800" dirty="0">
                          <a:latin typeface="Arial" panose="020B0604020202020204" pitchFamily="34" charset="0"/>
                          <a:cs typeface="Arial" panose="020B0604020202020204" pitchFamily="34" charset="0"/>
                        </a:rPr>
                        <a:t>Validity</a:t>
                      </a:r>
                      <a:endParaRPr lang="en-IN" sz="28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Have the authors made a mention of Actual/ Study Population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Is the method of sampling been described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No</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Whether a mention of all the potential confounding factors been made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Any Selection or information bias could have occurred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Gate Frame Assessment : PECOT</a:t>
            </a:r>
            <a:endParaRPr lang="en-IN" dirty="0"/>
          </a:p>
        </p:txBody>
      </p:sp>
      <p:grpSp>
        <p:nvGrpSpPr>
          <p:cNvPr id="7" name="Group 6"/>
          <p:cNvGrpSpPr/>
          <p:nvPr/>
        </p:nvGrpSpPr>
        <p:grpSpPr>
          <a:xfrm>
            <a:off x="5337373" y="1567543"/>
            <a:ext cx="1517251" cy="1186543"/>
            <a:chOff x="5337374" y="1981200"/>
            <a:chExt cx="1517251" cy="1186543"/>
          </a:xfrm>
        </p:grpSpPr>
        <p:sp>
          <p:nvSpPr>
            <p:cNvPr id="4" name="Isosceles Triangle 3"/>
            <p:cNvSpPr/>
            <p:nvPr/>
          </p:nvSpPr>
          <p:spPr>
            <a:xfrm rot="10800000">
              <a:off x="5337374" y="1981200"/>
              <a:ext cx="1517251" cy="1186543"/>
            </a:xfrm>
            <a:prstGeom prst="triangl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5" name="TextBox 4"/>
            <p:cNvSpPr txBox="1"/>
            <p:nvPr/>
          </p:nvSpPr>
          <p:spPr>
            <a:xfrm>
              <a:off x="5867399" y="2035629"/>
              <a:ext cx="696686" cy="769441"/>
            </a:xfrm>
            <a:prstGeom prst="rect">
              <a:avLst/>
            </a:prstGeom>
            <a:noFill/>
          </p:spPr>
          <p:txBody>
            <a:bodyPr wrap="square" rtlCol="0">
              <a:spAutoFit/>
            </a:bodyPr>
            <a:lstStyle/>
            <a:p>
              <a:r>
                <a:rPr lang="en-US" sz="4400" b="1" dirty="0"/>
                <a:t>P</a:t>
              </a:r>
              <a:endParaRPr lang="en-IN" b="1" dirty="0"/>
            </a:p>
          </p:txBody>
        </p:sp>
      </p:grpSp>
      <p:grpSp>
        <p:nvGrpSpPr>
          <p:cNvPr id="16" name="Group 15"/>
          <p:cNvGrpSpPr/>
          <p:nvPr/>
        </p:nvGrpSpPr>
        <p:grpSpPr>
          <a:xfrm>
            <a:off x="5337372" y="3135086"/>
            <a:ext cx="1517251" cy="1186544"/>
            <a:chOff x="5337372" y="3135086"/>
            <a:chExt cx="1517251" cy="1186544"/>
          </a:xfrm>
        </p:grpSpPr>
        <p:sp>
          <p:nvSpPr>
            <p:cNvPr id="6" name="Oval 5"/>
            <p:cNvSpPr/>
            <p:nvPr/>
          </p:nvSpPr>
          <p:spPr>
            <a:xfrm>
              <a:off x="5337372" y="3135086"/>
              <a:ext cx="1517251" cy="1186544"/>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cxnSp>
          <p:nvCxnSpPr>
            <p:cNvPr id="9" name="Straight Connector 8"/>
            <p:cNvCxnSpPr>
              <a:stCxn id="6" idx="0"/>
              <a:endCxn id="6" idx="4"/>
            </p:cNvCxnSpPr>
            <p:nvPr/>
          </p:nvCxnSpPr>
          <p:spPr>
            <a:xfrm>
              <a:off x="6095998" y="3135086"/>
              <a:ext cx="0" cy="1186544"/>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540829" y="3341912"/>
              <a:ext cx="435428" cy="769441"/>
            </a:xfrm>
            <a:prstGeom prst="rect">
              <a:avLst/>
            </a:prstGeom>
            <a:noFill/>
          </p:spPr>
          <p:txBody>
            <a:bodyPr wrap="square" rtlCol="0">
              <a:spAutoFit/>
            </a:bodyPr>
            <a:lstStyle/>
            <a:p>
              <a:r>
                <a:rPr lang="en-US" sz="4400" b="1" dirty="0"/>
                <a:t>E</a:t>
              </a:r>
              <a:endParaRPr lang="en-IN" sz="4400" b="1" dirty="0"/>
            </a:p>
          </p:txBody>
        </p:sp>
        <p:sp>
          <p:nvSpPr>
            <p:cNvPr id="12" name="TextBox 11"/>
            <p:cNvSpPr txBox="1"/>
            <p:nvPr/>
          </p:nvSpPr>
          <p:spPr>
            <a:xfrm>
              <a:off x="6172201" y="3341910"/>
              <a:ext cx="435428" cy="769441"/>
            </a:xfrm>
            <a:prstGeom prst="rect">
              <a:avLst/>
            </a:prstGeom>
            <a:noFill/>
          </p:spPr>
          <p:txBody>
            <a:bodyPr wrap="square" rtlCol="0">
              <a:spAutoFit/>
            </a:bodyPr>
            <a:lstStyle/>
            <a:p>
              <a:r>
                <a:rPr lang="en-US" sz="4400" b="1" dirty="0"/>
                <a:t>C</a:t>
              </a:r>
              <a:endParaRPr lang="en-IN" sz="4400" b="1" dirty="0"/>
            </a:p>
          </p:txBody>
        </p:sp>
      </p:grpSp>
      <p:grpSp>
        <p:nvGrpSpPr>
          <p:cNvPr id="15" name="Group 14"/>
          <p:cNvGrpSpPr/>
          <p:nvPr/>
        </p:nvGrpSpPr>
        <p:grpSpPr>
          <a:xfrm>
            <a:off x="5293828" y="4822371"/>
            <a:ext cx="1607708" cy="1186544"/>
            <a:chOff x="5337372" y="4822371"/>
            <a:chExt cx="1607708" cy="1186544"/>
          </a:xfrm>
        </p:grpSpPr>
        <p:sp>
          <p:nvSpPr>
            <p:cNvPr id="13" name="Rectangle 12"/>
            <p:cNvSpPr/>
            <p:nvPr/>
          </p:nvSpPr>
          <p:spPr>
            <a:xfrm>
              <a:off x="5337372" y="4822371"/>
              <a:ext cx="1607708" cy="1186544"/>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4" name="TextBox 13"/>
            <p:cNvSpPr txBox="1"/>
            <p:nvPr/>
          </p:nvSpPr>
          <p:spPr>
            <a:xfrm>
              <a:off x="5856512" y="4985654"/>
              <a:ext cx="489859" cy="769441"/>
            </a:xfrm>
            <a:prstGeom prst="rect">
              <a:avLst/>
            </a:prstGeom>
            <a:noFill/>
          </p:spPr>
          <p:txBody>
            <a:bodyPr wrap="square" rtlCol="0">
              <a:spAutoFit/>
            </a:bodyPr>
            <a:lstStyle/>
            <a:p>
              <a:r>
                <a:rPr lang="en-US" sz="4400" b="1" dirty="0"/>
                <a:t>O</a:t>
              </a:r>
              <a:endParaRPr lang="en-IN" b="1" dirty="0"/>
            </a:p>
          </p:txBody>
        </p:sp>
      </p:grpSp>
      <p:cxnSp>
        <p:nvCxnSpPr>
          <p:cNvPr id="18" name="Straight Connector 17"/>
          <p:cNvCxnSpPr>
            <a:stCxn id="6" idx="4"/>
            <a:endCxn id="13" idx="2"/>
          </p:cNvCxnSpPr>
          <p:nvPr/>
        </p:nvCxnSpPr>
        <p:spPr>
          <a:xfrm>
            <a:off x="6095998" y="4321630"/>
            <a:ext cx="1684" cy="1687285"/>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a:stCxn id="13" idx="1"/>
            <a:endCxn id="13" idx="3"/>
          </p:cNvCxnSpPr>
          <p:nvPr/>
        </p:nvCxnSpPr>
        <p:spPr>
          <a:xfrm>
            <a:off x="5293828" y="5415643"/>
            <a:ext cx="160770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7" name="Group 26"/>
          <p:cNvGrpSpPr/>
          <p:nvPr/>
        </p:nvGrpSpPr>
        <p:grpSpPr>
          <a:xfrm>
            <a:off x="6999514" y="5279571"/>
            <a:ext cx="957943" cy="936172"/>
            <a:chOff x="6999514" y="5279571"/>
            <a:chExt cx="957943" cy="936172"/>
          </a:xfrm>
        </p:grpSpPr>
        <p:cxnSp>
          <p:nvCxnSpPr>
            <p:cNvPr id="23" name="Straight Arrow Connector 22"/>
            <p:cNvCxnSpPr/>
            <p:nvPr/>
          </p:nvCxnSpPr>
          <p:spPr>
            <a:xfrm flipH="1">
              <a:off x="6999514" y="5415643"/>
              <a:ext cx="95794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7707086" y="5279571"/>
              <a:ext cx="0" cy="9361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7173686" y="5431970"/>
              <a:ext cx="607910" cy="769441"/>
            </a:xfrm>
            <a:prstGeom prst="rect">
              <a:avLst/>
            </a:prstGeom>
            <a:noFill/>
          </p:spPr>
          <p:txBody>
            <a:bodyPr wrap="square" rtlCol="0">
              <a:spAutoFit/>
            </a:bodyPr>
            <a:lstStyle/>
            <a:p>
              <a:r>
                <a:rPr lang="en-US" sz="4400" b="1" dirty="0"/>
                <a:t>T</a:t>
              </a:r>
              <a:endParaRPr lang="en-IN" b="1" dirty="0"/>
            </a:p>
          </p:txBody>
        </p:sp>
      </p:grpSp>
      <p:sp>
        <p:nvSpPr>
          <p:cNvPr id="28" name="Rectangle 27"/>
          <p:cNvSpPr/>
          <p:nvPr/>
        </p:nvSpPr>
        <p:spPr>
          <a:xfrm>
            <a:off x="1883229" y="1690688"/>
            <a:ext cx="2775857" cy="617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PARTICIPANTS : 984</a:t>
            </a:r>
            <a:endParaRPr lang="en-IN" b="1" dirty="0"/>
          </a:p>
        </p:txBody>
      </p:sp>
      <p:sp>
        <p:nvSpPr>
          <p:cNvPr id="29" name="Rectangle 28"/>
          <p:cNvSpPr/>
          <p:nvPr/>
        </p:nvSpPr>
        <p:spPr>
          <a:xfrm>
            <a:off x="1883229" y="3494268"/>
            <a:ext cx="2775857" cy="617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EXPOSURE GROUP : 492</a:t>
            </a:r>
            <a:endParaRPr lang="en-IN" b="1" dirty="0"/>
          </a:p>
        </p:txBody>
      </p:sp>
      <p:sp>
        <p:nvSpPr>
          <p:cNvPr id="30" name="Rectangle 29"/>
          <p:cNvSpPr/>
          <p:nvPr/>
        </p:nvSpPr>
        <p:spPr>
          <a:xfrm>
            <a:off x="7781596" y="3494268"/>
            <a:ext cx="3136775" cy="617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COMPARISON GROUP: 492</a:t>
            </a:r>
            <a:endParaRPr lang="en-IN" b="1" dirty="0"/>
          </a:p>
        </p:txBody>
      </p:sp>
      <p:sp>
        <p:nvSpPr>
          <p:cNvPr id="31" name="Rectangle 30"/>
          <p:cNvSpPr/>
          <p:nvPr/>
        </p:nvSpPr>
        <p:spPr>
          <a:xfrm>
            <a:off x="1856014" y="4528459"/>
            <a:ext cx="2775857" cy="1480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OUTCOME: </a:t>
            </a:r>
            <a:r>
              <a:rPr lang="en-IN" sz="2000" dirty="0">
                <a:latin typeface="Arial" panose="020B0604020202020204" pitchFamily="34" charset="0"/>
                <a:cs typeface="Arial" panose="020B0604020202020204" pitchFamily="34" charset="0"/>
              </a:rPr>
              <a:t>Absolute change in HbA1C in percentage from baseline to week 52</a:t>
            </a:r>
            <a:endParaRPr lang="en-IN" sz="2000" b="1" dirty="0">
              <a:latin typeface="Arial" panose="020B0604020202020204" pitchFamily="34" charset="0"/>
              <a:cs typeface="Arial" panose="020B0604020202020204" pitchFamily="34" charset="0"/>
            </a:endParaRPr>
          </a:p>
        </p:txBody>
      </p:sp>
      <p:sp>
        <p:nvSpPr>
          <p:cNvPr id="34" name="Rectangle 33"/>
          <p:cNvSpPr/>
          <p:nvPr/>
        </p:nvSpPr>
        <p:spPr>
          <a:xfrm>
            <a:off x="8142514" y="5431970"/>
            <a:ext cx="2775857" cy="617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DURATION: </a:t>
            </a:r>
            <a:r>
              <a:rPr lang="en-IN" sz="2000" b="1" dirty="0"/>
              <a:t>78 week (85)</a:t>
            </a:r>
            <a:endParaRPr lang="en-US" sz="2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3523"/>
            <a:ext cx="10515600" cy="1325563"/>
          </a:xfrm>
        </p:spPr>
        <p:txBody>
          <a:bodyPr/>
          <a:lstStyle/>
          <a:p>
            <a:r>
              <a:rPr lang="en-IN" dirty="0"/>
              <a:t>Assessing study bias:</a:t>
            </a:r>
            <a:br>
              <a:rPr lang="en-IN" dirty="0"/>
            </a:br>
            <a:r>
              <a:rPr lang="en-IN" dirty="0"/>
              <a:t>The RAMMbo acronym</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Study Bias</a:t>
            </a:r>
            <a:endParaRPr lang="en-IN" dirty="0"/>
          </a:p>
        </p:txBody>
      </p:sp>
      <p:sp>
        <p:nvSpPr>
          <p:cNvPr id="4" name="Rectangle 3"/>
          <p:cNvSpPr/>
          <p:nvPr/>
        </p:nvSpPr>
        <p:spPr>
          <a:xfrm>
            <a:off x="3951514" y="2031320"/>
            <a:ext cx="740229"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R</a:t>
            </a:r>
            <a:endParaRPr lang="en-IN" b="1" dirty="0"/>
          </a:p>
        </p:txBody>
      </p:sp>
      <p:sp>
        <p:nvSpPr>
          <p:cNvPr id="5" name="Rectangle 4"/>
          <p:cNvSpPr/>
          <p:nvPr/>
        </p:nvSpPr>
        <p:spPr>
          <a:xfrm>
            <a:off x="3951514" y="2869520"/>
            <a:ext cx="740229"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A</a:t>
            </a:r>
            <a:endParaRPr lang="en-IN" b="1" dirty="0"/>
          </a:p>
        </p:txBody>
      </p:sp>
      <p:sp>
        <p:nvSpPr>
          <p:cNvPr id="6" name="Rectangle 5"/>
          <p:cNvSpPr/>
          <p:nvPr/>
        </p:nvSpPr>
        <p:spPr>
          <a:xfrm>
            <a:off x="3951511" y="3707720"/>
            <a:ext cx="740229"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M</a:t>
            </a:r>
            <a:endParaRPr lang="en-IN" b="1" dirty="0"/>
          </a:p>
        </p:txBody>
      </p:sp>
      <p:sp>
        <p:nvSpPr>
          <p:cNvPr id="7" name="Rectangle 6"/>
          <p:cNvSpPr/>
          <p:nvPr/>
        </p:nvSpPr>
        <p:spPr>
          <a:xfrm>
            <a:off x="3951512" y="4545920"/>
            <a:ext cx="740229"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B</a:t>
            </a:r>
            <a:endParaRPr lang="en-IN" b="1" dirty="0"/>
          </a:p>
        </p:txBody>
      </p:sp>
      <p:sp>
        <p:nvSpPr>
          <p:cNvPr id="8" name="Rectangle 7"/>
          <p:cNvSpPr/>
          <p:nvPr/>
        </p:nvSpPr>
        <p:spPr>
          <a:xfrm>
            <a:off x="3951511" y="5384120"/>
            <a:ext cx="740229" cy="9187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O</a:t>
            </a:r>
            <a:endParaRPr lang="en-IN" b="1" dirty="0"/>
          </a:p>
        </p:txBody>
      </p:sp>
      <p:sp>
        <p:nvSpPr>
          <p:cNvPr id="9" name="Rectangle 8"/>
          <p:cNvSpPr/>
          <p:nvPr/>
        </p:nvSpPr>
        <p:spPr>
          <a:xfrm>
            <a:off x="5214257" y="2031320"/>
            <a:ext cx="3516086"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Recruitment</a:t>
            </a:r>
            <a:endParaRPr lang="en-IN" sz="3200" dirty="0"/>
          </a:p>
        </p:txBody>
      </p:sp>
      <p:sp>
        <p:nvSpPr>
          <p:cNvPr id="10" name="Rectangle 9"/>
          <p:cNvSpPr/>
          <p:nvPr/>
        </p:nvSpPr>
        <p:spPr>
          <a:xfrm>
            <a:off x="5214257" y="2869519"/>
            <a:ext cx="3516086"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Allocation</a:t>
            </a:r>
            <a:endParaRPr lang="en-IN" sz="3200" dirty="0"/>
          </a:p>
        </p:txBody>
      </p:sp>
      <p:sp>
        <p:nvSpPr>
          <p:cNvPr id="11" name="Rectangle 10"/>
          <p:cNvSpPr/>
          <p:nvPr/>
        </p:nvSpPr>
        <p:spPr>
          <a:xfrm>
            <a:off x="5214257" y="3707718"/>
            <a:ext cx="3516086"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Maintenance</a:t>
            </a:r>
            <a:endParaRPr lang="en-IN" sz="3200" dirty="0"/>
          </a:p>
        </p:txBody>
      </p:sp>
      <p:sp>
        <p:nvSpPr>
          <p:cNvPr id="12" name="Rectangle 11"/>
          <p:cNvSpPr/>
          <p:nvPr/>
        </p:nvSpPr>
        <p:spPr>
          <a:xfrm>
            <a:off x="5214257" y="4545920"/>
            <a:ext cx="3516086"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Blind</a:t>
            </a:r>
            <a:endParaRPr lang="en-IN" sz="3200" dirty="0"/>
          </a:p>
        </p:txBody>
      </p:sp>
      <p:sp>
        <p:nvSpPr>
          <p:cNvPr id="13" name="Rectangle 12"/>
          <p:cNvSpPr/>
          <p:nvPr/>
        </p:nvSpPr>
        <p:spPr>
          <a:xfrm>
            <a:off x="5214257" y="5384120"/>
            <a:ext cx="3516086" cy="9187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Objective measurement</a:t>
            </a:r>
            <a:endParaRPr lang="en-IN" sz="3200" dirty="0"/>
          </a:p>
        </p:txBody>
      </p:sp>
      <p:sp>
        <p:nvSpPr>
          <p:cNvPr id="14" name="Rectangle 13"/>
          <p:cNvSpPr/>
          <p:nvPr/>
        </p:nvSpPr>
        <p:spPr>
          <a:xfrm>
            <a:off x="2950023" y="5024891"/>
            <a:ext cx="740229"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t>M</a:t>
            </a:r>
            <a:endParaRPr lang="en-IN"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a:t>
            </a:r>
            <a:endParaRPr lang="en-IN" dirty="0"/>
          </a:p>
        </p:txBody>
      </p:sp>
      <p:graphicFrame>
        <p:nvGraphicFramePr>
          <p:cNvPr id="4" name="Table 4"/>
          <p:cNvGraphicFramePr>
            <a:graphicFrameLocks noGrp="1"/>
          </p:cNvGraphicFramePr>
          <p:nvPr>
            <p:ph idx="1"/>
          </p:nvPr>
        </p:nvGraphicFramePr>
        <p:xfrm>
          <a:off x="838200" y="1825625"/>
          <a:ext cx="10515600" cy="3444240"/>
        </p:xfrm>
        <a:graphic>
          <a:graphicData uri="http://schemas.openxmlformats.org/drawingml/2006/table">
            <a:tbl>
              <a:tblPr firstRow="1" bandRow="1">
                <a:tableStyleId>{5C22544A-7EE6-4342-B048-85BDC9FD1C3A}</a:tableStyleId>
              </a:tblPr>
              <a:tblGrid>
                <a:gridCol w="7424057"/>
                <a:gridCol w="3091543"/>
              </a:tblGrid>
              <a:tr h="370840">
                <a:tc>
                  <a:txBody>
                    <a:bodyPr/>
                    <a:lstStyle/>
                    <a:p>
                      <a:r>
                        <a:rPr lang="en-IN" sz="2800" dirty="0">
                          <a:latin typeface="Arial" panose="020B0604020202020204" pitchFamily="34" charset="0"/>
                          <a:cs typeface="Arial" panose="020B0604020202020204" pitchFamily="34" charset="0"/>
                        </a:rPr>
                        <a:t>Recruitment</a:t>
                      </a:r>
                      <a:endParaRPr lang="en-IN" sz="28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Study setting and eligibility criteria well described</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p>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Participants representative of eligible?</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Prognostic/ risk profile appropriate to study question?</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Randomisation process described adequately</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Icodec</a:t>
            </a:r>
            <a:endParaRPr lang="en-IN" dirty="0"/>
          </a:p>
        </p:txBody>
      </p:sp>
      <p:sp>
        <p:nvSpPr>
          <p:cNvPr id="3" name="Content Placeholder 2"/>
          <p:cNvSpPr>
            <a:spLocks noGrp="1"/>
          </p:cNvSpPr>
          <p:nvPr>
            <p:ph idx="1"/>
          </p:nvPr>
        </p:nvSpPr>
        <p:spPr>
          <a:xfrm>
            <a:off x="838200" y="1825624"/>
            <a:ext cx="10515600" cy="4398713"/>
          </a:xfrm>
        </p:spPr>
        <p:txBody>
          <a:bodyPr/>
          <a:lstStyle/>
          <a:p>
            <a:r>
              <a:rPr lang="en-IN" dirty="0"/>
              <a:t>3 molecular modifications underlying longer half life</a:t>
            </a:r>
            <a:endParaRPr lang="en-IN" dirty="0"/>
          </a:p>
          <a:p>
            <a:pPr lvl="1"/>
            <a:r>
              <a:rPr lang="en-IN" dirty="0"/>
              <a:t>3 amino acid substitution prevent enzymatic degradation, ensure stability and solubility</a:t>
            </a:r>
            <a:endParaRPr lang="en-IN" dirty="0"/>
          </a:p>
          <a:p>
            <a:pPr lvl="1"/>
            <a:r>
              <a:rPr lang="en-IN" dirty="0"/>
              <a:t>Addition of a C20 fatty di-acid imparts strong and reversible binding</a:t>
            </a:r>
            <a:endParaRPr lang="en-IN" dirty="0"/>
          </a:p>
          <a:p>
            <a:pPr lvl="1"/>
            <a:r>
              <a:rPr lang="en-IN" dirty="0"/>
              <a:t>All modifications contribute to slow receptor mediated clearance</a:t>
            </a:r>
            <a:endParaRPr lang="en-IN" dirty="0"/>
          </a:p>
          <a:p>
            <a:endParaRPr lang="en-IN" dirty="0"/>
          </a:p>
          <a:p>
            <a:r>
              <a:rPr lang="en-IN" dirty="0"/>
              <a:t>Interact with same insulin receptors to activate the same signalling pathway to give same full metabolic effects as human insulin.</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a:t>
            </a:r>
            <a:endParaRPr lang="en-IN" dirty="0"/>
          </a:p>
        </p:txBody>
      </p:sp>
      <p:pic>
        <p:nvPicPr>
          <p:cNvPr id="6" name="Content Placeholder 4"/>
          <p:cNvPicPr>
            <a:picLocks noGrp="1" noChangeAspect="1"/>
          </p:cNvPicPr>
          <p:nvPr>
            <p:ph idx="1"/>
          </p:nvPr>
        </p:nvPicPr>
        <p:blipFill rotWithShape="1">
          <a:blip r:embed="rId1"/>
          <a:srcRect b="72749"/>
          <a:stretch>
            <a:fillRect/>
          </a:stretch>
        </p:blipFill>
        <p:spPr>
          <a:xfrm>
            <a:off x="0" y="1960966"/>
            <a:ext cx="12012706" cy="268206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endParaRPr lang="en-IN" dirty="0"/>
          </a:p>
        </p:txBody>
      </p:sp>
      <p:graphicFrame>
        <p:nvGraphicFramePr>
          <p:cNvPr id="4" name="Table 4"/>
          <p:cNvGraphicFramePr>
            <a:graphicFrameLocks noGrp="1"/>
          </p:cNvGraphicFramePr>
          <p:nvPr>
            <p:ph idx="1"/>
          </p:nvPr>
        </p:nvGraphicFramePr>
        <p:xfrm>
          <a:off x="838200" y="1825625"/>
          <a:ext cx="10515600" cy="4389120"/>
        </p:xfrm>
        <a:graphic>
          <a:graphicData uri="http://schemas.openxmlformats.org/drawingml/2006/table">
            <a:tbl>
              <a:tblPr firstRow="1" bandRow="1">
                <a:tableStyleId>{5C22544A-7EE6-4342-B048-85BDC9FD1C3A}</a:tableStyleId>
              </a:tblPr>
              <a:tblGrid>
                <a:gridCol w="7424057"/>
                <a:gridCol w="3091543"/>
              </a:tblGrid>
              <a:tr h="370840">
                <a:tc>
                  <a:txBody>
                    <a:bodyPr/>
                    <a:lstStyle/>
                    <a:p>
                      <a:r>
                        <a:rPr lang="en-IN" sz="2800" dirty="0">
                          <a:latin typeface="Arial" panose="020B0604020202020204" pitchFamily="34" charset="0"/>
                          <a:cs typeface="Arial" panose="020B0604020202020204" pitchFamily="34" charset="0"/>
                        </a:rPr>
                        <a:t>Maintenance</a:t>
                      </a:r>
                      <a:endParaRPr lang="en-IN" sz="28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r>
              <a:tr h="370840">
                <a:tc>
                  <a:txBody>
                    <a:bodyPr/>
                    <a:lstStyle/>
                    <a:p>
                      <a:r>
                        <a:rPr lang="en-IN" sz="2800" dirty="0">
                          <a:latin typeface="Arial" panose="020B0604020202020204" pitchFamily="34" charset="0"/>
                          <a:cs typeface="Arial" panose="020B0604020202020204" pitchFamily="34" charset="0"/>
                        </a:rPr>
                        <a:t>Good maintenance</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800" dirty="0">
                          <a:latin typeface="Arial" panose="020B0604020202020204" pitchFamily="34" charset="0"/>
                          <a:cs typeface="Arial" panose="020B0604020202020204" pitchFamily="34" charset="0"/>
                        </a:rPr>
                        <a:t>Did most of the participants remain in the allocated groups?</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800" dirty="0">
                          <a:latin typeface="Arial" panose="020B0604020202020204" pitchFamily="34" charset="0"/>
                          <a:cs typeface="Arial" panose="020B0604020202020204" pitchFamily="34" charset="0"/>
                        </a:rPr>
                        <a:t>Participants and/ or investigators blind to exposure (and comparison exposure)</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800" dirty="0">
                          <a:latin typeface="Arial" panose="020B0604020202020204" pitchFamily="34" charset="0"/>
                          <a:cs typeface="Arial" panose="020B0604020202020204" pitchFamily="34" charset="0"/>
                        </a:rPr>
                        <a:t>Compliance high and similar in EG and CG</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800" dirty="0">
                          <a:latin typeface="Arial" panose="020B0604020202020204" pitchFamily="34" charset="0"/>
                          <a:cs typeface="Arial" panose="020B0604020202020204" pitchFamily="34" charset="0"/>
                        </a:rPr>
                        <a:t>Completeness of follow up high and similar in EG and CG</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of Outcomes </a:t>
            </a:r>
            <a:br>
              <a:rPr lang="en-US" dirty="0"/>
            </a:br>
            <a:r>
              <a:rPr lang="en-US" dirty="0"/>
              <a:t>Blind or Objective</a:t>
            </a:r>
            <a:endParaRPr lang="en-IN" dirty="0"/>
          </a:p>
        </p:txBody>
      </p:sp>
      <p:graphicFrame>
        <p:nvGraphicFramePr>
          <p:cNvPr id="6" name="Table 4"/>
          <p:cNvGraphicFramePr>
            <a:graphicFrameLocks noGrp="1"/>
          </p:cNvGraphicFramePr>
          <p:nvPr>
            <p:ph idx="1"/>
          </p:nvPr>
        </p:nvGraphicFramePr>
        <p:xfrm>
          <a:off x="838200" y="2075996"/>
          <a:ext cx="10515600" cy="2407920"/>
        </p:xfrm>
        <a:graphic>
          <a:graphicData uri="http://schemas.openxmlformats.org/drawingml/2006/table">
            <a:tbl>
              <a:tblPr firstRow="1" bandRow="1">
                <a:tableStyleId>{5C22544A-7EE6-4342-B048-85BDC9FD1C3A}</a:tableStyleId>
              </a:tblPr>
              <a:tblGrid>
                <a:gridCol w="5836920"/>
                <a:gridCol w="4678680"/>
              </a:tblGrid>
              <a:tr h="370840">
                <a:tc gridSpan="2">
                  <a:txBody>
                    <a:bodyPr/>
                    <a:lstStyle/>
                    <a:p>
                      <a:r>
                        <a:rPr lang="en-IN" sz="2800" dirty="0">
                          <a:latin typeface="Arial" panose="020B0604020202020204" pitchFamily="34" charset="0"/>
                          <a:cs typeface="Arial" panose="020B0604020202020204" pitchFamily="34" charset="0"/>
                        </a:rPr>
                        <a:t>Measurement of outcomes Blind or objectives</a:t>
                      </a:r>
                      <a:endParaRPr lang="en-IN" sz="2800" dirty="0">
                        <a:latin typeface="Arial" panose="020B0604020202020204" pitchFamily="34" charset="0"/>
                        <a:cs typeface="Arial" panose="020B0604020202020204" pitchFamily="34" charset="0"/>
                      </a:endParaRPr>
                    </a:p>
                  </a:txBody>
                  <a:tcPr/>
                </a:tc>
                <a:tc hMerge="1">
                  <a:tcPr/>
                </a:tc>
              </a:tr>
              <a:tr h="370840">
                <a:tc>
                  <a:txBody>
                    <a:bodyPr/>
                    <a:lstStyle/>
                    <a:p>
                      <a:r>
                        <a:rPr lang="en-IN" sz="2800" dirty="0">
                          <a:latin typeface="Arial" panose="020B0604020202020204" pitchFamily="34" charset="0"/>
                          <a:cs typeface="Arial" panose="020B0604020202020204" pitchFamily="34" charset="0"/>
                        </a:rPr>
                        <a:t>Outcome measurements were </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Exposure was known </a:t>
                      </a:r>
                      <a:endParaRPr lang="en-IN" sz="2800" dirty="0">
                        <a:latin typeface="Arial" panose="020B0604020202020204" pitchFamily="34" charset="0"/>
                        <a:cs typeface="Arial" panose="020B0604020202020204" pitchFamily="34" charset="0"/>
                      </a:endParaRPr>
                    </a:p>
                    <a:p>
                      <a:r>
                        <a:rPr lang="en-IN" sz="2800" dirty="0">
                          <a:latin typeface="Arial" panose="020B0604020202020204" pitchFamily="34" charset="0"/>
                          <a:cs typeface="Arial" panose="020B0604020202020204" pitchFamily="34" charset="0"/>
                        </a:rPr>
                        <a:t>Glucose metrics through CGM data was blind</a:t>
                      </a:r>
                      <a:endParaRPr lang="en-IN" sz="2800" dirty="0">
                        <a:latin typeface="Arial" panose="020B0604020202020204" pitchFamily="34" charset="0"/>
                        <a:cs typeface="Arial" panose="020B0604020202020204" pitchFamily="34"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N" sz="2800" dirty="0">
                          <a:latin typeface="Arial" panose="020B0604020202020204" pitchFamily="34" charset="0"/>
                          <a:cs typeface="Arial" panose="020B0604020202020204" pitchFamily="34" charset="0"/>
                        </a:rPr>
                        <a:t>Authors reviewed all results</a:t>
                      </a:r>
                      <a:endParaRPr lang="en-IN" sz="2800" dirty="0">
                        <a:latin typeface="Arial" panose="020B0604020202020204" pitchFamily="34" charset="0"/>
                        <a:cs typeface="Arial" panose="020B0604020202020204" pitchFamily="34" charset="0"/>
                      </a:endParaRPr>
                    </a:p>
                  </a:txBody>
                  <a:tcPr/>
                </a:tc>
                <a:tc>
                  <a:txBody>
                    <a:bodyPr/>
                    <a:lstStyle/>
                    <a:p>
                      <a:r>
                        <a:rPr lang="en-IN" sz="2800" dirty="0">
                          <a:latin typeface="Arial" panose="020B0604020202020204" pitchFamily="34" charset="0"/>
                          <a:cs typeface="Arial" panose="020B0604020202020204" pitchFamily="34" charset="0"/>
                        </a:rPr>
                        <a:t>Yes</a:t>
                      </a:r>
                      <a:endParaRPr lang="en-IN" sz="2800" dirty="0">
                        <a:latin typeface="Arial" panose="020B0604020202020204" pitchFamily="34" charset="0"/>
                        <a:cs typeface="Arial" panose="020B0604020202020204" pitchFamily="34" charset="0"/>
                      </a:endParaRPr>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Strengths</a:t>
            </a:r>
            <a:endParaRPr lang="en-IN" dirty="0"/>
          </a:p>
        </p:txBody>
      </p:sp>
      <p:sp>
        <p:nvSpPr>
          <p:cNvPr id="3" name="Content Placeholder 2"/>
          <p:cNvSpPr>
            <a:spLocks noGrp="1"/>
          </p:cNvSpPr>
          <p:nvPr>
            <p:ph idx="1"/>
          </p:nvPr>
        </p:nvSpPr>
        <p:spPr>
          <a:xfrm>
            <a:off x="838200" y="1825625"/>
            <a:ext cx="10515600" cy="4667250"/>
          </a:xfrm>
        </p:spPr>
        <p:txBody>
          <a:bodyPr>
            <a:normAutofit fontScale="85000" lnSpcReduction="10000"/>
          </a:bodyPr>
          <a:lstStyle/>
          <a:p>
            <a:r>
              <a:rPr lang="en-IN" dirty="0"/>
              <a:t>Sample size adequate</a:t>
            </a:r>
            <a:endParaRPr lang="en-IN" dirty="0"/>
          </a:p>
          <a:p>
            <a:endParaRPr lang="en-IN" dirty="0"/>
          </a:p>
          <a:p>
            <a:r>
              <a:rPr lang="en-IN" dirty="0"/>
              <a:t>Long duration of the RCT period and safety follow up</a:t>
            </a:r>
            <a:endParaRPr lang="en-IN" dirty="0"/>
          </a:p>
          <a:p>
            <a:endParaRPr lang="en-IN" dirty="0"/>
          </a:p>
          <a:p>
            <a:r>
              <a:rPr lang="en-IN" dirty="0"/>
              <a:t>Participant sample demographics representative of the clinical setting</a:t>
            </a:r>
            <a:endParaRPr lang="en-IN" dirty="0"/>
          </a:p>
          <a:p>
            <a:endParaRPr lang="en-IN" dirty="0"/>
          </a:p>
          <a:p>
            <a:r>
              <a:rPr lang="en-IN" dirty="0"/>
              <a:t>Adherence to protocol </a:t>
            </a:r>
            <a:endParaRPr lang="en-IN" dirty="0"/>
          </a:p>
          <a:p>
            <a:endParaRPr lang="en-IN" dirty="0"/>
          </a:p>
          <a:p>
            <a:r>
              <a:rPr lang="en-IN" dirty="0"/>
              <a:t>Multicentric and multinational study and various ethnic groups represented </a:t>
            </a:r>
            <a:endParaRPr lang="en-IN" dirty="0"/>
          </a:p>
          <a:p>
            <a:endParaRPr lang="en-IN" dirty="0"/>
          </a:p>
          <a:p>
            <a:r>
              <a:rPr lang="en-IN" dirty="0"/>
              <a:t>Participants could continue non insulin GLA</a:t>
            </a:r>
            <a:endParaRPr lang="en-IN" dirty="0"/>
          </a:p>
          <a:p>
            <a:pPr marL="0" indent="0">
              <a:buNone/>
            </a:pP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Limitations</a:t>
            </a:r>
            <a:endParaRPr lang="en-IN" dirty="0"/>
          </a:p>
        </p:txBody>
      </p:sp>
      <p:sp>
        <p:nvSpPr>
          <p:cNvPr id="3" name="Content Placeholder 2"/>
          <p:cNvSpPr>
            <a:spLocks noGrp="1"/>
          </p:cNvSpPr>
          <p:nvPr>
            <p:ph idx="1"/>
          </p:nvPr>
        </p:nvSpPr>
        <p:spPr/>
        <p:txBody>
          <a:bodyPr>
            <a:normAutofit fontScale="92500" lnSpcReduction="10000"/>
          </a:bodyPr>
          <a:lstStyle/>
          <a:p>
            <a:r>
              <a:rPr lang="en-IN" dirty="0"/>
              <a:t>No double blind, double dummy design</a:t>
            </a:r>
            <a:endParaRPr lang="en-IN" dirty="0"/>
          </a:p>
          <a:p>
            <a:endParaRPr lang="en-IN" dirty="0"/>
          </a:p>
          <a:p>
            <a:r>
              <a:rPr lang="en-IN" dirty="0"/>
              <a:t>CGM performed during the specified periods within trial would have been more informative if maintained throughout the trial</a:t>
            </a:r>
            <a:endParaRPr lang="en-IN" dirty="0"/>
          </a:p>
          <a:p>
            <a:endParaRPr lang="en-IN" dirty="0"/>
          </a:p>
          <a:p>
            <a:r>
              <a:rPr lang="en-IN" dirty="0"/>
              <a:t>CGM was not exploited for use in insulin dose adjustments which could have reduced the occurrence of hypoglycaemic events </a:t>
            </a:r>
            <a:endParaRPr lang="en-IN" dirty="0"/>
          </a:p>
          <a:p>
            <a:endParaRPr lang="en-IN" dirty="0"/>
          </a:p>
          <a:p>
            <a:r>
              <a:rPr lang="en-IN" dirty="0"/>
              <a:t>Conflict of interest – Funding agency had representatives involved at stages of the trial including </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Conclusion</a:t>
            </a:r>
            <a:endParaRPr lang="en-IN" dirty="0"/>
          </a:p>
        </p:txBody>
      </p:sp>
      <p:sp>
        <p:nvSpPr>
          <p:cNvPr id="5" name="Content Placeholder 4"/>
          <p:cNvSpPr>
            <a:spLocks noGrp="1"/>
          </p:cNvSpPr>
          <p:nvPr>
            <p:ph idx="1"/>
          </p:nvPr>
        </p:nvSpPr>
        <p:spPr/>
        <p:txBody>
          <a:bodyPr/>
          <a:lstStyle/>
          <a:p>
            <a:r>
              <a:rPr lang="en-IN" dirty="0"/>
              <a:t>Once weekly Insulin icodec offered better glycaemic control than once daily insulin glargine U100 in persons with Type 2 Diabetes who had not previously received insulin</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Icodec</a:t>
            </a:r>
            <a:endParaRPr lang="en-IN" dirty="0"/>
          </a:p>
        </p:txBody>
      </p:sp>
      <p:sp>
        <p:nvSpPr>
          <p:cNvPr id="3" name="Content Placeholder 2"/>
          <p:cNvSpPr>
            <a:spLocks noGrp="1"/>
          </p:cNvSpPr>
          <p:nvPr>
            <p:ph idx="1"/>
          </p:nvPr>
        </p:nvSpPr>
        <p:spPr/>
        <p:txBody>
          <a:bodyPr>
            <a:normAutofit lnSpcReduction="10000"/>
          </a:bodyPr>
          <a:lstStyle/>
          <a:p>
            <a:r>
              <a:rPr lang="en-IN" dirty="0" err="1"/>
              <a:t>Icodec</a:t>
            </a:r>
            <a:r>
              <a:rPr lang="en-IN" dirty="0"/>
              <a:t> does not demonstrate increased binding to the IGF receptor and has low mitogenic potency</a:t>
            </a:r>
            <a:endParaRPr lang="en-IN" dirty="0"/>
          </a:p>
          <a:p>
            <a:endParaRPr lang="en-IN" dirty="0"/>
          </a:p>
          <a:p>
            <a:r>
              <a:rPr lang="en-IN" dirty="0"/>
              <a:t>Gradual continuous release of </a:t>
            </a:r>
            <a:r>
              <a:rPr lang="en-IN" dirty="0" err="1"/>
              <a:t>Icodec</a:t>
            </a:r>
            <a:r>
              <a:rPr lang="en-IN" dirty="0"/>
              <a:t> from the albumin bound  depot leads to prolonged action </a:t>
            </a:r>
            <a:endParaRPr lang="en-IN" dirty="0"/>
          </a:p>
          <a:p>
            <a:endParaRPr lang="en-IN" dirty="0"/>
          </a:p>
          <a:p>
            <a:r>
              <a:rPr lang="en-IN" dirty="0"/>
              <a:t>Slow release of the albumin bound </a:t>
            </a:r>
            <a:r>
              <a:rPr lang="en-IN" dirty="0" err="1"/>
              <a:t>icodec</a:t>
            </a:r>
            <a:r>
              <a:rPr lang="en-IN" dirty="0"/>
              <a:t>, combined with slow receptor activation is expected to buffer against dose variations. </a:t>
            </a:r>
            <a:endParaRPr lang="en-IN" dirty="0"/>
          </a:p>
          <a:p>
            <a:endParaRPr lang="en-IN" dirty="0"/>
          </a:p>
          <a:p>
            <a:r>
              <a:rPr lang="en-IN" dirty="0"/>
              <a:t>Equivalent dose per unit compared to Glargine</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Need for this trial</a:t>
            </a:r>
            <a:endParaRPr lang="en-IN" dirty="0"/>
          </a:p>
        </p:txBody>
      </p:sp>
      <p:sp>
        <p:nvSpPr>
          <p:cNvPr id="3" name="Content Placeholder 2"/>
          <p:cNvSpPr>
            <a:spLocks noGrp="1"/>
          </p:cNvSpPr>
          <p:nvPr>
            <p:ph idx="1"/>
          </p:nvPr>
        </p:nvSpPr>
        <p:spPr/>
        <p:txBody>
          <a:bodyPr/>
          <a:lstStyle/>
          <a:p>
            <a:r>
              <a:rPr lang="en-IN" dirty="0"/>
              <a:t>Management of Type 2 Diabetes – Stepwise approach </a:t>
            </a:r>
            <a:endParaRPr lang="en-IN" dirty="0"/>
          </a:p>
          <a:p>
            <a:r>
              <a:rPr lang="en-IN" dirty="0"/>
              <a:t>Injectable treatments</a:t>
            </a:r>
            <a:endParaRPr lang="en-IN" dirty="0"/>
          </a:p>
          <a:p>
            <a:pPr lvl="1"/>
            <a:r>
              <a:rPr lang="en-IN" dirty="0"/>
              <a:t>Incretin based therapies – first line injectable treatments</a:t>
            </a:r>
            <a:endParaRPr lang="en-IN" dirty="0"/>
          </a:p>
          <a:p>
            <a:pPr lvl="1"/>
            <a:r>
              <a:rPr lang="en-IN" dirty="0"/>
              <a:t>Initiation of once or twice daily basal insulin analogues – common strategy</a:t>
            </a:r>
            <a:endParaRPr lang="en-IN" dirty="0"/>
          </a:p>
          <a:p>
            <a:r>
              <a:rPr lang="en-IN" dirty="0"/>
              <a:t>Concerns – Suboptimal glycaemic control:</a:t>
            </a:r>
            <a:endParaRPr lang="en-IN" dirty="0"/>
          </a:p>
          <a:p>
            <a:pPr lvl="1"/>
            <a:r>
              <a:rPr lang="en-IN" dirty="0"/>
              <a:t>Daily injections</a:t>
            </a:r>
            <a:endParaRPr lang="en-IN" dirty="0"/>
          </a:p>
          <a:p>
            <a:pPr lvl="1"/>
            <a:r>
              <a:rPr lang="en-IN" dirty="0"/>
              <a:t>Reduced treatment adherence</a:t>
            </a:r>
            <a:endParaRPr lang="en-IN" dirty="0"/>
          </a:p>
          <a:p>
            <a:pPr lvl="1"/>
            <a:r>
              <a:rPr lang="en-IN" dirty="0"/>
              <a:t>Patient preference – fewer injections</a:t>
            </a:r>
            <a:endParaRPr lang="en-IN" dirty="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Background</a:t>
            </a:r>
            <a:endParaRPr lang="en-IN" dirty="0"/>
          </a:p>
        </p:txBody>
      </p:sp>
      <p:sp>
        <p:nvSpPr>
          <p:cNvPr id="3" name="Content Placeholder 2"/>
          <p:cNvSpPr>
            <a:spLocks noGrp="1"/>
          </p:cNvSpPr>
          <p:nvPr>
            <p:ph idx="1"/>
          </p:nvPr>
        </p:nvSpPr>
        <p:spPr/>
        <p:txBody>
          <a:bodyPr/>
          <a:lstStyle/>
          <a:p>
            <a:r>
              <a:rPr lang="en-IN" dirty="0"/>
              <a:t>Insulin icodec is an investigational once weekly basal insulin analogue for management of Diabetes Mellitus Type 2 with a single subcutaneous injection </a:t>
            </a:r>
            <a:endParaRPr lang="en-IN" dirty="0"/>
          </a:p>
        </p:txBody>
      </p:sp>
      <p:pic>
        <p:nvPicPr>
          <p:cNvPr id="5" name="Picture 4"/>
          <p:cNvPicPr>
            <a:picLocks noChangeAspect="1"/>
          </p:cNvPicPr>
          <p:nvPr/>
        </p:nvPicPr>
        <p:blipFill>
          <a:blip r:embed="rId1"/>
          <a:stretch>
            <a:fillRect/>
          </a:stretch>
        </p:blipFill>
        <p:spPr>
          <a:xfrm>
            <a:off x="1160614" y="3181148"/>
            <a:ext cx="4770721" cy="3505402"/>
          </a:xfrm>
          <a:prstGeom prst="rect">
            <a:avLst/>
          </a:prstGeom>
        </p:spPr>
      </p:pic>
      <p:pic>
        <p:nvPicPr>
          <p:cNvPr id="7" name="Picture 6"/>
          <p:cNvPicPr>
            <a:picLocks noChangeAspect="1"/>
          </p:cNvPicPr>
          <p:nvPr/>
        </p:nvPicPr>
        <p:blipFill>
          <a:blip r:embed="rId2"/>
          <a:stretch>
            <a:fillRect/>
          </a:stretch>
        </p:blipFill>
        <p:spPr>
          <a:xfrm>
            <a:off x="6096000" y="3181146"/>
            <a:ext cx="4914343" cy="35054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ONWARDS Trial series</a:t>
            </a:r>
            <a:endParaRPr lang="en-IN" dirty="0"/>
          </a:p>
        </p:txBody>
      </p:sp>
      <p:graphicFrame>
        <p:nvGraphicFramePr>
          <p:cNvPr id="5" name="Table 5"/>
          <p:cNvGraphicFramePr>
            <a:graphicFrameLocks noGrp="1"/>
          </p:cNvGraphicFramePr>
          <p:nvPr>
            <p:ph idx="1"/>
          </p:nvPr>
        </p:nvGraphicFramePr>
        <p:xfrm>
          <a:off x="495300" y="1889760"/>
          <a:ext cx="10972800" cy="4430442"/>
        </p:xfrm>
        <a:graphic>
          <a:graphicData uri="http://schemas.openxmlformats.org/drawingml/2006/table">
            <a:tbl>
              <a:tblPr firstRow="1" bandRow="1">
                <a:tableStyleId>{5C22544A-7EE6-4342-B048-85BDC9FD1C3A}</a:tableStyleId>
              </a:tblPr>
              <a:tblGrid>
                <a:gridCol w="2146300"/>
                <a:gridCol w="1492375"/>
                <a:gridCol w="996825"/>
                <a:gridCol w="1282700"/>
                <a:gridCol w="1003300"/>
                <a:gridCol w="1760276"/>
                <a:gridCol w="2291024"/>
              </a:tblGrid>
              <a:tr h="515317">
                <a:tc>
                  <a:txBody>
                    <a:bodyPr/>
                    <a:lstStyle/>
                    <a:p>
                      <a:r>
                        <a:rPr lang="en-IN" sz="2000" dirty="0">
                          <a:latin typeface="Arial" panose="020B0604020202020204" pitchFamily="34" charset="0"/>
                          <a:cs typeface="Arial" panose="020B0604020202020204" pitchFamily="34" charset="0"/>
                        </a:rPr>
                        <a:t>TRIAL</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CATEGORY </a:t>
                      </a:r>
                      <a:endParaRPr lang="en-IN" sz="2000" dirty="0">
                        <a:latin typeface="Arial" panose="020B0604020202020204" pitchFamily="34" charset="0"/>
                        <a:cs typeface="Arial" panose="020B0604020202020204" pitchFamily="34" charset="0"/>
                      </a:endParaRPr>
                    </a:p>
                  </a:txBody>
                  <a:tcPr/>
                </a:tc>
                <a:tc gridSpan="4">
                  <a:txBody>
                    <a:bodyPr/>
                    <a:lstStyle/>
                    <a:p>
                      <a:r>
                        <a:rPr lang="en-IN" sz="2000" dirty="0">
                          <a:latin typeface="Arial" panose="020B0604020202020204" pitchFamily="34" charset="0"/>
                          <a:cs typeface="Arial" panose="020B0604020202020204" pitchFamily="34" charset="0"/>
                        </a:rPr>
                        <a:t>DESCRIPTION</a:t>
                      </a:r>
                      <a:endParaRPr lang="en-IN" sz="2000" dirty="0">
                        <a:latin typeface="Arial" panose="020B0604020202020204" pitchFamily="34" charset="0"/>
                        <a:cs typeface="Arial" panose="020B0604020202020204" pitchFamily="34" charset="0"/>
                      </a:endParaRPr>
                    </a:p>
                  </a:txBody>
                  <a:tcPr/>
                </a:tc>
                <a:tc hMerge="1">
                  <a:tcPr/>
                </a:tc>
                <a:tc hMerge="1">
                  <a:tcPr/>
                </a:tc>
                <a:tc hMerge="1">
                  <a:tcPr/>
                </a:tc>
                <a:tc>
                  <a:txBody>
                    <a:bodyPr/>
                    <a:lstStyle/>
                    <a:p>
                      <a:r>
                        <a:rPr lang="en-IN" sz="2000" dirty="0">
                          <a:latin typeface="Arial" panose="020B0604020202020204" pitchFamily="34" charset="0"/>
                          <a:cs typeface="Arial" panose="020B0604020202020204" pitchFamily="34" charset="0"/>
                        </a:rPr>
                        <a:t>Remarks</a:t>
                      </a:r>
                      <a:endParaRPr lang="en-IN" sz="2000" dirty="0">
                        <a:latin typeface="Arial" panose="020B0604020202020204" pitchFamily="34" charset="0"/>
                        <a:cs typeface="Arial" panose="020B0604020202020204" pitchFamily="34" charset="0"/>
                      </a:endParaRPr>
                    </a:p>
                  </a:txBody>
                  <a:tcPr/>
                </a:tc>
              </a:tr>
              <a:tr h="790152">
                <a:tc>
                  <a:txBody>
                    <a:bodyPr/>
                    <a:lstStyle/>
                    <a:p>
                      <a:endParaRPr lang="en-IN" sz="20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Open/ blind</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Duration</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Study drug</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Comparator</a:t>
                      </a:r>
                      <a:endParaRPr lang="en-IN" sz="20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r>
              <a:tr h="927570">
                <a:tc>
                  <a:txBody>
                    <a:bodyPr/>
                    <a:lstStyle/>
                    <a:p>
                      <a:r>
                        <a:rPr lang="en-IN" sz="2000" b="1" dirty="0">
                          <a:latin typeface="Arial" panose="020B0604020202020204" pitchFamily="34" charset="0"/>
                          <a:cs typeface="Arial" panose="020B0604020202020204" pitchFamily="34" charset="0"/>
                        </a:rPr>
                        <a:t>ONWARDS 1</a:t>
                      </a:r>
                      <a:endParaRPr lang="en-IN" sz="2000" b="1" dirty="0">
                        <a:latin typeface="Arial" panose="020B0604020202020204" pitchFamily="34" charset="0"/>
                        <a:cs typeface="Arial" panose="020B0604020202020204" pitchFamily="34" charset="0"/>
                      </a:endParaRPr>
                    </a:p>
                  </a:txBody>
                  <a:tcPr/>
                </a:tc>
                <a:tc rowSpan="3">
                  <a:txBody>
                    <a:bodyPr/>
                    <a:lstStyle/>
                    <a:p>
                      <a:r>
                        <a:rPr lang="en-IN" sz="2000" dirty="0">
                          <a:latin typeface="Arial" panose="020B0604020202020204" pitchFamily="34" charset="0"/>
                          <a:cs typeface="Arial" panose="020B0604020202020204" pitchFamily="34" charset="0"/>
                        </a:rPr>
                        <a:t>T2DM who did not receive insulin previously</a:t>
                      </a:r>
                      <a:endParaRPr lang="en-IN" sz="2000" dirty="0">
                        <a:latin typeface="Arial" panose="020B0604020202020204" pitchFamily="34" charset="0"/>
                        <a:cs typeface="Arial" panose="020B0604020202020204" pitchFamily="34" charset="0"/>
                      </a:endParaRPr>
                    </a:p>
                  </a:txBody>
                  <a:tcPr anchor="ctr"/>
                </a:tc>
                <a:tc>
                  <a:txBody>
                    <a:bodyPr/>
                    <a:lstStyle/>
                    <a:p>
                      <a:r>
                        <a:rPr lang="en-IN" sz="2000" dirty="0">
                          <a:latin typeface="Arial" panose="020B0604020202020204" pitchFamily="34" charset="0"/>
                          <a:cs typeface="Arial" panose="020B0604020202020204" pitchFamily="34" charset="0"/>
                        </a:rPr>
                        <a:t>Open</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78 </a:t>
                      </a:r>
                      <a:r>
                        <a:rPr lang="en-IN" sz="2000" dirty="0" err="1">
                          <a:latin typeface="Arial" panose="020B0604020202020204" pitchFamily="34" charset="0"/>
                          <a:cs typeface="Arial" panose="020B0604020202020204" pitchFamily="34" charset="0"/>
                        </a:rPr>
                        <a:t>wk</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Icodec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Glargine U100</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Phase 3a </a:t>
                      </a:r>
                      <a:endParaRPr lang="en-IN" sz="2000" dirty="0">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Target to treat</a:t>
                      </a:r>
                      <a:endParaRPr lang="en-IN" sz="2000" dirty="0">
                        <a:latin typeface="Arial" panose="020B0604020202020204" pitchFamily="34" charset="0"/>
                        <a:cs typeface="Arial" panose="020B0604020202020204" pitchFamily="34" charset="0"/>
                      </a:endParaRPr>
                    </a:p>
                  </a:txBody>
                  <a:tcPr/>
                </a:tc>
              </a:tr>
              <a:tr h="515317">
                <a:tc>
                  <a:txBody>
                    <a:bodyPr/>
                    <a:lstStyle/>
                    <a:p>
                      <a:r>
                        <a:rPr lang="en-IN" sz="2000" b="1" dirty="0">
                          <a:latin typeface="Arial" panose="020B0604020202020204" pitchFamily="34" charset="0"/>
                          <a:cs typeface="Arial" panose="020B0604020202020204" pitchFamily="34" charset="0"/>
                        </a:rPr>
                        <a:t>ONWARDS 3</a:t>
                      </a:r>
                      <a:endParaRPr lang="en-IN" sz="2000" b="1" dirty="0">
                        <a:latin typeface="Arial" panose="020B0604020202020204" pitchFamily="34" charset="0"/>
                        <a:cs typeface="Arial" panose="020B0604020202020204" pitchFamily="34" charset="0"/>
                      </a:endParaRPr>
                    </a:p>
                  </a:txBody>
                  <a:tcPr/>
                </a:tc>
                <a:tc vMerge="1">
                  <a:tcPr/>
                </a:tc>
                <a:tc>
                  <a:txBody>
                    <a:bodyPr/>
                    <a:lstStyle/>
                    <a:p>
                      <a:r>
                        <a:rPr lang="en-IN" sz="2000" dirty="0">
                          <a:latin typeface="Arial" panose="020B0604020202020204" pitchFamily="34" charset="0"/>
                          <a:cs typeface="Arial" panose="020B0604020202020204" pitchFamily="34" charset="0"/>
                        </a:rPr>
                        <a:t>Double blind</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26 </a:t>
                      </a:r>
                      <a:r>
                        <a:rPr lang="en-IN" sz="2000" dirty="0" err="1">
                          <a:latin typeface="Arial" panose="020B0604020202020204" pitchFamily="34" charset="0"/>
                          <a:cs typeface="Arial" panose="020B0604020202020204" pitchFamily="34" charset="0"/>
                        </a:rPr>
                        <a:t>wk</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Icodec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Degludec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Phase 3a </a:t>
                      </a:r>
                      <a:endParaRPr lang="en-IN" sz="2000" dirty="0">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Target to treat, non inferiority</a:t>
                      </a:r>
                      <a:endParaRPr lang="en-IN" sz="2000" dirty="0">
                        <a:latin typeface="Arial" panose="020B0604020202020204" pitchFamily="34" charset="0"/>
                        <a:cs typeface="Arial" panose="020B0604020202020204" pitchFamily="34" charset="0"/>
                      </a:endParaRPr>
                    </a:p>
                  </a:txBody>
                  <a:tcPr/>
                </a:tc>
              </a:tr>
              <a:tr h="721444">
                <a:tc>
                  <a:txBody>
                    <a:bodyPr/>
                    <a:lstStyle/>
                    <a:p>
                      <a:r>
                        <a:rPr lang="en-IN" sz="2000" b="1" dirty="0">
                          <a:latin typeface="Arial" panose="020B0604020202020204" pitchFamily="34" charset="0"/>
                          <a:cs typeface="Arial" panose="020B0604020202020204" pitchFamily="34" charset="0"/>
                        </a:rPr>
                        <a:t>ONWARDS 5</a:t>
                      </a:r>
                      <a:endParaRPr lang="en-IN" sz="2000" b="1" dirty="0">
                        <a:latin typeface="Arial" panose="020B0604020202020204" pitchFamily="34" charset="0"/>
                        <a:cs typeface="Arial" panose="020B0604020202020204" pitchFamily="34" charset="0"/>
                      </a:endParaRPr>
                    </a:p>
                  </a:txBody>
                  <a:tcPr/>
                </a:tc>
                <a:tc vMerge="1">
                  <a:tcPr/>
                </a:tc>
                <a:tc>
                  <a:txBody>
                    <a:bodyPr/>
                    <a:lstStyle/>
                    <a:p>
                      <a:r>
                        <a:rPr lang="en-IN" sz="2000" dirty="0">
                          <a:latin typeface="Arial" panose="020B0604020202020204" pitchFamily="34" charset="0"/>
                          <a:cs typeface="Arial" panose="020B0604020202020204" pitchFamily="34" charset="0"/>
                        </a:rPr>
                        <a:t>Open label</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52 </a:t>
                      </a:r>
                      <a:r>
                        <a:rPr lang="en-IN" sz="2000" dirty="0" err="1">
                          <a:latin typeface="Arial" panose="020B0604020202020204" pitchFamily="34" charset="0"/>
                          <a:cs typeface="Arial" panose="020B0604020202020204" pitchFamily="34" charset="0"/>
                        </a:rPr>
                        <a:t>wk</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Icodec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Glargine U100/ U300</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Real world elements, dosing guide</a:t>
                      </a:r>
                      <a:endParaRPr lang="en-IN" sz="2000" dirty="0">
                        <a:latin typeface="Arial" panose="020B0604020202020204" pitchFamily="34" charset="0"/>
                        <a:cs typeface="Arial" panose="020B0604020202020204" pitchFamily="34" charset="0"/>
                      </a:endParaRPr>
                    </a:p>
                  </a:txBody>
                  <a:tcPr/>
                </a:tc>
              </a:tr>
            </a:tbl>
          </a:graphicData>
        </a:graphic>
      </p:graphicFrame>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095640" y="1498440"/>
              <a:ext cx="360" cy="360"/>
            </p14:xfrm>
          </p:contentPart>
        </mc:Choice>
        <mc:Fallback xmlns="">
          <p:pic>
            <p:nvPicPr>
              <p:cNvPr id="4" name="Ink 3"/>
            </p:nvPicPr>
            <p:blipFill>
              <a:blip r:embed="rId2"/>
            </p:blipFill>
            <p:spPr>
              <a:xfrm>
                <a:off x="6095640" y="1498440"/>
                <a:ext cx="360" cy="360"/>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ONWARDS Trial series</a:t>
            </a:r>
            <a:endParaRPr lang="en-IN" dirty="0"/>
          </a:p>
        </p:txBody>
      </p:sp>
      <p:graphicFrame>
        <p:nvGraphicFramePr>
          <p:cNvPr id="5" name="Table 5"/>
          <p:cNvGraphicFramePr>
            <a:graphicFrameLocks noGrp="1"/>
          </p:cNvGraphicFramePr>
          <p:nvPr>
            <p:ph idx="1"/>
          </p:nvPr>
        </p:nvGraphicFramePr>
        <p:xfrm>
          <a:off x="495300" y="1889760"/>
          <a:ext cx="10972800" cy="4676798"/>
        </p:xfrm>
        <a:graphic>
          <a:graphicData uri="http://schemas.openxmlformats.org/drawingml/2006/table">
            <a:tbl>
              <a:tblPr firstRow="1" bandRow="1">
                <a:tableStyleId>{5C22544A-7EE6-4342-B048-85BDC9FD1C3A}</a:tableStyleId>
              </a:tblPr>
              <a:tblGrid>
                <a:gridCol w="1803400"/>
                <a:gridCol w="1638300"/>
                <a:gridCol w="1193800"/>
                <a:gridCol w="1282700"/>
                <a:gridCol w="1003300"/>
                <a:gridCol w="1760276"/>
                <a:gridCol w="2291024"/>
              </a:tblGrid>
              <a:tr h="592443">
                <a:tc>
                  <a:txBody>
                    <a:bodyPr/>
                    <a:lstStyle/>
                    <a:p>
                      <a:r>
                        <a:rPr lang="en-IN" sz="2000" dirty="0">
                          <a:latin typeface="Arial" panose="020B0604020202020204" pitchFamily="34" charset="0"/>
                          <a:cs typeface="Arial" panose="020B0604020202020204" pitchFamily="34" charset="0"/>
                        </a:rPr>
                        <a:t>TRIAL</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CATEGORY </a:t>
                      </a:r>
                      <a:endParaRPr lang="en-IN" sz="2000" dirty="0">
                        <a:latin typeface="Arial" panose="020B0604020202020204" pitchFamily="34" charset="0"/>
                        <a:cs typeface="Arial" panose="020B0604020202020204" pitchFamily="34" charset="0"/>
                      </a:endParaRPr>
                    </a:p>
                  </a:txBody>
                  <a:tcPr/>
                </a:tc>
                <a:tc gridSpan="4">
                  <a:txBody>
                    <a:bodyPr/>
                    <a:lstStyle/>
                    <a:p>
                      <a:r>
                        <a:rPr lang="en-IN" sz="2000" dirty="0">
                          <a:latin typeface="Arial" panose="020B0604020202020204" pitchFamily="34" charset="0"/>
                          <a:cs typeface="Arial" panose="020B0604020202020204" pitchFamily="34" charset="0"/>
                        </a:rPr>
                        <a:t>DESCRIPTION</a:t>
                      </a:r>
                      <a:endParaRPr lang="en-IN" sz="2000" dirty="0">
                        <a:latin typeface="Arial" panose="020B0604020202020204" pitchFamily="34" charset="0"/>
                        <a:cs typeface="Arial" panose="020B0604020202020204" pitchFamily="34" charset="0"/>
                      </a:endParaRPr>
                    </a:p>
                  </a:txBody>
                  <a:tcPr/>
                </a:tc>
                <a:tc hMerge="1">
                  <a:tcPr/>
                </a:tc>
                <a:tc hMerge="1">
                  <a:tcPr/>
                </a:tc>
                <a:tc hMerge="1">
                  <a:tcPr/>
                </a:tc>
                <a:tc>
                  <a:txBody>
                    <a:bodyPr/>
                    <a:lstStyle/>
                    <a:p>
                      <a:r>
                        <a:rPr lang="en-IN" sz="2000" dirty="0">
                          <a:latin typeface="Arial" panose="020B0604020202020204" pitchFamily="34" charset="0"/>
                          <a:cs typeface="Arial" panose="020B0604020202020204" pitchFamily="34" charset="0"/>
                        </a:rPr>
                        <a:t>Remarks</a:t>
                      </a:r>
                      <a:endParaRPr lang="en-IN" sz="2000" dirty="0">
                        <a:latin typeface="Arial" panose="020B0604020202020204" pitchFamily="34" charset="0"/>
                        <a:cs typeface="Arial" panose="020B0604020202020204" pitchFamily="34" charset="0"/>
                      </a:endParaRPr>
                    </a:p>
                  </a:txBody>
                  <a:tcPr/>
                </a:tc>
              </a:tr>
              <a:tr h="625573">
                <a:tc>
                  <a:txBody>
                    <a:bodyPr/>
                    <a:lstStyle/>
                    <a:p>
                      <a:endParaRPr lang="en-IN" sz="20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Open/ blind</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Duration</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Study drug</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Comparator</a:t>
                      </a:r>
                      <a:endParaRPr lang="en-IN" sz="2000" dirty="0">
                        <a:latin typeface="Arial" panose="020B0604020202020204" pitchFamily="34" charset="0"/>
                        <a:cs typeface="Arial" panose="020B0604020202020204" pitchFamily="34" charset="0"/>
                      </a:endParaRPr>
                    </a:p>
                  </a:txBody>
                  <a:tcPr/>
                </a:tc>
                <a:tc>
                  <a:txBody>
                    <a:bodyPr/>
                    <a:lstStyle/>
                    <a:p>
                      <a:endParaRPr lang="en-IN" sz="2000" dirty="0">
                        <a:latin typeface="Arial" panose="020B0604020202020204" pitchFamily="34" charset="0"/>
                        <a:cs typeface="Arial" panose="020B0604020202020204" pitchFamily="34" charset="0"/>
                      </a:endParaRPr>
                    </a:p>
                  </a:txBody>
                  <a:tcPr/>
                </a:tc>
              </a:tr>
              <a:tr h="675098">
                <a:tc>
                  <a:txBody>
                    <a:bodyPr/>
                    <a:lstStyle/>
                    <a:p>
                      <a:r>
                        <a:rPr lang="en-IN" sz="2000" b="1" dirty="0">
                          <a:latin typeface="Arial" panose="020B0604020202020204" pitchFamily="34" charset="0"/>
                          <a:cs typeface="Arial" panose="020B0604020202020204" pitchFamily="34" charset="0"/>
                        </a:rPr>
                        <a:t>ONWARDS 2</a:t>
                      </a:r>
                      <a:endParaRPr lang="en-IN" sz="2000" b="1" dirty="0">
                        <a:latin typeface="Arial" panose="020B0604020202020204" pitchFamily="34" charset="0"/>
                        <a:cs typeface="Arial" panose="020B0604020202020204" pitchFamily="34" charset="0"/>
                      </a:endParaRPr>
                    </a:p>
                  </a:txBody>
                  <a:tcPr/>
                </a:tc>
                <a:tc rowSpan="2">
                  <a:txBody>
                    <a:bodyPr/>
                    <a:lstStyle/>
                    <a:p>
                      <a:r>
                        <a:rPr lang="en-IN" sz="2000" dirty="0">
                          <a:latin typeface="Arial" panose="020B0604020202020204" pitchFamily="34" charset="0"/>
                          <a:cs typeface="Arial" panose="020B0604020202020204" pitchFamily="34" charset="0"/>
                        </a:rPr>
                        <a:t>T2DM received insulin previously</a:t>
                      </a:r>
                      <a:endParaRPr lang="en-IN" sz="2000" dirty="0">
                        <a:latin typeface="Arial" panose="020B0604020202020204" pitchFamily="34" charset="0"/>
                        <a:cs typeface="Arial" panose="020B0604020202020204" pitchFamily="34" charset="0"/>
                      </a:endParaRPr>
                    </a:p>
                  </a:txBody>
                  <a:tcPr anchor="ctr"/>
                </a:tc>
                <a:tc>
                  <a:txBody>
                    <a:bodyPr/>
                    <a:lstStyle/>
                    <a:p>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26 </a:t>
                      </a:r>
                      <a:r>
                        <a:rPr lang="en-IN" sz="2000" dirty="0" err="1">
                          <a:latin typeface="Arial" panose="020B0604020202020204" pitchFamily="34" charset="0"/>
                          <a:cs typeface="Arial" panose="020B0604020202020204" pitchFamily="34" charset="0"/>
                        </a:rPr>
                        <a:t>wk</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Icodec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Degludec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Phase 3a</a:t>
                      </a:r>
                      <a:endParaRPr lang="en-IN" sz="2000" dirty="0">
                        <a:latin typeface="Arial" panose="020B0604020202020204" pitchFamily="34" charset="0"/>
                        <a:cs typeface="Arial" panose="020B0604020202020204" pitchFamily="34" charset="0"/>
                      </a:endParaRPr>
                    </a:p>
                  </a:txBody>
                  <a:tcPr/>
                </a:tc>
              </a:tr>
              <a:tr h="1169549">
                <a:tc>
                  <a:txBody>
                    <a:bodyPr/>
                    <a:lstStyle/>
                    <a:p>
                      <a:r>
                        <a:rPr lang="en-IN" sz="2000" b="1" dirty="0">
                          <a:latin typeface="Arial" panose="020B0604020202020204" pitchFamily="34" charset="0"/>
                          <a:cs typeface="Arial" panose="020B0604020202020204" pitchFamily="34" charset="0"/>
                        </a:rPr>
                        <a:t>ONWARDS 4</a:t>
                      </a:r>
                      <a:endParaRPr lang="en-IN" sz="2000" b="1" dirty="0">
                        <a:latin typeface="Arial" panose="020B0604020202020204" pitchFamily="34" charset="0"/>
                        <a:cs typeface="Arial" panose="020B0604020202020204" pitchFamily="34" charset="0"/>
                      </a:endParaRPr>
                    </a:p>
                  </a:txBody>
                  <a:tcPr/>
                </a:tc>
                <a:tc vMerge="1">
                  <a:tcPr/>
                </a:tc>
                <a:tc>
                  <a:txBody>
                    <a:bodyPr/>
                    <a:lstStyle/>
                    <a:p>
                      <a:r>
                        <a:rPr lang="en-IN" sz="2000" dirty="0">
                          <a:latin typeface="Arial" panose="020B0604020202020204" pitchFamily="34" charset="0"/>
                          <a:cs typeface="Arial" panose="020B0604020202020204" pitchFamily="34" charset="0"/>
                        </a:rPr>
                        <a:t>Double blind, double dummy</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26 </a:t>
                      </a:r>
                      <a:r>
                        <a:rPr lang="en-IN" sz="2000" dirty="0" err="1">
                          <a:latin typeface="Arial" panose="020B0604020202020204" pitchFamily="34" charset="0"/>
                          <a:cs typeface="Arial" panose="020B0604020202020204" pitchFamily="34" charset="0"/>
                        </a:rPr>
                        <a:t>wk</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Icodec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Glargine + Prandial </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Phase 3a</a:t>
                      </a:r>
                      <a:endParaRPr lang="en-IN" sz="2000" dirty="0">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Basal bolus vs Icodec</a:t>
                      </a:r>
                      <a:endParaRPr lang="en-IN" sz="2000" dirty="0">
                        <a:latin typeface="Arial" panose="020B0604020202020204" pitchFamily="34" charset="0"/>
                        <a:cs typeface="Arial" panose="020B0604020202020204" pitchFamily="34" charset="0"/>
                      </a:endParaRPr>
                    </a:p>
                  </a:txBody>
                  <a:tcPr/>
                </a:tc>
              </a:tr>
              <a:tr h="1397577">
                <a:tc>
                  <a:txBody>
                    <a:bodyPr/>
                    <a:lstStyle/>
                    <a:p>
                      <a:r>
                        <a:rPr lang="en-IN" sz="2000" b="1" dirty="0">
                          <a:latin typeface="Arial" panose="020B0604020202020204" pitchFamily="34" charset="0"/>
                          <a:cs typeface="Arial" panose="020B0604020202020204" pitchFamily="34" charset="0"/>
                        </a:rPr>
                        <a:t>ONWARDS 6</a:t>
                      </a:r>
                      <a:endParaRPr lang="en-IN" sz="2000" b="1"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Type 1 Diabetes mellitus – insulin naïve </a:t>
                      </a:r>
                      <a:endParaRPr lang="en-IN" sz="2000" dirty="0">
                        <a:latin typeface="Arial" panose="020B0604020202020204" pitchFamily="34" charset="0"/>
                        <a:cs typeface="Arial" panose="020B0604020202020204" pitchFamily="34" charset="0"/>
                      </a:endParaRPr>
                    </a:p>
                  </a:txBody>
                  <a:tcPr anchor="ctr"/>
                </a:tc>
                <a:tc>
                  <a:txBody>
                    <a:bodyPr/>
                    <a:lstStyle/>
                    <a:p>
                      <a:r>
                        <a:rPr lang="en-IN" sz="2000" dirty="0">
                          <a:latin typeface="Arial" panose="020B0604020202020204" pitchFamily="34" charset="0"/>
                          <a:cs typeface="Arial" panose="020B0604020202020204" pitchFamily="34" charset="0"/>
                        </a:rPr>
                        <a:t>Open label</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52 </a:t>
                      </a:r>
                      <a:r>
                        <a:rPr lang="en-IN" sz="2000" dirty="0" err="1">
                          <a:latin typeface="Arial" panose="020B0604020202020204" pitchFamily="34" charset="0"/>
                          <a:cs typeface="Arial" panose="020B0604020202020204" pitchFamily="34" charset="0"/>
                        </a:rPr>
                        <a:t>wk</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Icodec</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Degludec + Prandial </a:t>
                      </a:r>
                      <a:r>
                        <a:rPr lang="en-IN" sz="2000" dirty="0" err="1">
                          <a:latin typeface="Arial" panose="020B0604020202020204" pitchFamily="34" charset="0"/>
                          <a:cs typeface="Arial" panose="020B0604020202020204" pitchFamily="34" charset="0"/>
                        </a:rPr>
                        <a:t>Aspart</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Treat to target Phase 3a</a:t>
                      </a:r>
                      <a:endParaRPr lang="en-IN" sz="2000" dirty="0">
                        <a:latin typeface="Arial" panose="020B0604020202020204" pitchFamily="34" charset="0"/>
                        <a:cs typeface="Arial" panose="020B0604020202020204" pitchFamily="34" charset="0"/>
                      </a:endParaRPr>
                    </a:p>
                  </a:txBody>
                  <a:tcPr/>
                </a:tc>
              </a:tr>
            </a:tbl>
          </a:graphicData>
        </a:graphic>
      </p:graphicFrame>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095640" y="1498440"/>
              <a:ext cx="360" cy="360"/>
            </p14:xfrm>
          </p:contentPart>
        </mc:Choice>
        <mc:Fallback xmlns="">
          <p:pic>
            <p:nvPicPr>
              <p:cNvPr id="4" name="Ink 3"/>
            </p:nvPicPr>
            <p:blipFill>
              <a:blip r:embed="rId2"/>
            </p:blipFill>
            <p:spPr>
              <a:xfrm>
                <a:off x="6095640" y="1498440"/>
                <a:ext cx="360" cy="360"/>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10626</Words>
  <Application>WPS Presentation</Application>
  <PresentationFormat>Widescreen</PresentationFormat>
  <Paragraphs>673</Paragraphs>
  <Slides>45</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45</vt:i4>
      </vt:variant>
    </vt:vector>
  </HeadingPairs>
  <TitlesOfParts>
    <vt:vector size="53" baseType="lpstr">
      <vt:lpstr>Arial</vt:lpstr>
      <vt:lpstr>SimSun</vt:lpstr>
      <vt:lpstr>Wingdings</vt:lpstr>
      <vt:lpstr>Microsoft YaHei</vt:lpstr>
      <vt:lpstr>Arial Unicode MS</vt:lpstr>
      <vt:lpstr>Calibri Light</vt:lpstr>
      <vt:lpstr>Calibri</vt:lpstr>
      <vt:lpstr>Office Theme</vt:lpstr>
      <vt:lpstr>JOURNAL CLUB</vt:lpstr>
      <vt:lpstr>PowerPoint 演示文稿</vt:lpstr>
      <vt:lpstr>Pharmacokinetic profile of insulins</vt:lpstr>
      <vt:lpstr>Icodec</vt:lpstr>
      <vt:lpstr>Icodec</vt:lpstr>
      <vt:lpstr>Need for this trial</vt:lpstr>
      <vt:lpstr>Background</vt:lpstr>
      <vt:lpstr>ONWARDS Trial series</vt:lpstr>
      <vt:lpstr>ONWARDS Trial series</vt:lpstr>
      <vt:lpstr>Primary Objective</vt:lpstr>
      <vt:lpstr>Secondary Objective</vt:lpstr>
      <vt:lpstr>Study Design</vt:lpstr>
      <vt:lpstr>Detail about the study</vt:lpstr>
      <vt:lpstr>Study design</vt:lpstr>
      <vt:lpstr>Timeline</vt:lpstr>
      <vt:lpstr>Primary and secondary endpoints</vt:lpstr>
      <vt:lpstr>Methodology</vt:lpstr>
      <vt:lpstr>Titration target and dose adjustment</vt:lpstr>
      <vt:lpstr>Inclusion Criteria</vt:lpstr>
      <vt:lpstr>Exclusion Criteria</vt:lpstr>
      <vt:lpstr>Exclusion Criteria</vt:lpstr>
      <vt:lpstr>Exclusion Criteria</vt:lpstr>
      <vt:lpstr>Safety assessment</vt:lpstr>
      <vt:lpstr>Clinically Significant hypoglycaemia</vt:lpstr>
      <vt:lpstr>Hierarchical testing</vt:lpstr>
      <vt:lpstr>Demographic characteristic of participants</vt:lpstr>
      <vt:lpstr>Efficacy findings</vt:lpstr>
      <vt:lpstr>Key end points</vt:lpstr>
      <vt:lpstr>Key end point</vt:lpstr>
      <vt:lpstr>Key end point</vt:lpstr>
      <vt:lpstr>Results</vt:lpstr>
      <vt:lpstr>Critical appraisal</vt:lpstr>
      <vt:lpstr>Title and Abstract</vt:lpstr>
      <vt:lpstr>Research question</vt:lpstr>
      <vt:lpstr>Validity</vt:lpstr>
      <vt:lpstr>Gate Frame Assessment : PECOT</vt:lpstr>
      <vt:lpstr>Assessing study bias: The RAMMbo acronym</vt:lpstr>
      <vt:lpstr>Assessing Study Bias</vt:lpstr>
      <vt:lpstr>Recruitment</vt:lpstr>
      <vt:lpstr>Allocation</vt:lpstr>
      <vt:lpstr>Maintenance</vt:lpstr>
      <vt:lpstr>Measurement of Outcomes  Blind or Objective</vt:lpstr>
      <vt:lpstr>Strengths</vt:lpstr>
      <vt:lpstr>Limitations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dc:title>
  <dc:creator>jayakrishnan.vanmelil@gmail.com</dc:creator>
  <cp:lastModifiedBy>Dr. Prince Manchanda</cp:lastModifiedBy>
  <cp:revision>83</cp:revision>
  <dcterms:created xsi:type="dcterms:W3CDTF">2023-01-14T09:41:00Z</dcterms:created>
  <dcterms:modified xsi:type="dcterms:W3CDTF">2023-08-21T07:50:15Z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2058E67E447B45E68E036D738F38350A</vt:lpwstr>
  </property>
  <property fmtid="{D5CDD505-2E9C-101B-9397-08002B2CF9AE}" pid="3" name="KSOProductBuildVer">
    <vt:lpwstr>1033-11.2.0.11537</vt:lpwstr>
  </property>
</Properties>
</file>